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7" r:id="rId5"/>
  </p:sldMasterIdLst>
  <p:notesMasterIdLst>
    <p:notesMasterId r:id="rId40"/>
  </p:notesMasterIdLst>
  <p:handoutMasterIdLst>
    <p:handoutMasterId r:id="rId41"/>
  </p:handoutMasterIdLst>
  <p:sldIdLst>
    <p:sldId id="543" r:id="rId6"/>
    <p:sldId id="684" r:id="rId7"/>
    <p:sldId id="675" r:id="rId8"/>
    <p:sldId id="692" r:id="rId9"/>
    <p:sldId id="581" r:id="rId10"/>
    <p:sldId id="682" r:id="rId11"/>
    <p:sldId id="702" r:id="rId12"/>
    <p:sldId id="690" r:id="rId13"/>
    <p:sldId id="703" r:id="rId14"/>
    <p:sldId id="695" r:id="rId15"/>
    <p:sldId id="681" r:id="rId16"/>
    <p:sldId id="694" r:id="rId17"/>
    <p:sldId id="696" r:id="rId18"/>
    <p:sldId id="693" r:id="rId19"/>
    <p:sldId id="700" r:id="rId20"/>
    <p:sldId id="698" r:id="rId21"/>
    <p:sldId id="699" r:id="rId22"/>
    <p:sldId id="701" r:id="rId23"/>
    <p:sldId id="697" r:id="rId24"/>
    <p:sldId id="704" r:id="rId25"/>
    <p:sldId id="705" r:id="rId26"/>
    <p:sldId id="706" r:id="rId27"/>
    <p:sldId id="707" r:id="rId28"/>
    <p:sldId id="691" r:id="rId29"/>
    <p:sldId id="708" r:id="rId30"/>
    <p:sldId id="709" r:id="rId31"/>
    <p:sldId id="710" r:id="rId32"/>
    <p:sldId id="689" r:id="rId33"/>
    <p:sldId id="712" r:id="rId34"/>
    <p:sldId id="714" r:id="rId35"/>
    <p:sldId id="713" r:id="rId36"/>
    <p:sldId id="711" r:id="rId37"/>
    <p:sldId id="716" r:id="rId38"/>
    <p:sldId id="717" r:id="rId3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36">
          <p15:clr>
            <a:srgbClr val="A4A3A4"/>
          </p15:clr>
        </p15:guide>
        <p15:guide id="7" orient="horz" pos="2159">
          <p15:clr>
            <a:srgbClr val="A4A3A4"/>
          </p15:clr>
        </p15:guide>
        <p15:guide id="8" orient="horz" pos="4050">
          <p15:clr>
            <a:srgbClr val="A4A3A4"/>
          </p15:clr>
        </p15:guide>
        <p15:guide id="9" pos="156">
          <p15:clr>
            <a:srgbClr val="A4A3A4"/>
          </p15:clr>
        </p15:guide>
        <p15:guide id="10" pos="1767">
          <p15:clr>
            <a:srgbClr val="A4A3A4"/>
          </p15:clr>
        </p15:guide>
        <p15:guide id="11" pos="7548">
          <p15:clr>
            <a:srgbClr val="A4A3A4"/>
          </p15:clr>
        </p15:guide>
        <p15:guide id="12" pos="328">
          <p15:clr>
            <a:srgbClr val="A4A3A4"/>
          </p15:clr>
        </p15:guide>
        <p15:guide id="13" pos="7353">
          <p15:clr>
            <a:srgbClr val="A4A3A4"/>
          </p15:clr>
        </p15:guide>
        <p15:guide id="14" pos="613">
          <p15:clr>
            <a:srgbClr val="A4A3A4"/>
          </p15:clr>
        </p15:guide>
        <p15:guide id="15" pos="7062">
          <p15:clr>
            <a:srgbClr val="A4A3A4"/>
          </p15:clr>
        </p15:guide>
        <p15:guide id="16" pos="38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I" initials="A"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F100"/>
    <a:srgbClr val="D2D2D2"/>
    <a:srgbClr val="FFFFFF"/>
    <a:srgbClr val="000000"/>
    <a:srgbClr val="505050"/>
    <a:srgbClr val="969696"/>
    <a:srgbClr val="5F5F5F"/>
    <a:srgbClr val="4D4D4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83397" autoAdjust="0"/>
  </p:normalViewPr>
  <p:slideViewPr>
    <p:cSldViewPr snapToGrid="0" snapToObjects="1">
      <p:cViewPr varScale="1">
        <p:scale>
          <a:sx n="80" d="100"/>
          <a:sy n="80" d="100"/>
        </p:scale>
        <p:origin x="690" y="108"/>
      </p:cViewPr>
      <p:guideLst>
        <p:guide orient="horz" pos="142"/>
        <p:guide orient="horz" pos="4176"/>
        <p:guide orient="horz" pos="912"/>
        <p:guide orient="horz" pos="1197"/>
        <p:guide orient="horz" pos="1957"/>
        <p:guide orient="horz" pos="2736"/>
        <p:guide orient="horz" pos="2159"/>
        <p:guide orient="horz" pos="4050"/>
        <p:guide pos="156"/>
        <p:guide pos="1767"/>
        <p:guide pos="7548"/>
        <p:guide pos="328"/>
        <p:guide pos="7353"/>
        <p:guide pos="613"/>
        <p:guide pos="7062"/>
        <p:guide pos="3837"/>
      </p:guideLst>
    </p:cSldViewPr>
  </p:slideViewPr>
  <p:notesTextViewPr>
    <p:cViewPr>
      <p:scale>
        <a:sx n="150" d="100"/>
        <a:sy n="150" d="100"/>
      </p:scale>
      <p:origin x="0" y="0"/>
    </p:cViewPr>
  </p:notesTextViewPr>
  <p:sorterViewPr>
    <p:cViewPr varScale="1">
      <p:scale>
        <a:sx n="1" d="1"/>
        <a:sy n="1" d="1"/>
      </p:scale>
      <p:origin x="0" y="3078"/>
    </p:cViewPr>
  </p:sorterViewPr>
  <p:notesViewPr>
    <p:cSldViewPr snapToGrid="0" snapToObjects="1" showGuides="1">
      <p:cViewPr varScale="1">
        <p:scale>
          <a:sx n="84" d="100"/>
          <a:sy n="84" d="100"/>
        </p:scale>
        <p:origin x="-30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9/16/2015</a:t>
            </a:fld>
            <a:endParaRPr lang="en-US"/>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9/16/2015</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
        <p:nvSpPr>
          <p:cNvPr id="8" name="Date Placeholder 7"/>
          <p:cNvSpPr>
            <a:spLocks noGrp="1"/>
          </p:cNvSpPr>
          <p:nvPr>
            <p:ph type="dt" idx="10"/>
          </p:nvPr>
        </p:nvSpPr>
        <p:spPr>
          <a:xfrm>
            <a:off x="3884613" y="0"/>
            <a:ext cx="2971800" cy="457200"/>
          </a:xfrm>
          <a:prstGeom prst="rect">
            <a:avLst/>
          </a:prstGeom>
        </p:spPr>
        <p:txBody>
          <a:bodyPr/>
          <a:lstStyle/>
          <a:p>
            <a:fld id="{D54BCB9A-E1C3-4BF3-85AA-C7FE76B15853}" type="datetime1">
              <a:rPr lang="en-US" smtClean="0"/>
              <a:t>9/16/2015</a:t>
            </a:fld>
            <a:endParaRPr lang="en-US" dirty="0"/>
          </a:p>
        </p:txBody>
      </p:sp>
      <p:sp>
        <p:nvSpPr>
          <p:cNvPr id="9" name="Footer Placeholder 8"/>
          <p:cNvSpPr>
            <a:spLocks noGrp="1"/>
          </p:cNvSpPr>
          <p:nvPr>
            <p:ph type="ftr" sz="quarter" idx="11"/>
          </p:nvPr>
        </p:nvSpPr>
        <p:spPr>
          <a:xfrm>
            <a:off x="0" y="8685213"/>
            <a:ext cx="6172200" cy="457200"/>
          </a:xfrm>
          <a:prstGeom prst="rect">
            <a:avLst/>
          </a:prstGeom>
        </p:spPr>
        <p:txBody>
          <a:bodyPr/>
          <a:lstStyle/>
          <a:p>
            <a:r>
              <a:rPr lang="en-US"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Light" pitchFamily="34" charset="0"/>
              </a:rPr>
            </a:br>
            <a:r>
              <a:rPr lang="en-US" smtClean="0">
                <a:solidFill>
                  <a:srgbClr val="000000"/>
                </a:solidFill>
                <a:latin typeface="Segoe UI Light" pitchFamily="34" charset="0"/>
              </a:rPr>
              <a:t>MICROSOFT MAKES NO WARRANTIES, EXPRESS, IMPLIED OR STATUTORY, AS TO THE INFORMATION IN THIS PRESENTATION.</a:t>
            </a:r>
            <a:endParaRPr lang="en-US" dirty="0" smtClean="0">
              <a:solidFill>
                <a:srgbClr val="000000"/>
              </a:solidFill>
              <a:latin typeface="Segoe UI Light" pitchFamily="34" charset="0"/>
            </a:endParaRPr>
          </a:p>
        </p:txBody>
      </p:sp>
      <p:sp>
        <p:nvSpPr>
          <p:cNvPr id="10" name="Slide Number Placeholder 9"/>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a:t>
            </a:fld>
            <a:endParaRPr lang="en-US" dirty="0"/>
          </a:p>
        </p:txBody>
      </p:sp>
      <p:sp>
        <p:nvSpPr>
          <p:cNvPr id="11" name="Header Placeholder 10"/>
          <p:cNvSpPr>
            <a:spLocks noGrp="1"/>
          </p:cNvSpPr>
          <p:nvPr>
            <p:ph type="hdr" sz="quarter" idx="13"/>
          </p:nvPr>
        </p:nvSpPr>
        <p:spPr>
          <a:xfrm>
            <a:off x="0" y="0"/>
            <a:ext cx="2971800" cy="457200"/>
          </a:xfrm>
          <a:prstGeom prst="rect">
            <a:avLst/>
          </a:prstGeom>
        </p:spPr>
        <p:txBody>
          <a:bodyPr/>
          <a:lstStyle/>
          <a:p>
            <a:r>
              <a:rPr lang="en-US" smtClean="0"/>
              <a:t>Microsoft Consumer Channels and Central Marketing Group</a:t>
            </a:r>
            <a:endParaRPr lang="en-US" dirty="0"/>
          </a:p>
        </p:txBody>
      </p:sp>
    </p:spTree>
    <p:extLst>
      <p:ext uri="{BB962C8B-B14F-4D97-AF65-F5344CB8AC3E}">
        <p14:creationId xmlns:p14="http://schemas.microsoft.com/office/powerpoint/2010/main" val="27733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3D8F223-F25B-4BFC-8DB4-060DB6FD5A6F}" type="datetime1">
              <a:rPr lang="en-US" altLang="ja-JP" smtClean="0"/>
              <a:t>9/16/2015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21</a:t>
            </a:fld>
            <a:endParaRPr lang="en-US" dirty="0"/>
          </a:p>
        </p:txBody>
      </p:sp>
    </p:spTree>
    <p:extLst>
      <p:ext uri="{BB962C8B-B14F-4D97-AF65-F5344CB8AC3E}">
        <p14:creationId xmlns:p14="http://schemas.microsoft.com/office/powerpoint/2010/main" val="1503441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3D8F223-F25B-4BFC-8DB4-060DB6FD5A6F}" type="datetime1">
              <a:rPr lang="en-US" altLang="ja-JP" smtClean="0"/>
              <a:t>9/16/2015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22</a:t>
            </a:fld>
            <a:endParaRPr lang="en-US" dirty="0"/>
          </a:p>
        </p:txBody>
      </p:sp>
    </p:spTree>
    <p:extLst>
      <p:ext uri="{BB962C8B-B14F-4D97-AF65-F5344CB8AC3E}">
        <p14:creationId xmlns:p14="http://schemas.microsoft.com/office/powerpoint/2010/main" val="2888364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smtClean="0"/>
              <a:t>PE : Portable Execute </a:t>
            </a:r>
            <a:r>
              <a:rPr kumimoji="1" lang="ja-JP" altLang="en-US" dirty="0" smtClean="0"/>
              <a:t>フォーマット</a:t>
            </a:r>
            <a:endParaRPr kumimoji="1" lang="en-US" altLang="ja-JP" dirty="0" smtClean="0"/>
          </a:p>
          <a:p>
            <a:r>
              <a:rPr kumimoji="1" lang="en-US" altLang="ja-JP" dirty="0" smtClean="0"/>
              <a:t>PDB : program database(</a:t>
            </a:r>
            <a:r>
              <a:rPr kumimoji="1" lang="ja-JP" altLang="en-US" dirty="0" smtClean="0"/>
              <a:t>シンボルファイル</a:t>
            </a:r>
            <a:r>
              <a:rPr kumimoji="1" lang="en-US" altLang="ja-JP" dirty="0" smtClean="0"/>
              <a:t>)</a:t>
            </a:r>
            <a:endParaRPr kumimoji="1" lang="ja-JP" alt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3D8F223-F25B-4BFC-8DB4-060DB6FD5A6F}" type="datetime1">
              <a:rPr lang="en-US" altLang="ja-JP" smtClean="0"/>
              <a:t>9/16/2015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29</a:t>
            </a:fld>
            <a:endParaRPr lang="en-US" dirty="0"/>
          </a:p>
        </p:txBody>
      </p:sp>
    </p:spTree>
    <p:extLst>
      <p:ext uri="{BB962C8B-B14F-4D97-AF65-F5344CB8AC3E}">
        <p14:creationId xmlns:p14="http://schemas.microsoft.com/office/powerpoint/2010/main" val="2640917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7108A47C-6AAD-4093-9E84-B10A11416946}" type="datetime1">
              <a:rPr lang="en-US" altLang="ja-JP" smtClean="0"/>
              <a:t>9/16/2015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a:t>
            </a:fld>
            <a:endParaRPr lang="en-US" dirty="0"/>
          </a:p>
        </p:txBody>
      </p:sp>
    </p:spTree>
    <p:extLst>
      <p:ext uri="{BB962C8B-B14F-4D97-AF65-F5344CB8AC3E}">
        <p14:creationId xmlns:p14="http://schemas.microsoft.com/office/powerpoint/2010/main" val="292165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781E6457-088D-453F-B86F-039B0BF2CC92}" type="datetime1">
              <a:rPr lang="en-US" altLang="ja-JP" smtClean="0"/>
              <a:t>9/16/2015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a:t>
            </a:fld>
            <a:endParaRPr lang="en-US" dirty="0"/>
          </a:p>
        </p:txBody>
      </p:sp>
    </p:spTree>
    <p:extLst>
      <p:ext uri="{BB962C8B-B14F-4D97-AF65-F5344CB8AC3E}">
        <p14:creationId xmlns:p14="http://schemas.microsoft.com/office/powerpoint/2010/main" val="191228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altLang="ja-JP" dirty="0" smtClean="0"/>
              <a:t>PE : Portable Execute </a:t>
            </a:r>
            <a:r>
              <a:rPr kumimoji="1" lang="ja-JP" altLang="en-US" dirty="0" smtClean="0"/>
              <a:t>フォーマット</a:t>
            </a:r>
            <a:endParaRPr kumimoji="1" lang="en-US" altLang="ja-JP" dirty="0" smtClean="0"/>
          </a:p>
          <a:p>
            <a:r>
              <a:rPr kumimoji="1" lang="en-US" altLang="ja-JP" dirty="0" smtClean="0"/>
              <a:t>PDB : program database(</a:t>
            </a:r>
            <a:r>
              <a:rPr kumimoji="1" lang="ja-JP" altLang="en-US" dirty="0" smtClean="0"/>
              <a:t>シンボルファイル</a:t>
            </a:r>
            <a:r>
              <a:rPr kumimoji="1" lang="en-US" altLang="ja-JP" dirty="0" smtClean="0"/>
              <a:t>)</a:t>
            </a:r>
            <a:endParaRPr kumimoji="1" lang="ja-JP" alt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3D8F223-F25B-4BFC-8DB4-060DB6FD5A6F}" type="datetime1">
              <a:rPr lang="en-US" altLang="ja-JP" smtClean="0"/>
              <a:t>9/16/2015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t>6</a:t>
            </a:fld>
            <a:endParaRPr lang="en-US" dirty="0"/>
          </a:p>
        </p:txBody>
      </p:sp>
    </p:spTree>
    <p:extLst>
      <p:ext uri="{BB962C8B-B14F-4D97-AF65-F5344CB8AC3E}">
        <p14:creationId xmlns:p14="http://schemas.microsoft.com/office/powerpoint/2010/main" val="375120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でふぉで入る</a:t>
            </a:r>
            <a:r>
              <a:rPr kumimoji="1" lang="en-US" altLang="ja-JP" dirty="0" smtClean="0"/>
              <a:t>VB</a:t>
            </a:r>
            <a:r>
              <a:rPr kumimoji="1" lang="ja-JP" altLang="en-US" dirty="0" smtClean="0"/>
              <a:t>は削除</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A0A17CAA-32F2-4636-A97C-C673EF47820C}" type="datetime1">
              <a:rPr lang="en-US" altLang="ja-JP" smtClean="0"/>
              <a:t>9/16/2015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11</a:t>
            </a:fld>
            <a:endParaRPr lang="en-US" dirty="0"/>
          </a:p>
        </p:txBody>
      </p:sp>
    </p:spTree>
    <p:extLst>
      <p:ext uri="{BB962C8B-B14F-4D97-AF65-F5344CB8AC3E}">
        <p14:creationId xmlns:p14="http://schemas.microsoft.com/office/powerpoint/2010/main" val="576385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A0A17CAA-32F2-4636-A97C-C673EF47820C}" type="datetime1">
              <a:rPr lang="en-US" altLang="ja-JP" smtClean="0"/>
              <a:t>9/16/2015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12</a:t>
            </a:fld>
            <a:endParaRPr lang="en-US" dirty="0"/>
          </a:p>
        </p:txBody>
      </p:sp>
    </p:spTree>
    <p:extLst>
      <p:ext uri="{BB962C8B-B14F-4D97-AF65-F5344CB8AC3E}">
        <p14:creationId xmlns:p14="http://schemas.microsoft.com/office/powerpoint/2010/main" val="2094770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A0A17CAA-32F2-4636-A97C-C673EF47820C}" type="datetime1">
              <a:rPr lang="en-US" altLang="ja-JP" smtClean="0"/>
              <a:t>9/16/2015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14</a:t>
            </a:fld>
            <a:endParaRPr lang="en-US" dirty="0"/>
          </a:p>
        </p:txBody>
      </p:sp>
    </p:spTree>
    <p:extLst>
      <p:ext uri="{BB962C8B-B14F-4D97-AF65-F5344CB8AC3E}">
        <p14:creationId xmlns:p14="http://schemas.microsoft.com/office/powerpoint/2010/main" val="932824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A0A17CAA-32F2-4636-A97C-C673EF47820C}" type="datetime1">
              <a:rPr lang="en-US" altLang="ja-JP" smtClean="0"/>
              <a:t>9/16/2015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16</a:t>
            </a:fld>
            <a:endParaRPr lang="en-US" dirty="0"/>
          </a:p>
        </p:txBody>
      </p:sp>
    </p:spTree>
    <p:extLst>
      <p:ext uri="{BB962C8B-B14F-4D97-AF65-F5344CB8AC3E}">
        <p14:creationId xmlns:p14="http://schemas.microsoft.com/office/powerpoint/2010/main" val="195331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A0A17CAA-32F2-4636-A97C-C673EF47820C}" type="datetime1">
              <a:rPr lang="en-US" altLang="ja-JP" smtClean="0"/>
              <a:t>9/16/2015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17</a:t>
            </a:fld>
            <a:endParaRPr lang="en-US" dirty="0"/>
          </a:p>
        </p:txBody>
      </p:sp>
    </p:spTree>
    <p:extLst>
      <p:ext uri="{BB962C8B-B14F-4D97-AF65-F5344CB8AC3E}">
        <p14:creationId xmlns:p14="http://schemas.microsoft.com/office/powerpoint/2010/main" val="3466053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33" name="Rectangle 32"/>
          <p:cNvSpPr/>
          <p:nvPr userDrawn="1"/>
        </p:nvSpPr>
        <p:spPr bwMode="auto">
          <a:xfrm>
            <a:off x="9847978" y="-160540"/>
            <a:ext cx="1828800" cy="1828800"/>
          </a:xfrm>
          <a:prstGeom prst="rect">
            <a:avLst/>
          </a:prstGeom>
          <a:noFill/>
          <a:ln w="28575"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Rectangle 33"/>
          <p:cNvSpPr/>
          <p:nvPr userDrawn="1"/>
        </p:nvSpPr>
        <p:spPr bwMode="auto">
          <a:xfrm>
            <a:off x="9262520" y="1298576"/>
            <a:ext cx="1170916" cy="1170916"/>
          </a:xfrm>
          <a:prstGeom prst="rect">
            <a:avLst/>
          </a:prstGeom>
          <a:noFill/>
          <a:ln w="57150" cap="flat" cmpd="sng" algn="ctr">
            <a:solidFill>
              <a:srgbClr val="FFFFFF">
                <a:alpha val="2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Rectangle 34"/>
          <p:cNvSpPr/>
          <p:nvPr userDrawn="1"/>
        </p:nvSpPr>
        <p:spPr bwMode="auto">
          <a:xfrm>
            <a:off x="9262520" y="-160540"/>
            <a:ext cx="875010" cy="875010"/>
          </a:xfrm>
          <a:prstGeom prst="rect">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6" name="Rectangle 35"/>
          <p:cNvSpPr/>
          <p:nvPr userDrawn="1"/>
        </p:nvSpPr>
        <p:spPr bwMode="auto">
          <a:xfrm>
            <a:off x="8219107" y="1423060"/>
            <a:ext cx="665432" cy="665432"/>
          </a:xfrm>
          <a:prstGeom prst="rect">
            <a:avLst/>
          </a:prstGeom>
          <a:noFill/>
          <a:ln w="2857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 name="Rectangle 36"/>
          <p:cNvSpPr/>
          <p:nvPr userDrawn="1"/>
        </p:nvSpPr>
        <p:spPr bwMode="auto">
          <a:xfrm>
            <a:off x="9262520" y="5753556"/>
            <a:ext cx="1170916" cy="1170916"/>
          </a:xfrm>
          <a:prstGeom prst="rect">
            <a:avLst/>
          </a:prstGeom>
          <a:noFill/>
          <a:ln w="762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 name="Rectangle 37"/>
          <p:cNvSpPr/>
          <p:nvPr userDrawn="1"/>
        </p:nvSpPr>
        <p:spPr bwMode="auto">
          <a:xfrm>
            <a:off x="10527822" y="5081417"/>
            <a:ext cx="773912" cy="773912"/>
          </a:xfrm>
          <a:prstGeom prst="rect">
            <a:avLst/>
          </a:prstGeom>
          <a:noFill/>
          <a:ln w="190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 name="Rectangle 38"/>
          <p:cNvSpPr/>
          <p:nvPr userDrawn="1"/>
        </p:nvSpPr>
        <p:spPr bwMode="auto">
          <a:xfrm>
            <a:off x="11216481" y="5610291"/>
            <a:ext cx="316712" cy="316712"/>
          </a:xfrm>
          <a:prstGeom prst="rect">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 name="Rectangle 39"/>
          <p:cNvSpPr/>
          <p:nvPr userDrawn="1"/>
        </p:nvSpPr>
        <p:spPr bwMode="auto">
          <a:xfrm>
            <a:off x="10622883" y="6339014"/>
            <a:ext cx="2361286" cy="2361286"/>
          </a:xfrm>
          <a:prstGeom prst="rect">
            <a:avLst/>
          </a:prstGeom>
          <a:noFill/>
          <a:ln w="571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 name="Rectangle 40"/>
          <p:cNvSpPr/>
          <p:nvPr userDrawn="1"/>
        </p:nvSpPr>
        <p:spPr bwMode="auto">
          <a:xfrm>
            <a:off x="681947" y="442110"/>
            <a:ext cx="1255574" cy="1255574"/>
          </a:xfrm>
          <a:prstGeom prst="rect">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 name="Rectangle 41"/>
          <p:cNvSpPr/>
          <p:nvPr userDrawn="1"/>
        </p:nvSpPr>
        <p:spPr bwMode="auto">
          <a:xfrm>
            <a:off x="1866442" y="-160540"/>
            <a:ext cx="513190" cy="513190"/>
          </a:xfrm>
          <a:prstGeom prst="rect">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 name="Rectangle 42"/>
          <p:cNvSpPr/>
          <p:nvPr userDrawn="1"/>
        </p:nvSpPr>
        <p:spPr bwMode="auto">
          <a:xfrm>
            <a:off x="11749866" y="1234418"/>
            <a:ext cx="244474" cy="244474"/>
          </a:xfrm>
          <a:prstGeom prst="rect">
            <a:avLst/>
          </a:prstGeom>
          <a:noFill/>
          <a:ln w="190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 name="Rectangle 43"/>
          <p:cNvSpPr/>
          <p:nvPr userDrawn="1"/>
        </p:nvSpPr>
        <p:spPr bwMode="auto">
          <a:xfrm>
            <a:off x="5824555" y="1918422"/>
            <a:ext cx="875010" cy="875010"/>
          </a:xfrm>
          <a:prstGeom prst="rect">
            <a:avLst/>
          </a:prstGeom>
          <a:noFill/>
          <a:ln w="952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 name="Rectangle 44"/>
          <p:cNvSpPr/>
          <p:nvPr userDrawn="1"/>
        </p:nvSpPr>
        <p:spPr bwMode="auto">
          <a:xfrm>
            <a:off x="4973451" y="5410281"/>
            <a:ext cx="603404" cy="603404"/>
          </a:xfrm>
          <a:prstGeom prst="rect">
            <a:avLst/>
          </a:prstGeom>
          <a:noFill/>
          <a:ln w="381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 name="Rectangle 45"/>
          <p:cNvSpPr/>
          <p:nvPr userDrawn="1"/>
        </p:nvSpPr>
        <p:spPr bwMode="auto">
          <a:xfrm>
            <a:off x="5629432" y="4681875"/>
            <a:ext cx="1030108" cy="1030108"/>
          </a:xfrm>
          <a:prstGeom prst="rect">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978694" y="2192642"/>
            <a:ext cx="10237787" cy="914096"/>
          </a:xfrm>
        </p:spPr>
        <p:txBody>
          <a:bodyPr anchor="b" anchorCtr="0"/>
          <a:lstStyle>
            <a:lvl1pPr>
              <a:defRPr sz="6600" spc="-150" baseline="0">
                <a:solidFill>
                  <a:schemeClr val="bg1">
                    <a:alpha val="99000"/>
                  </a:schemeClr>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solidFill>
                  <a:schemeClr val="tx2">
                    <a:lumMod val="20000"/>
                    <a:lumOff val="80000"/>
                    <a:alpha val="99000"/>
                  </a:schemeClr>
                </a:soli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424515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_boxe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436814" y="2110595"/>
            <a:ext cx="3585662" cy="120735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0" name="Text Placeholder 8"/>
          <p:cNvSpPr>
            <a:spLocks noGrp="1"/>
          </p:cNvSpPr>
          <p:nvPr>
            <p:ph type="body" sz="quarter" idx="12"/>
          </p:nvPr>
        </p:nvSpPr>
        <p:spPr>
          <a:xfrm>
            <a:off x="2436813" y="3317947"/>
            <a:ext cx="3585661" cy="2050705"/>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11" name="Text Placeholder 8"/>
          <p:cNvSpPr>
            <a:spLocks noGrp="1"/>
          </p:cNvSpPr>
          <p:nvPr>
            <p:ph type="body" sz="quarter" idx="13"/>
          </p:nvPr>
        </p:nvSpPr>
        <p:spPr>
          <a:xfrm>
            <a:off x="6166350" y="2110595"/>
            <a:ext cx="3585661" cy="120735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2" name="Text Placeholder 8"/>
          <p:cNvSpPr>
            <a:spLocks noGrp="1"/>
          </p:cNvSpPr>
          <p:nvPr>
            <p:ph type="body" sz="quarter" idx="14"/>
          </p:nvPr>
        </p:nvSpPr>
        <p:spPr>
          <a:xfrm>
            <a:off x="6166350" y="3317947"/>
            <a:ext cx="3585661" cy="2050705"/>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40458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xt_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4756214" y="2526576"/>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0" name="Text Placeholder 8"/>
          <p:cNvSpPr>
            <a:spLocks noGrp="1"/>
          </p:cNvSpPr>
          <p:nvPr>
            <p:ph type="body" sz="quarter" idx="12"/>
          </p:nvPr>
        </p:nvSpPr>
        <p:spPr>
          <a:xfrm>
            <a:off x="4756214" y="3440976"/>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11" name="Text Placeholder 8"/>
          <p:cNvSpPr>
            <a:spLocks noGrp="1"/>
          </p:cNvSpPr>
          <p:nvPr>
            <p:ph type="body" sz="quarter" idx="13"/>
          </p:nvPr>
        </p:nvSpPr>
        <p:spPr>
          <a:xfrm>
            <a:off x="7533397" y="2526576"/>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2" name="Text Placeholder 8"/>
          <p:cNvSpPr>
            <a:spLocks noGrp="1"/>
          </p:cNvSpPr>
          <p:nvPr>
            <p:ph type="body" sz="quarter" idx="14"/>
          </p:nvPr>
        </p:nvSpPr>
        <p:spPr>
          <a:xfrm>
            <a:off x="7533397" y="3440976"/>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13" name="Text Placeholder 8"/>
          <p:cNvSpPr>
            <a:spLocks noGrp="1"/>
          </p:cNvSpPr>
          <p:nvPr>
            <p:ph type="body" sz="quarter" idx="15"/>
          </p:nvPr>
        </p:nvSpPr>
        <p:spPr>
          <a:xfrm>
            <a:off x="1982115" y="2526576"/>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4" name="Text Placeholder 8"/>
          <p:cNvSpPr>
            <a:spLocks noGrp="1"/>
          </p:cNvSpPr>
          <p:nvPr>
            <p:ph type="body" sz="quarter" idx="16"/>
          </p:nvPr>
        </p:nvSpPr>
        <p:spPr>
          <a:xfrm>
            <a:off x="1982115" y="3440976"/>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Tree>
    <p:extLst>
      <p:ext uri="{BB962C8B-B14F-4D97-AF65-F5344CB8AC3E}">
        <p14:creationId xmlns:p14="http://schemas.microsoft.com/office/powerpoint/2010/main" val="111190404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_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23" name="Text Placeholder 8"/>
          <p:cNvSpPr>
            <a:spLocks noGrp="1"/>
          </p:cNvSpPr>
          <p:nvPr>
            <p:ph type="body" sz="quarter" idx="10"/>
          </p:nvPr>
        </p:nvSpPr>
        <p:spPr>
          <a:xfrm>
            <a:off x="6141323"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24" name="Text Placeholder 8"/>
          <p:cNvSpPr>
            <a:spLocks noGrp="1"/>
          </p:cNvSpPr>
          <p:nvPr>
            <p:ph type="body" sz="quarter" idx="12"/>
          </p:nvPr>
        </p:nvSpPr>
        <p:spPr>
          <a:xfrm>
            <a:off x="6141323"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75000"/>
                    <a:lumOff val="2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25" name="Text Placeholder 8"/>
          <p:cNvSpPr>
            <a:spLocks noGrp="1"/>
          </p:cNvSpPr>
          <p:nvPr>
            <p:ph type="body" sz="quarter" idx="15"/>
          </p:nvPr>
        </p:nvSpPr>
        <p:spPr>
          <a:xfrm>
            <a:off x="3367224"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26" name="Text Placeholder 8"/>
          <p:cNvSpPr>
            <a:spLocks noGrp="1"/>
          </p:cNvSpPr>
          <p:nvPr>
            <p:ph type="body" sz="quarter" idx="16"/>
          </p:nvPr>
        </p:nvSpPr>
        <p:spPr>
          <a:xfrm>
            <a:off x="3367224"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75000"/>
                    <a:lumOff val="2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27" name="Text Placeholder 8"/>
          <p:cNvSpPr>
            <a:spLocks noGrp="1"/>
          </p:cNvSpPr>
          <p:nvPr>
            <p:ph type="body" sz="quarter" idx="17"/>
          </p:nvPr>
        </p:nvSpPr>
        <p:spPr>
          <a:xfrm>
            <a:off x="6141323"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28" name="Text Placeholder 8"/>
          <p:cNvSpPr>
            <a:spLocks noGrp="1"/>
          </p:cNvSpPr>
          <p:nvPr>
            <p:ph type="body" sz="quarter" idx="18"/>
          </p:nvPr>
        </p:nvSpPr>
        <p:spPr>
          <a:xfrm>
            <a:off x="6141323"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75000"/>
                    <a:lumOff val="2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29" name="Text Placeholder 8"/>
          <p:cNvSpPr>
            <a:spLocks noGrp="1"/>
          </p:cNvSpPr>
          <p:nvPr>
            <p:ph type="body" sz="quarter" idx="21"/>
          </p:nvPr>
        </p:nvSpPr>
        <p:spPr>
          <a:xfrm>
            <a:off x="3367224"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0" name="Text Placeholder 8"/>
          <p:cNvSpPr>
            <a:spLocks noGrp="1"/>
          </p:cNvSpPr>
          <p:nvPr>
            <p:ph type="body" sz="quarter" idx="22"/>
          </p:nvPr>
        </p:nvSpPr>
        <p:spPr>
          <a:xfrm>
            <a:off x="3367224"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75000"/>
                    <a:lumOff val="2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Tree>
    <p:extLst>
      <p:ext uri="{BB962C8B-B14F-4D97-AF65-F5344CB8AC3E}">
        <p14:creationId xmlns:p14="http://schemas.microsoft.com/office/powerpoint/2010/main" val="11513195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ext_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1" name="Text Placeholder 8"/>
          <p:cNvSpPr>
            <a:spLocks noGrp="1"/>
          </p:cNvSpPr>
          <p:nvPr>
            <p:ph type="body" sz="quarter" idx="10"/>
          </p:nvPr>
        </p:nvSpPr>
        <p:spPr>
          <a:xfrm>
            <a:off x="4756214"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2" name="Text Placeholder 8"/>
          <p:cNvSpPr>
            <a:spLocks noGrp="1"/>
          </p:cNvSpPr>
          <p:nvPr>
            <p:ph type="body" sz="quarter" idx="12"/>
          </p:nvPr>
        </p:nvSpPr>
        <p:spPr>
          <a:xfrm>
            <a:off x="4756214"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33" name="Text Placeholder 8"/>
          <p:cNvSpPr>
            <a:spLocks noGrp="1"/>
          </p:cNvSpPr>
          <p:nvPr>
            <p:ph type="body" sz="quarter" idx="13"/>
          </p:nvPr>
        </p:nvSpPr>
        <p:spPr>
          <a:xfrm>
            <a:off x="7533397"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4" name="Text Placeholder 8"/>
          <p:cNvSpPr>
            <a:spLocks noGrp="1"/>
          </p:cNvSpPr>
          <p:nvPr>
            <p:ph type="body" sz="quarter" idx="14"/>
          </p:nvPr>
        </p:nvSpPr>
        <p:spPr>
          <a:xfrm>
            <a:off x="7533397"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35" name="Text Placeholder 8"/>
          <p:cNvSpPr>
            <a:spLocks noGrp="1"/>
          </p:cNvSpPr>
          <p:nvPr>
            <p:ph type="body" sz="quarter" idx="15"/>
          </p:nvPr>
        </p:nvSpPr>
        <p:spPr>
          <a:xfrm>
            <a:off x="1982115"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6" name="Text Placeholder 8"/>
          <p:cNvSpPr>
            <a:spLocks noGrp="1"/>
          </p:cNvSpPr>
          <p:nvPr>
            <p:ph type="body" sz="quarter" idx="16"/>
          </p:nvPr>
        </p:nvSpPr>
        <p:spPr>
          <a:xfrm>
            <a:off x="1982115"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37" name="Text Placeholder 8"/>
          <p:cNvSpPr>
            <a:spLocks noGrp="1"/>
          </p:cNvSpPr>
          <p:nvPr>
            <p:ph type="body" sz="quarter" idx="17"/>
          </p:nvPr>
        </p:nvSpPr>
        <p:spPr>
          <a:xfrm>
            <a:off x="4756214"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8" name="Text Placeholder 8"/>
          <p:cNvSpPr>
            <a:spLocks noGrp="1"/>
          </p:cNvSpPr>
          <p:nvPr>
            <p:ph type="body" sz="quarter" idx="18"/>
          </p:nvPr>
        </p:nvSpPr>
        <p:spPr>
          <a:xfrm>
            <a:off x="4756214"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39" name="Text Placeholder 8"/>
          <p:cNvSpPr>
            <a:spLocks noGrp="1"/>
          </p:cNvSpPr>
          <p:nvPr>
            <p:ph type="body" sz="quarter" idx="19"/>
          </p:nvPr>
        </p:nvSpPr>
        <p:spPr>
          <a:xfrm>
            <a:off x="7533397"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40" name="Text Placeholder 8"/>
          <p:cNvSpPr>
            <a:spLocks noGrp="1"/>
          </p:cNvSpPr>
          <p:nvPr>
            <p:ph type="body" sz="quarter" idx="20"/>
          </p:nvPr>
        </p:nvSpPr>
        <p:spPr>
          <a:xfrm>
            <a:off x="7533397"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41" name="Text Placeholder 8"/>
          <p:cNvSpPr>
            <a:spLocks noGrp="1"/>
          </p:cNvSpPr>
          <p:nvPr>
            <p:ph type="body" sz="quarter" idx="21"/>
          </p:nvPr>
        </p:nvSpPr>
        <p:spPr>
          <a:xfrm>
            <a:off x="1982115"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42" name="Text Placeholder 8"/>
          <p:cNvSpPr>
            <a:spLocks noGrp="1"/>
          </p:cNvSpPr>
          <p:nvPr>
            <p:ph type="body" sz="quarter" idx="22"/>
          </p:nvPr>
        </p:nvSpPr>
        <p:spPr>
          <a:xfrm>
            <a:off x="1982115"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Tree>
    <p:extLst>
      <p:ext uri="{BB962C8B-B14F-4D97-AF65-F5344CB8AC3E}">
        <p14:creationId xmlns:p14="http://schemas.microsoft.com/office/powerpoint/2010/main" val="35064757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6" name="Rectangle 5"/>
          <p:cNvSpPr/>
          <p:nvPr userDrawn="1"/>
        </p:nvSpPr>
        <p:spPr bwMode="hidden">
          <a:xfrm rot="10800000" flipV="1">
            <a:off x="0" y="0"/>
            <a:ext cx="12188825" cy="11559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solidFill>
                <a:schemeClr val="tx1">
                  <a:alpha val="99000"/>
                </a:schemeClr>
              </a:solidFill>
              <a:ea typeface="Segoe UI" pitchFamily="34" charset="0"/>
              <a:cs typeface="Segoe UI" pitchFamily="34" charset="0"/>
            </a:endParaRPr>
          </a:p>
        </p:txBody>
      </p:sp>
      <p:sp>
        <p:nvSpPr>
          <p:cNvPr id="2" name="Title 1"/>
          <p:cNvSpPr>
            <a:spLocks noGrp="1"/>
          </p:cNvSpPr>
          <p:nvPr>
            <p:ph type="title" hasCustomPrompt="1"/>
          </p:nvPr>
        </p:nvSpPr>
        <p:spPr/>
        <p:txBody>
          <a:bodyPr>
            <a:normAutofit/>
          </a:bodyPr>
          <a:lstStyle>
            <a:lvl1pPr>
              <a:defRPr>
                <a:solidFill>
                  <a:schemeClr val="bg1">
                    <a:alpha val="99000"/>
                  </a:schemeClr>
                </a:soli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5181600"/>
          </a:xfrm>
        </p:spPr>
        <p:txBody>
          <a:bodyPr>
            <a:normAutofit/>
          </a:bodyPr>
          <a:lstStyle>
            <a:lvl1pPr marL="0" indent="0">
              <a:buNone/>
              <a:defRPr sz="3200">
                <a:solidFill>
                  <a:schemeClr val="tx1">
                    <a:lumMod val="75000"/>
                    <a:lumOff val="25000"/>
                  </a:schemeClr>
                </a:solidFill>
                <a:latin typeface="Consolas" pitchFamily="49" charset="0"/>
                <a:cs typeface="Consolas" pitchFamily="49" charset="0"/>
              </a:defRPr>
            </a:lvl1pPr>
            <a:lvl2pPr marL="339725" indent="0">
              <a:buNone/>
              <a:defRPr>
                <a:solidFill>
                  <a:schemeClr val="tx1">
                    <a:lumMod val="75000"/>
                    <a:lumOff val="25000"/>
                  </a:schemeClr>
                </a:solidFill>
                <a:latin typeface="Consolas" pitchFamily="49" charset="0"/>
                <a:cs typeface="Consolas" pitchFamily="49" charset="0"/>
              </a:defRPr>
            </a:lvl2pPr>
            <a:lvl3pPr marL="573088" indent="0">
              <a:buNone/>
              <a:defRPr>
                <a:solidFill>
                  <a:schemeClr val="tx1">
                    <a:lumMod val="75000"/>
                    <a:lumOff val="25000"/>
                  </a:schemeClr>
                </a:solidFill>
                <a:latin typeface="Consolas" pitchFamily="49" charset="0"/>
                <a:cs typeface="Consolas" pitchFamily="49" charset="0"/>
              </a:defRPr>
            </a:lvl3pPr>
            <a:lvl4pPr marL="798513" indent="0">
              <a:buNone/>
              <a:defRPr>
                <a:solidFill>
                  <a:schemeClr val="tx1">
                    <a:lumMod val="75000"/>
                    <a:lumOff val="25000"/>
                  </a:schemeClr>
                </a:solidFill>
                <a:latin typeface="Consolas" pitchFamily="49" charset="0"/>
                <a:cs typeface="Consolas" pitchFamily="49" charset="0"/>
              </a:defRPr>
            </a:lvl4pPr>
            <a:lvl5pPr marL="1030288" indent="0">
              <a:buNone/>
              <a:defRPr>
                <a:solidFill>
                  <a:schemeClr val="tx1">
                    <a:lumMod val="75000"/>
                    <a:lumOff val="25000"/>
                  </a:schemeClr>
                </a:soli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49659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ck Notes slide Layou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56045465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p:txBody>
          <a:bodyPr/>
          <a:lstStyle/>
          <a:p>
            <a:fld id="{1C4D9B0B-87C4-4C74-96E8-5BC7879BFEAE}" type="slidenum">
              <a:rPr lang="en-US" altLang="ja-JP" smtClean="0"/>
              <a:pPr/>
              <a:t>‹#›</a:t>
            </a:fld>
            <a:endParaRPr lang="en-US" altLang="ja-JP"/>
          </a:p>
        </p:txBody>
      </p:sp>
    </p:spTree>
    <p:extLst>
      <p:ext uri="{BB962C8B-B14F-4D97-AF65-F5344CB8AC3E}">
        <p14:creationId xmlns:p14="http://schemas.microsoft.com/office/powerpoint/2010/main" val="209958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2"/>
        </a:solidFill>
        <a:effectLst/>
      </p:bgPr>
    </p:bg>
    <p:spTree>
      <p:nvGrpSpPr>
        <p:cNvPr id="1" name=""/>
        <p:cNvGrpSpPr/>
        <p:nvPr/>
      </p:nvGrpSpPr>
      <p:grpSpPr>
        <a:xfrm>
          <a:off x="0" y="0"/>
          <a:ext cx="0" cy="0"/>
          <a:chOff x="0" y="0"/>
          <a:chExt cx="0" cy="0"/>
        </a:xfrm>
      </p:grpSpPr>
      <p:sp>
        <p:nvSpPr>
          <p:cNvPr id="17" name="Oval 16"/>
          <p:cNvSpPr/>
          <p:nvPr userDrawn="1"/>
        </p:nvSpPr>
        <p:spPr bwMode="auto">
          <a:xfrm>
            <a:off x="10202421" y="-383422"/>
            <a:ext cx="1828800" cy="1828800"/>
          </a:xfrm>
          <a:prstGeom prst="ellipse">
            <a:avLst/>
          </a:prstGeom>
          <a:noFill/>
          <a:ln w="28575"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 name="Oval 17"/>
          <p:cNvSpPr/>
          <p:nvPr userDrawn="1"/>
        </p:nvSpPr>
        <p:spPr bwMode="auto">
          <a:xfrm>
            <a:off x="9616963" y="1075694"/>
            <a:ext cx="1170916" cy="1170916"/>
          </a:xfrm>
          <a:prstGeom prst="ellipse">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 name="Oval 18"/>
          <p:cNvSpPr/>
          <p:nvPr userDrawn="1"/>
        </p:nvSpPr>
        <p:spPr bwMode="auto">
          <a:xfrm>
            <a:off x="9616963" y="-383422"/>
            <a:ext cx="875010" cy="875010"/>
          </a:xfrm>
          <a:prstGeom prst="ellipse">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 name="Oval 19"/>
          <p:cNvSpPr/>
          <p:nvPr userDrawn="1"/>
        </p:nvSpPr>
        <p:spPr bwMode="auto">
          <a:xfrm>
            <a:off x="8573550" y="1200178"/>
            <a:ext cx="665432" cy="665432"/>
          </a:xfrm>
          <a:prstGeom prst="ellipse">
            <a:avLst/>
          </a:prstGeom>
          <a:noFill/>
          <a:ln w="2857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Oval 20"/>
          <p:cNvSpPr/>
          <p:nvPr userDrawn="1"/>
        </p:nvSpPr>
        <p:spPr bwMode="auto">
          <a:xfrm>
            <a:off x="9490215" y="5499901"/>
            <a:ext cx="1170916" cy="1170916"/>
          </a:xfrm>
          <a:prstGeom prst="ellipse">
            <a:avLst/>
          </a:prstGeom>
          <a:noFill/>
          <a:ln w="762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Oval 21"/>
          <p:cNvSpPr/>
          <p:nvPr userDrawn="1"/>
        </p:nvSpPr>
        <p:spPr bwMode="auto">
          <a:xfrm>
            <a:off x="10755517" y="4827762"/>
            <a:ext cx="773912" cy="773912"/>
          </a:xfrm>
          <a:prstGeom prst="ellipse">
            <a:avLst/>
          </a:prstGeom>
          <a:noFill/>
          <a:ln w="190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Oval 22"/>
          <p:cNvSpPr/>
          <p:nvPr userDrawn="1"/>
        </p:nvSpPr>
        <p:spPr bwMode="auto">
          <a:xfrm>
            <a:off x="11444176" y="5356636"/>
            <a:ext cx="316712" cy="316712"/>
          </a:xfrm>
          <a:prstGeom prst="ellipse">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Oval 23"/>
          <p:cNvSpPr/>
          <p:nvPr userDrawn="1"/>
        </p:nvSpPr>
        <p:spPr bwMode="auto">
          <a:xfrm>
            <a:off x="10850578" y="6085359"/>
            <a:ext cx="2361286" cy="2361286"/>
          </a:xfrm>
          <a:prstGeom prst="ellipse">
            <a:avLst/>
          </a:prstGeom>
          <a:noFill/>
          <a:ln w="571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Oval 24"/>
          <p:cNvSpPr/>
          <p:nvPr userDrawn="1"/>
        </p:nvSpPr>
        <p:spPr bwMode="auto">
          <a:xfrm>
            <a:off x="1503468" y="1115602"/>
            <a:ext cx="1255574" cy="1255574"/>
          </a:xfrm>
          <a:prstGeom prst="ellipse">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Oval 25"/>
          <p:cNvSpPr/>
          <p:nvPr userDrawn="1"/>
        </p:nvSpPr>
        <p:spPr bwMode="auto">
          <a:xfrm>
            <a:off x="2687963" y="512952"/>
            <a:ext cx="513190" cy="513190"/>
          </a:xfrm>
          <a:prstGeom prst="ellipse">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Oval 26"/>
          <p:cNvSpPr/>
          <p:nvPr userDrawn="1"/>
        </p:nvSpPr>
        <p:spPr bwMode="auto">
          <a:xfrm>
            <a:off x="12104309" y="1011536"/>
            <a:ext cx="244474" cy="244474"/>
          </a:xfrm>
          <a:prstGeom prst="ellipse">
            <a:avLst/>
          </a:prstGeom>
          <a:noFill/>
          <a:ln w="190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Oval 27"/>
          <p:cNvSpPr/>
          <p:nvPr userDrawn="1"/>
        </p:nvSpPr>
        <p:spPr bwMode="auto">
          <a:xfrm>
            <a:off x="11156211" y="1879032"/>
            <a:ext cx="875010" cy="875010"/>
          </a:xfrm>
          <a:prstGeom prst="ellipse">
            <a:avLst/>
          </a:prstGeom>
          <a:noFill/>
          <a:ln w="9525"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Oval 28"/>
          <p:cNvSpPr/>
          <p:nvPr userDrawn="1"/>
        </p:nvSpPr>
        <p:spPr bwMode="auto">
          <a:xfrm>
            <a:off x="4973451" y="5410281"/>
            <a:ext cx="603404" cy="603404"/>
          </a:xfrm>
          <a:prstGeom prst="ellipse">
            <a:avLst/>
          </a:prstGeom>
          <a:noFill/>
          <a:ln w="381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Oval 29"/>
          <p:cNvSpPr/>
          <p:nvPr userDrawn="1"/>
        </p:nvSpPr>
        <p:spPr bwMode="auto">
          <a:xfrm>
            <a:off x="5629432" y="4681875"/>
            <a:ext cx="1030108" cy="1030108"/>
          </a:xfrm>
          <a:prstGeom prst="ellipse">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519112" y="2971952"/>
            <a:ext cx="11149013" cy="914096"/>
          </a:xfrm>
        </p:spPr>
        <p:txBody>
          <a:bodyPr anchor="ctr" anchorCtr="0"/>
          <a:lstStyle>
            <a:lvl1pPr>
              <a:defRPr sz="6600" spc="-300" baseline="0">
                <a:solidFill>
                  <a:schemeClr val="bg1">
                    <a:alpha val="99000"/>
                  </a:schemeClr>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210021938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g_Li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3055052"/>
            <a:ext cx="11149013" cy="747897"/>
          </a:xfrm>
        </p:spPr>
        <p:txBody>
          <a:bodyPr anchor="ctr" anchorCtr="0"/>
          <a:lstStyle>
            <a:lvl1pPr>
              <a:defRPr sz="5400" spc="-300" baseline="0">
                <a:solidFill>
                  <a:schemeClr val="bg1">
                    <a:alpha val="99000"/>
                  </a:schemeClr>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370338708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solidFill>
          <a:schemeClr val="accent3"/>
        </a:solidFill>
        <a:effectLst/>
      </p:bgPr>
    </p:bg>
    <p:spTree>
      <p:nvGrpSpPr>
        <p:cNvPr id="1" name=""/>
        <p:cNvGrpSpPr/>
        <p:nvPr/>
      </p:nvGrpSpPr>
      <p:grpSpPr>
        <a:xfrm>
          <a:off x="0" y="0"/>
          <a:ext cx="0" cy="0"/>
          <a:chOff x="0" y="0"/>
          <a:chExt cx="0" cy="0"/>
        </a:xfrm>
      </p:grpSpPr>
      <p:sp>
        <p:nvSpPr>
          <p:cNvPr id="21" name="Teardrop 20"/>
          <p:cNvSpPr/>
          <p:nvPr userDrawn="1"/>
        </p:nvSpPr>
        <p:spPr bwMode="auto">
          <a:xfrm>
            <a:off x="9847978" y="-160540"/>
            <a:ext cx="1828800" cy="1828800"/>
          </a:xfrm>
          <a:prstGeom prst="teardrop">
            <a:avLst/>
          </a:prstGeom>
          <a:noFill/>
          <a:ln w="28575"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Teardrop 21"/>
          <p:cNvSpPr/>
          <p:nvPr userDrawn="1"/>
        </p:nvSpPr>
        <p:spPr bwMode="auto">
          <a:xfrm>
            <a:off x="9262520" y="1298576"/>
            <a:ext cx="1170916" cy="1170916"/>
          </a:xfrm>
          <a:prstGeom prst="teardrop">
            <a:avLst/>
          </a:prstGeom>
          <a:noFill/>
          <a:ln w="57150" cap="flat" cmpd="sng" algn="ctr">
            <a:solidFill>
              <a:srgbClr val="FFFFFF">
                <a:alpha val="2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Teardrop 22"/>
          <p:cNvSpPr/>
          <p:nvPr userDrawn="1"/>
        </p:nvSpPr>
        <p:spPr bwMode="auto">
          <a:xfrm>
            <a:off x="9262520" y="-160540"/>
            <a:ext cx="875010" cy="875010"/>
          </a:xfrm>
          <a:prstGeom prst="teardrop">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Teardrop 23"/>
          <p:cNvSpPr/>
          <p:nvPr userDrawn="1"/>
        </p:nvSpPr>
        <p:spPr bwMode="auto">
          <a:xfrm>
            <a:off x="8219107" y="1423060"/>
            <a:ext cx="665432" cy="665432"/>
          </a:xfrm>
          <a:prstGeom prst="teardrop">
            <a:avLst/>
          </a:prstGeom>
          <a:noFill/>
          <a:ln w="2857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Teardrop 24"/>
          <p:cNvSpPr/>
          <p:nvPr userDrawn="1"/>
        </p:nvSpPr>
        <p:spPr bwMode="auto">
          <a:xfrm>
            <a:off x="9262520" y="5753556"/>
            <a:ext cx="1170916" cy="1170916"/>
          </a:xfrm>
          <a:prstGeom prst="teardrop">
            <a:avLst/>
          </a:prstGeom>
          <a:noFill/>
          <a:ln w="762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Teardrop 25"/>
          <p:cNvSpPr/>
          <p:nvPr userDrawn="1"/>
        </p:nvSpPr>
        <p:spPr bwMode="auto">
          <a:xfrm>
            <a:off x="10527822" y="5081417"/>
            <a:ext cx="773912" cy="773912"/>
          </a:xfrm>
          <a:prstGeom prst="teardrop">
            <a:avLst/>
          </a:prstGeom>
          <a:noFill/>
          <a:ln w="190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Teardrop 26"/>
          <p:cNvSpPr/>
          <p:nvPr userDrawn="1"/>
        </p:nvSpPr>
        <p:spPr bwMode="auto">
          <a:xfrm>
            <a:off x="11216481" y="5610291"/>
            <a:ext cx="316712" cy="316712"/>
          </a:xfrm>
          <a:prstGeom prst="teardrop">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Teardrop 27"/>
          <p:cNvSpPr/>
          <p:nvPr userDrawn="1"/>
        </p:nvSpPr>
        <p:spPr bwMode="auto">
          <a:xfrm>
            <a:off x="10622883" y="6339014"/>
            <a:ext cx="2361286" cy="2361286"/>
          </a:xfrm>
          <a:prstGeom prst="teardrop">
            <a:avLst/>
          </a:prstGeom>
          <a:noFill/>
          <a:ln w="571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Teardrop 28"/>
          <p:cNvSpPr/>
          <p:nvPr userDrawn="1"/>
        </p:nvSpPr>
        <p:spPr bwMode="auto">
          <a:xfrm>
            <a:off x="681947" y="442110"/>
            <a:ext cx="1255574" cy="1255574"/>
          </a:xfrm>
          <a:prstGeom prst="teardrop">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Teardrop 29"/>
          <p:cNvSpPr/>
          <p:nvPr userDrawn="1"/>
        </p:nvSpPr>
        <p:spPr bwMode="auto">
          <a:xfrm>
            <a:off x="1866442" y="-160540"/>
            <a:ext cx="513190" cy="513190"/>
          </a:xfrm>
          <a:prstGeom prst="teardrop">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 name="Teardrop 30"/>
          <p:cNvSpPr/>
          <p:nvPr userDrawn="1"/>
        </p:nvSpPr>
        <p:spPr bwMode="auto">
          <a:xfrm>
            <a:off x="11749866" y="1234418"/>
            <a:ext cx="244474" cy="244474"/>
          </a:xfrm>
          <a:prstGeom prst="teardrop">
            <a:avLst/>
          </a:prstGeom>
          <a:noFill/>
          <a:ln w="190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Teardrop 31"/>
          <p:cNvSpPr/>
          <p:nvPr userDrawn="1"/>
        </p:nvSpPr>
        <p:spPr bwMode="auto">
          <a:xfrm>
            <a:off x="5824555" y="1918422"/>
            <a:ext cx="875010" cy="875010"/>
          </a:xfrm>
          <a:prstGeom prst="teardrop">
            <a:avLst/>
          </a:prstGeom>
          <a:noFill/>
          <a:ln w="952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 name="Teardrop 32"/>
          <p:cNvSpPr/>
          <p:nvPr userDrawn="1"/>
        </p:nvSpPr>
        <p:spPr bwMode="auto">
          <a:xfrm>
            <a:off x="4973451" y="5410281"/>
            <a:ext cx="603404" cy="603404"/>
          </a:xfrm>
          <a:prstGeom prst="teardrop">
            <a:avLst/>
          </a:prstGeom>
          <a:noFill/>
          <a:ln w="381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Teardrop 33"/>
          <p:cNvSpPr/>
          <p:nvPr userDrawn="1"/>
        </p:nvSpPr>
        <p:spPr bwMode="auto">
          <a:xfrm>
            <a:off x="5629432" y="4681875"/>
            <a:ext cx="1030108" cy="1030108"/>
          </a:xfrm>
          <a:prstGeom prst="teardrop">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solidFill>
                  <a:schemeClr val="bg1">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solidFill>
                  <a:schemeClr val="accent3">
                    <a:lumMod val="20000"/>
                    <a:lumOff val="80000"/>
                    <a:alpha val="99000"/>
                  </a:schemeClr>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900238"/>
            <a:ext cx="10237787" cy="914096"/>
          </a:xfrm>
        </p:spPr>
        <p:txBody>
          <a:bodyPr wrap="square" anchor="b">
            <a:noAutofit/>
          </a:bodyPr>
          <a:lstStyle>
            <a:lvl1pPr marL="0" indent="0">
              <a:buNone/>
              <a:defRPr sz="6600" spc="-150">
                <a:solidFill>
                  <a:schemeClr val="bg1">
                    <a:alpha val="99000"/>
                  </a:schemeClr>
                </a:solidFill>
              </a:defRPr>
            </a:lvl1pPr>
          </a:lstStyle>
          <a:p>
            <a:pPr lvl="0"/>
            <a:r>
              <a:rPr lang="en-US" smtClean="0"/>
              <a:t>Click to edit Master text styles</a:t>
            </a:r>
          </a:p>
        </p:txBody>
      </p:sp>
    </p:spTree>
    <p:extLst>
      <p:ext uri="{BB962C8B-B14F-4D97-AF65-F5344CB8AC3E}">
        <p14:creationId xmlns:p14="http://schemas.microsoft.com/office/powerpoint/2010/main" val="12221178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8"/>
            <a:ext cx="11149013" cy="5181601"/>
          </a:xfrm>
          <a:prstGeom prst="rect">
            <a:avLst/>
          </a:prstGeom>
        </p:spPr>
        <p:txBody>
          <a:bodyPr/>
          <a:lstStyle>
            <a:lvl1pPr marL="0" indent="0">
              <a:spcBef>
                <a:spcPts val="2400"/>
              </a:spcBef>
              <a:buNone/>
              <a:defRPr sz="4000">
                <a:solidFill>
                  <a:schemeClr val="tx1">
                    <a:lumMod val="75000"/>
                    <a:lumOff val="25000"/>
                    <a:alpha val="99000"/>
                  </a:schemeClr>
                </a:solidFill>
                <a:latin typeface="+mn-lt"/>
              </a:defRPr>
            </a:lvl1pPr>
            <a:lvl2pPr marL="0" indent="0">
              <a:buNone/>
              <a:defRPr sz="3200">
                <a:solidFill>
                  <a:schemeClr val="tx1">
                    <a:lumMod val="75000"/>
                    <a:lumOff val="25000"/>
                    <a:alpha val="99000"/>
                  </a:schemeClr>
                </a:solidFill>
                <a:latin typeface="+mn-lt"/>
              </a:defRPr>
            </a:lvl2pPr>
            <a:lvl3pPr marL="231775" indent="0">
              <a:buNone/>
              <a:defRPr sz="3200">
                <a:solidFill>
                  <a:schemeClr val="tx1">
                    <a:lumMod val="75000"/>
                    <a:lumOff val="25000"/>
                    <a:alpha val="99000"/>
                  </a:schemeClr>
                </a:solidFill>
                <a:latin typeface="+mn-lt"/>
              </a:defRPr>
            </a:lvl3pPr>
            <a:lvl4pPr marL="457200" indent="0">
              <a:buNone/>
              <a:defRPr sz="3200">
                <a:solidFill>
                  <a:schemeClr val="tx1">
                    <a:lumMod val="75000"/>
                    <a:lumOff val="25000"/>
                    <a:alpha val="99000"/>
                  </a:schemeClr>
                </a:solidFill>
                <a:latin typeface="+mn-lt"/>
              </a:defRPr>
            </a:lvl4pPr>
            <a:lvl5pPr marL="693738" indent="0">
              <a:buNone/>
              <a:defRPr sz="3200">
                <a:solidFill>
                  <a:schemeClr val="tx1">
                    <a:lumMod val="75000"/>
                    <a:lumOff val="25000"/>
                    <a:alpha val="99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6838841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solidFill>
                  <a:schemeClr val="tx1">
                    <a:lumMod val="75000"/>
                    <a:lumOff val="25000"/>
                  </a:schemeClr>
                </a:solidFill>
                <a:latin typeface="+mn-lt"/>
              </a:defRPr>
            </a:lvl1pPr>
            <a:lvl2pPr marL="0" indent="0">
              <a:buNone/>
              <a:defRPr sz="2000">
                <a:solidFill>
                  <a:schemeClr val="tx1">
                    <a:lumMod val="75000"/>
                    <a:lumOff val="25000"/>
                  </a:schemeClr>
                </a:solidFill>
                <a:latin typeface="+mn-lt"/>
              </a:defRPr>
            </a:lvl2pPr>
            <a:lvl3pPr marL="231775" indent="0">
              <a:buNone/>
              <a:defRPr sz="2000">
                <a:solidFill>
                  <a:schemeClr val="tx1">
                    <a:lumMod val="75000"/>
                    <a:lumOff val="25000"/>
                  </a:schemeClr>
                </a:solidFill>
                <a:latin typeface="+mn-lt"/>
              </a:defRPr>
            </a:lvl3pPr>
            <a:lvl4pPr marL="457200" indent="0">
              <a:buNone/>
              <a:defRPr sz="2000">
                <a:solidFill>
                  <a:schemeClr val="tx1">
                    <a:lumMod val="75000"/>
                    <a:lumOff val="25000"/>
                  </a:schemeClr>
                </a:solidFill>
                <a:latin typeface="+mn-lt"/>
              </a:defRPr>
            </a:lvl4pPr>
            <a:lvl5pPr marL="693738" indent="0">
              <a:buNone/>
              <a:defRPr sz="2000">
                <a:solidFill>
                  <a:schemeClr val="tx1">
                    <a:lumMod val="75000"/>
                    <a:lumOff val="2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3971137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5181600"/>
          </a:xfrm>
        </p:spPr>
        <p:txBody>
          <a:bodyPr/>
          <a:lstStyle>
            <a:lvl1pPr marL="0" indent="0">
              <a:spcBef>
                <a:spcPts val="1200"/>
              </a:spcBef>
              <a:buNone/>
              <a:defRPr sz="4000">
                <a:solidFill>
                  <a:schemeClr val="tx1">
                    <a:lumMod val="75000"/>
                    <a:lumOff val="25000"/>
                  </a:schemeClr>
                </a:solidFill>
                <a:latin typeface="+mn-lt"/>
              </a:defRPr>
            </a:lvl1pPr>
            <a:lvl2pPr marL="0" indent="0">
              <a:buNone/>
              <a:defRPr sz="2000">
                <a:solidFill>
                  <a:schemeClr val="tx1">
                    <a:lumMod val="75000"/>
                    <a:lumOff val="25000"/>
                  </a:schemeClr>
                </a:solidFill>
                <a:latin typeface="+mn-lt"/>
              </a:defRPr>
            </a:lvl2pPr>
            <a:lvl3pPr marL="233363" indent="0">
              <a:buNone/>
              <a:defRPr sz="2000">
                <a:solidFill>
                  <a:schemeClr val="tx1">
                    <a:lumMod val="75000"/>
                    <a:lumOff val="25000"/>
                  </a:schemeClr>
                </a:solidFill>
                <a:latin typeface="+mn-lt"/>
              </a:defRPr>
            </a:lvl3pPr>
            <a:lvl4pPr marL="457200" indent="0">
              <a:buNone/>
              <a:defRPr sz="2000">
                <a:solidFill>
                  <a:schemeClr val="tx1">
                    <a:lumMod val="75000"/>
                    <a:lumOff val="25000"/>
                  </a:schemeClr>
                </a:solidFill>
                <a:latin typeface="+mn-lt"/>
              </a:defRPr>
            </a:lvl4pPr>
            <a:lvl5pPr marL="693738" indent="0">
              <a:buNone/>
              <a:defRPr sz="2000">
                <a:solidFill>
                  <a:schemeClr val="tx1">
                    <a:lumMod val="75000"/>
                    <a:lumOff val="2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5181600"/>
          </a:xfrm>
        </p:spPr>
        <p:txBody>
          <a:bodyPr/>
          <a:lstStyle>
            <a:lvl1pPr marL="0" indent="0">
              <a:spcBef>
                <a:spcPts val="1200"/>
              </a:spcBef>
              <a:buNone/>
              <a:defRPr lang="en-US" sz="4000" kern="1200" spc="-70" baseline="0" dirty="0" smtClean="0">
                <a:solidFill>
                  <a:schemeClr val="tx1">
                    <a:lumMod val="75000"/>
                    <a:lumOff val="25000"/>
                  </a:schemeClr>
                </a:solidFill>
                <a:latin typeface="+mn-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solidFill>
                  <a:schemeClr val="tx1">
                    <a:lumMod val="75000"/>
                    <a:lumOff val="25000"/>
                  </a:schemeClr>
                </a:soli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211693143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5349198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7990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447800"/>
            <a:ext cx="11152188" cy="5181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6598421"/>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82" r:id="rId3"/>
    <p:sldLayoutId id="2147484070" r:id="rId4"/>
    <p:sldLayoutId id="2147484072" r:id="rId5"/>
    <p:sldLayoutId id="2147484073" r:id="rId6"/>
    <p:sldLayoutId id="2147484076" r:id="rId7"/>
    <p:sldLayoutId id="2147484077" r:id="rId8"/>
    <p:sldLayoutId id="2147484078" r:id="rId9"/>
    <p:sldLayoutId id="2147484083" r:id="rId10"/>
    <p:sldLayoutId id="2147484086" r:id="rId11"/>
    <p:sldLayoutId id="2147484084" r:id="rId12"/>
    <p:sldLayoutId id="2147484085" r:id="rId13"/>
    <p:sldLayoutId id="2147484079" r:id="rId14"/>
    <p:sldLayoutId id="2147484081" r:id="rId15"/>
    <p:sldLayoutId id="2147484087"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solidFill>
            <a:schemeClr val="accent1">
              <a:alpha val="99000"/>
            </a:schemeClr>
          </a:solidFill>
          <a:effectLst/>
          <a:latin typeface="+mj-lt"/>
          <a:ea typeface="+mn-ea"/>
          <a:cs typeface="Consolas" panose="020B0609020204030204" pitchFamily="49"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lumMod val="75000"/>
              <a:lumOff val="25000"/>
              <a:alpha val="99000"/>
            </a:schemeClr>
          </a:solidFill>
          <a:latin typeface="+mj-lt"/>
          <a:ea typeface="+mn-ea"/>
          <a:cs typeface="Consolas" panose="020B0609020204030204" pitchFamily="49" charset="0"/>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ü"/>
        <a:tabLst/>
        <a:defRPr sz="2400" kern="1200" spc="0" baseline="0">
          <a:solidFill>
            <a:schemeClr val="tx1">
              <a:lumMod val="75000"/>
              <a:lumOff val="25000"/>
              <a:alpha val="99000"/>
            </a:schemeClr>
          </a:solidFill>
          <a:latin typeface="+mj-lt"/>
          <a:ea typeface="+mn-ea"/>
          <a:cs typeface="Consolas" panose="020B0609020204030204" pitchFamily="49" charset="0"/>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lumMod val="75000"/>
              <a:lumOff val="25000"/>
              <a:alpha val="99000"/>
            </a:schemeClr>
          </a:solidFill>
          <a:latin typeface="+mj-lt"/>
          <a:ea typeface="+mn-ea"/>
          <a:cs typeface="Consolas" panose="020B0609020204030204" pitchFamily="49" charset="0"/>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lumMod val="75000"/>
              <a:lumOff val="25000"/>
              <a:alpha val="99000"/>
            </a:schemeClr>
          </a:solidFill>
          <a:latin typeface="+mj-lt"/>
          <a:ea typeface="+mn-ea"/>
          <a:cs typeface="Consolas" panose="020B0609020204030204" pitchFamily="49" charset="0"/>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lumMod val="75000"/>
              <a:lumOff val="25000"/>
              <a:alpha val="99000"/>
            </a:schemeClr>
          </a:solidFill>
          <a:latin typeface="+mj-lt"/>
          <a:ea typeface="+mn-ea"/>
          <a:cs typeface="Consolas" panose="020B0609020204030204"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quickgraph.codeplex.com/"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hyperlink" Target="https://github.com/SiliconStudio/paradox/blob/master/sources/engine/SiliconStudio.Paradox.Debugger/Debugger/GameDebuggerTarget.c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SiliconStudio/paradox/blob/master/sources/engine/SiliconStudio.Paradox.Debugger/Debugger/LiveAssemblyReloader.cs" TargetMode="Externa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paradox3d.net/blo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github.com/SiliconStudio/paradox"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s://www.surveymonkey.com/r/YGD8VYH"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8694" y="2192642"/>
            <a:ext cx="10237787" cy="914096"/>
          </a:xfrm>
        </p:spPr>
        <p:txBody>
          <a:bodyPr/>
          <a:lstStyle/>
          <a:p>
            <a:r>
              <a:rPr lang="en-US" altLang="ja-JP" dirty="0" smtClean="0"/>
              <a:t>Paradox</a:t>
            </a:r>
            <a:r>
              <a:rPr lang="ja-JP" altLang="en-US" dirty="0" smtClean="0"/>
              <a:t>の</a:t>
            </a:r>
            <a:r>
              <a:rPr lang="en-US" altLang="ja-JP" dirty="0" err="1" smtClean="0"/>
              <a:t>LiveScripting</a:t>
            </a:r>
            <a:r>
              <a:rPr lang="ja-JP" altLang="en-US" dirty="0" smtClean="0"/>
              <a:t>事情</a:t>
            </a:r>
            <a:endParaRPr lang="en-US" dirty="0"/>
          </a:p>
        </p:txBody>
      </p:sp>
      <p:sp>
        <p:nvSpPr>
          <p:cNvPr id="3" name="Text Placeholder 2"/>
          <p:cNvSpPr>
            <a:spLocks noGrp="1"/>
          </p:cNvSpPr>
          <p:nvPr>
            <p:ph type="body" sz="quarter" idx="12"/>
          </p:nvPr>
        </p:nvSpPr>
        <p:spPr>
          <a:xfrm>
            <a:off x="978694" y="3425824"/>
            <a:ext cx="10237787" cy="3018108"/>
          </a:xfrm>
        </p:spPr>
        <p:txBody>
          <a:bodyPr/>
          <a:lstStyle/>
          <a:p>
            <a:r>
              <a:rPr lang="en-US" altLang="ja-JP" dirty="0" err="1" smtClean="0"/>
              <a:t>Metro.cs</a:t>
            </a:r>
            <a:r>
              <a:rPr lang="en-US" altLang="ja-JP" dirty="0" smtClean="0"/>
              <a:t> #1 -</a:t>
            </a:r>
            <a:r>
              <a:rPr lang="ja-JP" altLang="en-US" dirty="0"/>
              <a:t>メタプログラミング </a:t>
            </a:r>
            <a:r>
              <a:rPr lang="en-US" altLang="ja-JP" dirty="0"/>
              <a:t>&amp; Roslyn </a:t>
            </a:r>
            <a:r>
              <a:rPr lang="ja-JP" altLang="en-US" dirty="0"/>
              <a:t>事例集</a:t>
            </a:r>
            <a:r>
              <a:rPr lang="en-US" altLang="ja-JP" dirty="0" smtClean="0"/>
              <a:t>-</a:t>
            </a:r>
          </a:p>
          <a:p>
            <a:endParaRPr lang="en-US" altLang="ja-JP" dirty="0" smtClean="0"/>
          </a:p>
          <a:p>
            <a:pPr algn="r"/>
            <a:r>
              <a:rPr lang="en-US" altLang="ja-JP" dirty="0" smtClean="0"/>
              <a:t>Microsoft MVP for Windows Platform Development[Jan,2015-Dec,2015]</a:t>
            </a:r>
          </a:p>
          <a:p>
            <a:pPr algn="r"/>
            <a:r>
              <a:rPr lang="en-US" altLang="ja-JP" dirty="0" smtClean="0"/>
              <a:t>@</a:t>
            </a:r>
            <a:r>
              <a:rPr lang="en-US" altLang="ja-JP" dirty="0" err="1" smtClean="0"/>
              <a:t>hr_sao</a:t>
            </a:r>
            <a:r>
              <a:rPr lang="en-US" altLang="ja-JP" dirty="0" smtClean="0"/>
              <a:t> </a:t>
            </a:r>
            <a:r>
              <a:rPr lang="ja-JP" altLang="en-US" dirty="0" smtClean="0"/>
              <a:t>遥</a:t>
            </a:r>
            <a:r>
              <a:rPr lang="ja-JP" altLang="en-US" dirty="0"/>
              <a:t>佐</a:t>
            </a:r>
            <a:r>
              <a:rPr lang="ja-JP" altLang="en-US" dirty="0" smtClean="0"/>
              <a:t>保（はるかさお）</a:t>
            </a:r>
            <a:endParaRPr lang="en-US" altLang="ja-JP" dirty="0" smtClean="0"/>
          </a:p>
        </p:txBody>
      </p:sp>
    </p:spTree>
    <p:extLst>
      <p:ext uri="{BB962C8B-B14F-4D97-AF65-F5344CB8AC3E}">
        <p14:creationId xmlns:p14="http://schemas.microsoft.com/office/powerpoint/2010/main" val="4212967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954548"/>
            <a:ext cx="11149013" cy="747897"/>
          </a:xfrm>
        </p:spPr>
        <p:txBody>
          <a:bodyPr/>
          <a:lstStyle/>
          <a:p>
            <a:r>
              <a:rPr kumimoji="1" lang="en-US" altLang="ja-JP" dirty="0" smtClean="0"/>
              <a:t>Roslyn</a:t>
            </a:r>
            <a:r>
              <a:rPr kumimoji="1" lang="ja-JP" altLang="en-US" dirty="0" smtClean="0"/>
              <a:t>を使ったコンパイル準備</a:t>
            </a:r>
            <a:endParaRPr kumimoji="1" lang="ja-JP" altLang="en-US" dirty="0"/>
          </a:p>
        </p:txBody>
      </p:sp>
    </p:spTree>
    <p:extLst>
      <p:ext uri="{BB962C8B-B14F-4D97-AF65-F5344CB8AC3E}">
        <p14:creationId xmlns:p14="http://schemas.microsoft.com/office/powerpoint/2010/main" val="38647208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9112" y="2569580"/>
            <a:ext cx="11149013" cy="613568"/>
          </a:xfrm>
        </p:spPr>
        <p:txBody>
          <a:bodyPr/>
          <a:lstStyle/>
          <a:p>
            <a:r>
              <a:rPr kumimoji="1" lang="en-US" altLang="ja-JP" sz="3200" dirty="0" err="1" smtClean="0"/>
              <a:t>MSBuildWorkspace</a:t>
            </a:r>
            <a:r>
              <a:rPr kumimoji="1" lang="ja-JP" altLang="en-US" sz="3200" dirty="0" smtClean="0"/>
              <a:t>を作成</a:t>
            </a:r>
            <a:endParaRPr kumimoji="1" lang="ja-JP" altLang="en-US" sz="3200" dirty="0"/>
          </a:p>
        </p:txBody>
      </p:sp>
      <p:sp>
        <p:nvSpPr>
          <p:cNvPr id="3" name="Title 2"/>
          <p:cNvSpPr>
            <a:spLocks noGrp="1"/>
          </p:cNvSpPr>
          <p:nvPr>
            <p:ph type="title"/>
          </p:nvPr>
        </p:nvSpPr>
        <p:spPr/>
        <p:txBody>
          <a:bodyPr/>
          <a:lstStyle/>
          <a:p>
            <a:r>
              <a:rPr kumimoji="1" lang="en-US" altLang="ja-JP" dirty="0" smtClean="0"/>
              <a:t>1. Start Game - compile</a:t>
            </a:r>
            <a:endParaRPr kumimoji="1" lang="ja-JP" altLang="en-US" dirty="0"/>
          </a:p>
        </p:txBody>
      </p:sp>
      <p:sp>
        <p:nvSpPr>
          <p:cNvPr id="4" name="Content Placeholder 2"/>
          <p:cNvSpPr txBox="1">
            <a:spLocks/>
          </p:cNvSpPr>
          <p:nvPr/>
        </p:nvSpPr>
        <p:spPr bwMode="auto">
          <a:xfrm>
            <a:off x="519113" y="1346564"/>
            <a:ext cx="11149012" cy="1110772"/>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3200" dirty="0" smtClean="0">
                <a:solidFill>
                  <a:schemeClr val="tx1"/>
                </a:solidFill>
              </a:rPr>
              <a:t>Game</a:t>
            </a:r>
            <a:r>
              <a:rPr lang="ja-JP" altLang="en-US" sz="3200" dirty="0" smtClean="0">
                <a:solidFill>
                  <a:schemeClr val="tx1"/>
                </a:solidFill>
              </a:rPr>
              <a:t>用のプロジェクトを新規作成</a:t>
            </a:r>
            <a:r>
              <a:rPr lang="en-US" altLang="ja-JP" sz="3200" dirty="0">
                <a:solidFill>
                  <a:schemeClr val="tx1"/>
                </a:solidFill>
              </a:rPr>
              <a:t/>
            </a:r>
            <a:br>
              <a:rPr lang="en-US" altLang="ja-JP" sz="3200" dirty="0">
                <a:solidFill>
                  <a:schemeClr val="tx1"/>
                </a:solidFill>
              </a:rPr>
            </a:br>
            <a:r>
              <a:rPr lang="en-US" altLang="ja-JP" sz="3200" dirty="0" smtClean="0">
                <a:solidFill>
                  <a:schemeClr val="accent1">
                    <a:lumMod val="50000"/>
                  </a:schemeClr>
                </a:solidFill>
              </a:rPr>
              <a:t>using </a:t>
            </a:r>
            <a:r>
              <a:rPr lang="en-US" altLang="ja-JP" sz="3200" dirty="0" err="1" smtClean="0">
                <a:solidFill>
                  <a:schemeClr val="accent1">
                    <a:lumMod val="50000"/>
                  </a:schemeClr>
                </a:solidFill>
              </a:rPr>
              <a:t>Microsoft.CodeAnalysis</a:t>
            </a:r>
            <a:endParaRPr lang="en-US" altLang="ja-JP" sz="3200" dirty="0" smtClean="0">
              <a:solidFill>
                <a:schemeClr val="accent1">
                  <a:lumMod val="50000"/>
                </a:schemeClr>
              </a:solidFill>
            </a:endParaRPr>
          </a:p>
        </p:txBody>
      </p:sp>
      <p:sp>
        <p:nvSpPr>
          <p:cNvPr id="6" name="Rectangle 5"/>
          <p:cNvSpPr/>
          <p:nvPr/>
        </p:nvSpPr>
        <p:spPr>
          <a:xfrm>
            <a:off x="519112" y="3045125"/>
            <a:ext cx="11149014" cy="3416320"/>
          </a:xfrm>
          <a:prstGeom prst="rect">
            <a:avLst/>
          </a:prstGeom>
          <a:ln>
            <a:solidFill>
              <a:schemeClr val="bg1">
                <a:lumMod val="50000"/>
              </a:schemeClr>
            </a:solidFill>
          </a:ln>
        </p:spPr>
        <p:txBody>
          <a:bodyPr wrap="square">
            <a:spAutoFit/>
          </a:bodyPr>
          <a:lstStyle/>
          <a:p>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private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async</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Task</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&lt;</a:t>
            </a:r>
            <a:r>
              <a:rPr lang="en-US" altLang="ja-JP" dirty="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Project</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&gt;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OpenProject</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string</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projectPath</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var</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csharpWorkspaceAssemblies</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new</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b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b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System.Reflection.Assembly</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.Load</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a:solidFill>
                  <a:srgbClr val="A31515"/>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a:solidFill>
                  <a:srgbClr val="A31515"/>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Microsoft.CodeAnalysis.Workspaces</a:t>
            </a:r>
            <a:r>
              <a:rPr lang="en-US" altLang="ja-JP" dirty="0">
                <a:solidFill>
                  <a:srgbClr val="A31515"/>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System.Reflection.</a:t>
            </a:r>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Assembly</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.Load</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a:solidFill>
                  <a:srgbClr val="A31515"/>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a:solidFill>
                  <a:srgbClr val="A31515"/>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Microsoft.CodeAnalysis.CSharp.Workspaces</a:t>
            </a:r>
            <a:r>
              <a:rPr lang="en-US" altLang="ja-JP" dirty="0">
                <a:solidFill>
                  <a:srgbClr val="A31515"/>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endPar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System.Reflection.</a:t>
            </a:r>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Assembly</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.Load</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a:solidFill>
                  <a:srgbClr val="A31515"/>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a:solidFill>
                  <a:srgbClr val="A31515"/>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Microsoft.CodeAnalysis.Workspaces.Desktop</a:t>
            </a:r>
            <a:r>
              <a:rPr lang="en-US" altLang="ja-JP" dirty="0" smtClean="0">
                <a:solidFill>
                  <a:srgbClr val="A31515"/>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var</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msWorkspace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 </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MSBuildWorkspace</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.Create</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b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b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ImmutableDictionary</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&lt;</a:t>
            </a:r>
            <a:r>
              <a:rPr lang="en-US" altLang="ja-JP" dirty="0"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string</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string</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&gt;.Empty, </a:t>
            </a:r>
            <a:endPar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MefHostServices</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.Create</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csharpWorkspaceAssemblies</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return</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await</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msWorkspace.OpenProjectAsync</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projectPath</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ja-JP"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9690708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9113" y="2583065"/>
            <a:ext cx="11149013" cy="613568"/>
          </a:xfrm>
        </p:spPr>
        <p:txBody>
          <a:bodyPr/>
          <a:lstStyle/>
          <a:p>
            <a:r>
              <a:rPr kumimoji="1" lang="en-US" altLang="ja-JP" sz="3200" dirty="0" err="1" smtClean="0"/>
              <a:t>Solution.AddProject</a:t>
            </a:r>
            <a:r>
              <a:rPr kumimoji="1" lang="en-US" altLang="ja-JP" sz="3200" dirty="0"/>
              <a:t>, </a:t>
            </a:r>
            <a:r>
              <a:rPr kumimoji="1" lang="en-US" altLang="ja-JP" sz="3200" dirty="0" err="1"/>
              <a:t>AddDocument</a:t>
            </a:r>
            <a:r>
              <a:rPr kumimoji="1" lang="ja-JP" altLang="en-US" sz="3200" dirty="0"/>
              <a:t>で</a:t>
            </a:r>
            <a:r>
              <a:rPr kumimoji="1" lang="en-US" altLang="ja-JP" sz="3200" dirty="0"/>
              <a:t>CS</a:t>
            </a:r>
            <a:r>
              <a:rPr kumimoji="1" lang="ja-JP" altLang="en-US" sz="3200" dirty="0"/>
              <a:t>ファイルなど追加</a:t>
            </a:r>
            <a:endParaRPr kumimoji="1" lang="en-US" altLang="ja-JP" sz="3200" dirty="0"/>
          </a:p>
          <a:p>
            <a:endParaRPr kumimoji="1" lang="ja-JP" altLang="en-US" sz="3200" dirty="0"/>
          </a:p>
        </p:txBody>
      </p:sp>
      <p:sp>
        <p:nvSpPr>
          <p:cNvPr id="3" name="Title 2"/>
          <p:cNvSpPr>
            <a:spLocks noGrp="1"/>
          </p:cNvSpPr>
          <p:nvPr>
            <p:ph type="title"/>
          </p:nvPr>
        </p:nvSpPr>
        <p:spPr/>
        <p:txBody>
          <a:bodyPr/>
          <a:lstStyle/>
          <a:p>
            <a:r>
              <a:rPr kumimoji="1" lang="en-US" altLang="ja-JP" dirty="0" smtClean="0"/>
              <a:t>1. Start Game – Roslyn compile</a:t>
            </a:r>
            <a:endParaRPr kumimoji="1" lang="ja-JP" altLang="en-US" dirty="0"/>
          </a:p>
        </p:txBody>
      </p:sp>
      <p:sp>
        <p:nvSpPr>
          <p:cNvPr id="4" name="Content Placeholder 2"/>
          <p:cNvSpPr txBox="1">
            <a:spLocks/>
          </p:cNvSpPr>
          <p:nvPr/>
        </p:nvSpPr>
        <p:spPr bwMode="auto">
          <a:xfrm>
            <a:off x="519113" y="1095555"/>
            <a:ext cx="11149012" cy="1276709"/>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3200" dirty="0" smtClean="0">
                <a:solidFill>
                  <a:schemeClr val="tx1"/>
                </a:solidFill>
              </a:rPr>
              <a:t>Game</a:t>
            </a:r>
            <a:r>
              <a:rPr lang="ja-JP" altLang="en-US" sz="3200" dirty="0" smtClean="0">
                <a:solidFill>
                  <a:schemeClr val="tx1"/>
                </a:solidFill>
              </a:rPr>
              <a:t>用プロジェクトを新規に作成する</a:t>
            </a:r>
            <a:r>
              <a:rPr lang="en-US" altLang="ja-JP" sz="3200" dirty="0" smtClean="0">
                <a:solidFill>
                  <a:schemeClr val="tx1"/>
                </a:solidFill>
              </a:rPr>
              <a:t/>
            </a:r>
            <a:br>
              <a:rPr lang="en-US" altLang="ja-JP" sz="3200" dirty="0" smtClean="0">
                <a:solidFill>
                  <a:schemeClr val="tx1"/>
                </a:solidFill>
              </a:rPr>
            </a:br>
            <a:r>
              <a:rPr lang="ja-JP" altLang="en-US" sz="3200" dirty="0" smtClean="0">
                <a:solidFill>
                  <a:schemeClr val="tx1"/>
                </a:solidFill>
              </a:rPr>
              <a:t>元</a:t>
            </a:r>
            <a:r>
              <a:rPr lang="en-US" altLang="ja-JP" sz="3200" dirty="0" smtClean="0">
                <a:solidFill>
                  <a:schemeClr val="tx1"/>
                </a:solidFill>
              </a:rPr>
              <a:t>Project</a:t>
            </a:r>
            <a:r>
              <a:rPr lang="ja-JP" altLang="en-US" sz="3200" dirty="0" smtClean="0">
                <a:solidFill>
                  <a:schemeClr val="tx1"/>
                </a:solidFill>
              </a:rPr>
              <a:t>と</a:t>
            </a:r>
            <a:r>
              <a:rPr lang="en-US" altLang="ja-JP" sz="3200" dirty="0" smtClean="0">
                <a:solidFill>
                  <a:schemeClr val="tx1"/>
                </a:solidFill>
              </a:rPr>
              <a:t>”</a:t>
            </a:r>
            <a:r>
              <a:rPr lang="ja-JP" altLang="en-US" sz="3200" dirty="0" smtClean="0">
                <a:solidFill>
                  <a:schemeClr val="tx1"/>
                </a:solidFill>
              </a:rPr>
              <a:t>同じ様な</a:t>
            </a:r>
            <a:r>
              <a:rPr lang="en-US" altLang="ja-JP" sz="3200" dirty="0" smtClean="0">
                <a:solidFill>
                  <a:schemeClr val="tx1"/>
                </a:solidFill>
              </a:rPr>
              <a:t>”</a:t>
            </a:r>
            <a:r>
              <a:rPr lang="ja-JP" altLang="en-US" sz="3200" dirty="0" smtClean="0">
                <a:solidFill>
                  <a:schemeClr val="tx1"/>
                </a:solidFill>
              </a:rPr>
              <a:t>構造、だが</a:t>
            </a:r>
            <a:r>
              <a:rPr lang="en-US" altLang="ja-JP" sz="3200" dirty="0" smtClean="0">
                <a:solidFill>
                  <a:schemeClr val="tx1"/>
                </a:solidFill>
              </a:rPr>
              <a:t>1</a:t>
            </a:r>
            <a:r>
              <a:rPr lang="ja-JP" altLang="en-US" sz="3200" dirty="0" smtClean="0">
                <a:solidFill>
                  <a:schemeClr val="tx1"/>
                </a:solidFill>
              </a:rPr>
              <a:t>ファイルづつ</a:t>
            </a:r>
            <a:endParaRPr lang="en-US" altLang="ja-JP" sz="3200" dirty="0" smtClean="0">
              <a:solidFill>
                <a:schemeClr val="accent1">
                  <a:lumMod val="50000"/>
                </a:schemeClr>
              </a:solidFill>
            </a:endParaRPr>
          </a:p>
        </p:txBody>
      </p:sp>
      <p:sp>
        <p:nvSpPr>
          <p:cNvPr id="5" name="Rectangle 4"/>
          <p:cNvSpPr/>
          <p:nvPr/>
        </p:nvSpPr>
        <p:spPr>
          <a:xfrm>
            <a:off x="519111" y="3165901"/>
            <a:ext cx="11149013" cy="3416320"/>
          </a:xfrm>
          <a:prstGeom prst="rect">
            <a:avLst/>
          </a:prstGeom>
          <a:ln>
            <a:solidFill>
              <a:schemeClr val="bg1">
                <a:lumMod val="50000"/>
              </a:schemeClr>
            </a:solidFill>
          </a:ln>
        </p:spPr>
        <p:txBody>
          <a:bodyPr wrap="square">
            <a:spAutoFit/>
          </a:bodyPr>
          <a:lstStyle/>
          <a:p>
            <a:r>
              <a:rPr lang="en-US" altLang="ja-JP" dirty="0" err="1"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var</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newproject</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solution.AddProject</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assemblyName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assemblyName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LanguageNames</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.CSharp</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WithMetadataReferences</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motoProject.MetadataReferences</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WithProjectReferences</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motoProject.AllProjectReferences</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WithCompilationOptions</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new</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CSharpCompilationOptions</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OutputKind</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.DynamicallyLinkedLibrary</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endParaRPr lang="ja-JP" altLang="en-US"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ソースコードの追加</a:t>
            </a:r>
            <a:endPar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Newproject</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newproject.AddDocument</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syntaxTree.FilePath</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syntaxTree.GetText</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()).Project</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endPar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ja-JP" altLang="en-US"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他</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の</a:t>
            </a:r>
            <a:r>
              <a:rPr lang="ja-JP" altLang="en-US"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ソー</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ス</a:t>
            </a:r>
            <a:r>
              <a:rPr lang="ja-JP" altLang="en-US"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コード</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の</a:t>
            </a:r>
            <a:r>
              <a:rPr lang="ja-JP" altLang="en-US"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参</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照があれ</a:t>
            </a:r>
            <a:r>
              <a:rPr lang="ja-JP" altLang="en-US"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ば</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追加</a:t>
            </a:r>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しれっと</a:t>
            </a:r>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project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newproject.AddProjectReference</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b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b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new</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chemeClr val="tx2">
                    <a:lumMod val="75000"/>
                  </a:schemeClr>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ProjectReference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dependencySourceGroup.Target.Project.Id</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p:txBody>
      </p:sp>
    </p:spTree>
    <p:extLst>
      <p:ext uri="{BB962C8B-B14F-4D97-AF65-F5344CB8AC3E}">
        <p14:creationId xmlns:p14="http://schemas.microsoft.com/office/powerpoint/2010/main" val="177494213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9112" y="2777706"/>
            <a:ext cx="11149013" cy="1751162"/>
          </a:xfrm>
        </p:spPr>
        <p:txBody>
          <a:bodyPr/>
          <a:lstStyle/>
          <a:p>
            <a:r>
              <a:rPr kumimoji="1" lang="en-US" altLang="ja-JP" sz="2800" dirty="0" err="1"/>
              <a:t>QuickGraph</a:t>
            </a:r>
            <a:r>
              <a:rPr kumimoji="1" lang="en-US" altLang="ja-JP" sz="2800" dirty="0"/>
              <a:t>, Graph Data Structures And Algorithms for .</a:t>
            </a:r>
            <a:r>
              <a:rPr kumimoji="1" lang="en-US" altLang="ja-JP" sz="2800" dirty="0" smtClean="0"/>
              <a:t>NET</a:t>
            </a:r>
            <a:br>
              <a:rPr kumimoji="1" lang="en-US" altLang="ja-JP" sz="2800" dirty="0" smtClean="0"/>
            </a:br>
            <a:r>
              <a:rPr kumimoji="1" lang="en-US" altLang="ja-JP" sz="2800" dirty="0" smtClean="0">
                <a:hlinkClick r:id="rId2"/>
              </a:rPr>
              <a:t>http</a:t>
            </a:r>
            <a:r>
              <a:rPr kumimoji="1" lang="en-US" altLang="ja-JP" sz="2800" dirty="0">
                <a:hlinkClick r:id="rId2"/>
              </a:rPr>
              <a:t>://quickgraph.codeplex.com</a:t>
            </a:r>
            <a:r>
              <a:rPr kumimoji="1" lang="en-US" altLang="ja-JP" sz="2800" dirty="0" smtClean="0">
                <a:hlinkClick r:id="rId2"/>
              </a:rPr>
              <a:t>/</a:t>
            </a:r>
            <a:endParaRPr kumimoji="1" lang="en-US" altLang="ja-JP" sz="2800" dirty="0" smtClean="0"/>
          </a:p>
          <a:p>
            <a:r>
              <a:rPr kumimoji="1" lang="ja-JP" altLang="en-US" sz="2800" dirty="0" smtClean="0"/>
              <a:t>グ</a:t>
            </a:r>
            <a:r>
              <a:rPr kumimoji="1" lang="ja-JP" altLang="en-US" sz="2800" dirty="0"/>
              <a:t>ラ</a:t>
            </a:r>
            <a:r>
              <a:rPr kumimoji="1" lang="ja-JP" altLang="en-US" sz="2800" dirty="0" smtClean="0"/>
              <a:t>フ</a:t>
            </a:r>
            <a:r>
              <a:rPr kumimoji="1" lang="ja-JP" altLang="en-US" sz="2800" dirty="0"/>
              <a:t>ライブラ</a:t>
            </a:r>
            <a:r>
              <a:rPr kumimoji="1" lang="ja-JP" altLang="en-US" sz="2800" dirty="0" smtClean="0"/>
              <a:t>リを利用して、ファイルの依存関係を取得している</a:t>
            </a:r>
            <a:endParaRPr kumimoji="1" lang="ja-JP" altLang="en-US" sz="2800" dirty="0"/>
          </a:p>
        </p:txBody>
      </p:sp>
      <p:sp>
        <p:nvSpPr>
          <p:cNvPr id="3" name="Title 2"/>
          <p:cNvSpPr>
            <a:spLocks noGrp="1"/>
          </p:cNvSpPr>
          <p:nvPr>
            <p:ph type="title"/>
          </p:nvPr>
        </p:nvSpPr>
        <p:spPr/>
        <p:txBody>
          <a:bodyPr/>
          <a:lstStyle/>
          <a:p>
            <a:r>
              <a:rPr kumimoji="1" lang="ja-JP" altLang="en-US" dirty="0" smtClean="0"/>
              <a:t>他のソースコードの参照があれば</a:t>
            </a:r>
            <a:r>
              <a:rPr kumimoji="1" lang="en-US" altLang="ja-JP" dirty="0" smtClean="0"/>
              <a:t>?</a:t>
            </a:r>
            <a:endParaRPr kumimoji="1" lang="ja-JP" altLang="en-US" dirty="0"/>
          </a:p>
        </p:txBody>
      </p:sp>
      <p:sp>
        <p:nvSpPr>
          <p:cNvPr id="4" name="Rectangle 3"/>
          <p:cNvSpPr/>
          <p:nvPr/>
        </p:nvSpPr>
        <p:spPr>
          <a:xfrm>
            <a:off x="519114" y="4772012"/>
            <a:ext cx="11149012" cy="369332"/>
          </a:xfrm>
          <a:prstGeom prst="rect">
            <a:avLst/>
          </a:prstGeom>
          <a:ln>
            <a:solidFill>
              <a:schemeClr val="bg1">
                <a:lumMod val="50000"/>
              </a:schemeClr>
            </a:solidFill>
          </a:ln>
        </p:spPr>
        <p:txBody>
          <a:bodyPr wrap="square">
            <a:spAutoFit/>
          </a:bodyPr>
          <a:lstStyle/>
          <a:p>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QuickGraph.AdjacencyGraph</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&lt;</a:t>
            </a:r>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SyntaxTree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SEdge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&lt;</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SyntaxTree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&gt;&gt;</a:t>
            </a:r>
            <a:endParaRPr lang="ja-JP" altLang="en-US" dirty="0">
              <a:latin typeface="Consolas" panose="020B0609020204030204" pitchFamily="49" charset="0"/>
              <a:cs typeface="Consolas" panose="020B0609020204030204" pitchFamily="49" charset="0"/>
            </a:endParaRPr>
          </a:p>
        </p:txBody>
      </p:sp>
      <p:sp>
        <p:nvSpPr>
          <p:cNvPr id="5" name="Content Placeholder 2"/>
          <p:cNvSpPr txBox="1">
            <a:spLocks/>
          </p:cNvSpPr>
          <p:nvPr/>
        </p:nvSpPr>
        <p:spPr bwMode="auto">
          <a:xfrm>
            <a:off x="519113" y="1346564"/>
            <a:ext cx="11149012" cy="697896"/>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3200" dirty="0" err="1" smtClean="0">
                <a:solidFill>
                  <a:schemeClr val="accent1">
                    <a:lumMod val="50000"/>
                  </a:schemeClr>
                </a:solidFill>
              </a:rPr>
              <a:t>QuickGraph.AdjacencyGraph</a:t>
            </a:r>
            <a:endParaRPr lang="en-US" altLang="ja-JP" sz="3200" dirty="0" smtClean="0">
              <a:solidFill>
                <a:schemeClr val="accent1">
                  <a:lumMod val="50000"/>
                </a:schemeClr>
              </a:solidFill>
            </a:endParaRPr>
          </a:p>
        </p:txBody>
      </p:sp>
    </p:spTree>
    <p:extLst>
      <p:ext uri="{BB962C8B-B14F-4D97-AF65-F5344CB8AC3E}">
        <p14:creationId xmlns:p14="http://schemas.microsoft.com/office/powerpoint/2010/main" val="118320532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9112" y="2276288"/>
            <a:ext cx="11149013" cy="1924776"/>
          </a:xfrm>
        </p:spPr>
        <p:txBody>
          <a:bodyPr/>
          <a:lstStyle/>
          <a:p>
            <a:r>
              <a:rPr lang="en-US" altLang="ja-JP" sz="3200" dirty="0" err="1" smtClean="0"/>
              <a:t>GetCompilationAsync</a:t>
            </a:r>
            <a:r>
              <a:rPr lang="en-US" altLang="ja-JP" sz="3200" dirty="0" smtClean="0"/>
              <a:t> </a:t>
            </a:r>
            <a:r>
              <a:rPr lang="ja-JP" altLang="en-US" sz="3200" dirty="0" smtClean="0"/>
              <a:t>でコンパイ</a:t>
            </a:r>
            <a:r>
              <a:rPr lang="ja-JP" altLang="en-US" sz="3200" dirty="0" smtClean="0"/>
              <a:t>ル</a:t>
            </a:r>
            <a:r>
              <a:rPr lang="ja-JP" altLang="en-US" sz="3200" dirty="0" smtClean="0"/>
              <a:t>（オンメモリ）</a:t>
            </a:r>
            <a:endParaRPr lang="en-US" altLang="ja-JP" sz="3200" dirty="0"/>
          </a:p>
          <a:p>
            <a:r>
              <a:rPr kumimoji="1" lang="ja-JP" altLang="en-US" sz="3200" dirty="0" smtClean="0"/>
              <a:t>ファイルの数の分だけ、コンパイ</a:t>
            </a:r>
            <a:r>
              <a:rPr kumimoji="1" lang="ja-JP" altLang="en-US" sz="3200" dirty="0" smtClean="0"/>
              <a:t>ル</a:t>
            </a:r>
            <a:endParaRPr kumimoji="1" lang="en-US" altLang="ja-JP" sz="3200" dirty="0" smtClean="0"/>
          </a:p>
        </p:txBody>
      </p:sp>
      <p:sp>
        <p:nvSpPr>
          <p:cNvPr id="3" name="Title 2"/>
          <p:cNvSpPr>
            <a:spLocks noGrp="1"/>
          </p:cNvSpPr>
          <p:nvPr>
            <p:ph type="title"/>
          </p:nvPr>
        </p:nvSpPr>
        <p:spPr/>
        <p:txBody>
          <a:bodyPr/>
          <a:lstStyle/>
          <a:p>
            <a:r>
              <a:rPr kumimoji="1" lang="en-US" altLang="ja-JP" dirty="0" smtClean="0"/>
              <a:t>1. Start Game – Roslyn compile</a:t>
            </a:r>
            <a:endParaRPr kumimoji="1" lang="ja-JP" altLang="en-US" dirty="0"/>
          </a:p>
        </p:txBody>
      </p:sp>
      <p:sp>
        <p:nvSpPr>
          <p:cNvPr id="4" name="Content Placeholder 2"/>
          <p:cNvSpPr txBox="1">
            <a:spLocks/>
          </p:cNvSpPr>
          <p:nvPr/>
        </p:nvSpPr>
        <p:spPr bwMode="auto">
          <a:xfrm>
            <a:off x="519113" y="1346564"/>
            <a:ext cx="11149012" cy="697896"/>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3200" dirty="0" smtClean="0">
                <a:solidFill>
                  <a:schemeClr val="tx1"/>
                </a:solidFill>
              </a:rPr>
              <a:t>Roslyn</a:t>
            </a:r>
            <a:r>
              <a:rPr lang="ja-JP" altLang="en-US" sz="3200" dirty="0" smtClean="0">
                <a:solidFill>
                  <a:schemeClr val="tx1"/>
                </a:solidFill>
              </a:rPr>
              <a:t>でコンパイル、１ファイルづつ</a:t>
            </a:r>
            <a:endParaRPr lang="en-US" altLang="ja-JP" sz="3200" dirty="0" smtClean="0">
              <a:solidFill>
                <a:schemeClr val="accent1">
                  <a:lumMod val="50000"/>
                </a:schemeClr>
              </a:solidFill>
            </a:endParaRPr>
          </a:p>
        </p:txBody>
      </p:sp>
      <p:sp>
        <p:nvSpPr>
          <p:cNvPr id="5" name="Rectangle 4"/>
          <p:cNvSpPr/>
          <p:nvPr/>
        </p:nvSpPr>
        <p:spPr>
          <a:xfrm>
            <a:off x="519112" y="4617456"/>
            <a:ext cx="11149011" cy="369332"/>
          </a:xfrm>
          <a:prstGeom prst="rect">
            <a:avLst/>
          </a:prstGeom>
          <a:ln>
            <a:solidFill>
              <a:schemeClr val="bg1">
                <a:lumMod val="50000"/>
              </a:schemeClr>
            </a:solidFill>
          </a:ln>
        </p:spPr>
        <p:txBody>
          <a:bodyPr wrap="square">
            <a:spAutoFit/>
          </a:bodyPr>
          <a:lstStyle/>
          <a:p>
            <a:r>
              <a:rPr lang="en-US" altLang="ja-JP" dirty="0" err="1"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var</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compilation =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await</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newproject.GetCompilationAsync</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ja-JP"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56125845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954548"/>
            <a:ext cx="11149013" cy="747897"/>
          </a:xfrm>
        </p:spPr>
        <p:txBody>
          <a:bodyPr/>
          <a:lstStyle/>
          <a:p>
            <a:r>
              <a:rPr kumimoji="1" lang="en-US" altLang="ja-JP" dirty="0" err="1" smtClean="0"/>
              <a:t>MSBuild</a:t>
            </a:r>
            <a:r>
              <a:rPr kumimoji="1" lang="ja-JP" altLang="en-US" dirty="0" smtClean="0"/>
              <a:t>でコンパイル実施</a:t>
            </a:r>
            <a:endParaRPr kumimoji="1" lang="ja-JP" altLang="en-US" dirty="0"/>
          </a:p>
        </p:txBody>
      </p:sp>
    </p:spTree>
    <p:extLst>
      <p:ext uri="{BB962C8B-B14F-4D97-AF65-F5344CB8AC3E}">
        <p14:creationId xmlns:p14="http://schemas.microsoft.com/office/powerpoint/2010/main" val="285375662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9112" y="2276287"/>
            <a:ext cx="11149013" cy="1208089"/>
          </a:xfrm>
        </p:spPr>
        <p:txBody>
          <a:bodyPr/>
          <a:lstStyle/>
          <a:p>
            <a:r>
              <a:rPr lang="ja-JP" altLang="en-US" sz="3200" dirty="0"/>
              <a:t>実際</a:t>
            </a:r>
            <a:r>
              <a:rPr lang="ja-JP" altLang="en-US" sz="3200" dirty="0" smtClean="0"/>
              <a:t>の</a:t>
            </a:r>
            <a:r>
              <a:rPr lang="en-US" altLang="ja-JP" sz="3200" dirty="0" smtClean="0"/>
              <a:t>DLL</a:t>
            </a:r>
            <a:r>
              <a:rPr lang="ja-JP" altLang="en-US" sz="3200" dirty="0" smtClean="0"/>
              <a:t>が</a:t>
            </a:r>
            <a:r>
              <a:rPr lang="en-US" altLang="ja-JP" sz="3200" dirty="0" smtClean="0"/>
              <a:t>1</a:t>
            </a:r>
            <a:r>
              <a:rPr lang="ja-JP" altLang="en-US" sz="3200" dirty="0" smtClean="0"/>
              <a:t>個づつ作成される</a:t>
            </a:r>
            <a:r>
              <a:rPr lang="en-US" altLang="ja-JP" sz="3200" dirty="0"/>
              <a:t/>
            </a:r>
            <a:br>
              <a:rPr lang="en-US" altLang="ja-JP" sz="3200" dirty="0"/>
            </a:br>
            <a:r>
              <a:rPr lang="ja-JP" altLang="en-US" sz="3200" dirty="0" smtClean="0"/>
              <a:t>（</a:t>
            </a:r>
            <a:r>
              <a:rPr kumimoji="1" lang="en-US" altLang="ja-JP" sz="3200" dirty="0" smtClean="0"/>
              <a:t>Roslyn for </a:t>
            </a:r>
            <a:r>
              <a:rPr kumimoji="1" lang="en-US" altLang="ja-JP" sz="3200" dirty="0" err="1" smtClean="0"/>
              <a:t>Scriting</a:t>
            </a:r>
            <a:r>
              <a:rPr kumimoji="1" lang="en-US" altLang="ja-JP" sz="3200" dirty="0" smtClean="0"/>
              <a:t> </a:t>
            </a:r>
            <a:r>
              <a:rPr kumimoji="1" lang="ja-JP" altLang="en-US" sz="3200" dirty="0" smtClean="0"/>
              <a:t>があれば良いんだけど</a:t>
            </a:r>
            <a:r>
              <a:rPr kumimoji="1" lang="ja-JP" altLang="en-US" sz="3200" dirty="0"/>
              <a:t>、</a:t>
            </a:r>
            <a:r>
              <a:rPr kumimoji="1" lang="ja-JP" altLang="en-US" sz="3200" dirty="0" smtClean="0"/>
              <a:t>まだない）</a:t>
            </a:r>
            <a:endParaRPr kumimoji="1" lang="en-US" altLang="ja-JP" sz="3200" dirty="0" smtClean="0"/>
          </a:p>
        </p:txBody>
      </p:sp>
      <p:sp>
        <p:nvSpPr>
          <p:cNvPr id="3" name="Title 2"/>
          <p:cNvSpPr>
            <a:spLocks noGrp="1"/>
          </p:cNvSpPr>
          <p:nvPr>
            <p:ph type="title"/>
          </p:nvPr>
        </p:nvSpPr>
        <p:spPr/>
        <p:txBody>
          <a:bodyPr/>
          <a:lstStyle/>
          <a:p>
            <a:r>
              <a:rPr kumimoji="1" lang="en-US" altLang="ja-JP" dirty="0" smtClean="0"/>
              <a:t>1. Start Game – </a:t>
            </a:r>
            <a:r>
              <a:rPr kumimoji="1" lang="en-US" altLang="ja-JP" dirty="0" err="1" smtClean="0"/>
              <a:t>MSBuild</a:t>
            </a:r>
            <a:r>
              <a:rPr kumimoji="1" lang="en-US" altLang="ja-JP" dirty="0" smtClean="0"/>
              <a:t> compile</a:t>
            </a:r>
            <a:endParaRPr kumimoji="1" lang="ja-JP" altLang="en-US" dirty="0"/>
          </a:p>
        </p:txBody>
      </p:sp>
      <p:sp>
        <p:nvSpPr>
          <p:cNvPr id="4" name="Content Placeholder 2"/>
          <p:cNvSpPr txBox="1">
            <a:spLocks/>
          </p:cNvSpPr>
          <p:nvPr/>
        </p:nvSpPr>
        <p:spPr bwMode="auto">
          <a:xfrm>
            <a:off x="519113" y="1346564"/>
            <a:ext cx="11149012" cy="697896"/>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3200" dirty="0" err="1" smtClean="0">
                <a:solidFill>
                  <a:schemeClr val="tx1"/>
                </a:solidFill>
              </a:rPr>
              <a:t>MSBuild</a:t>
            </a:r>
            <a:r>
              <a:rPr lang="ja-JP" altLang="en-US" sz="3200" dirty="0" smtClean="0">
                <a:solidFill>
                  <a:schemeClr val="tx1"/>
                </a:solidFill>
              </a:rPr>
              <a:t>で</a:t>
            </a:r>
            <a:r>
              <a:rPr lang="ja-JP" altLang="en-US" sz="3200" dirty="0">
                <a:solidFill>
                  <a:schemeClr val="tx1"/>
                </a:solidFill>
              </a:rPr>
              <a:t>改</a:t>
            </a:r>
            <a:r>
              <a:rPr lang="ja-JP" altLang="en-US" sz="3200" dirty="0" smtClean="0">
                <a:solidFill>
                  <a:schemeClr val="tx1"/>
                </a:solidFill>
              </a:rPr>
              <a:t>めて実際にコンパイル</a:t>
            </a:r>
            <a:endParaRPr lang="en-US" altLang="ja-JP" sz="3200" dirty="0" smtClean="0">
              <a:solidFill>
                <a:schemeClr val="accent1">
                  <a:lumMod val="50000"/>
                </a:schemeClr>
              </a:solidFill>
            </a:endParaRPr>
          </a:p>
        </p:txBody>
      </p:sp>
      <p:sp>
        <p:nvSpPr>
          <p:cNvPr id="7" name="Rectangle 6"/>
          <p:cNvSpPr/>
          <p:nvPr/>
        </p:nvSpPr>
        <p:spPr>
          <a:xfrm>
            <a:off x="519113" y="3484377"/>
            <a:ext cx="11149012" cy="2862322"/>
          </a:xfrm>
          <a:prstGeom prst="rect">
            <a:avLst/>
          </a:prstGeom>
          <a:ln>
            <a:solidFill>
              <a:schemeClr val="bg1">
                <a:lumMod val="50000"/>
              </a:schemeClr>
            </a:solidFill>
          </a:ln>
        </p:spPr>
        <p:txBody>
          <a:bodyPr wrap="square">
            <a:spAutoFit/>
          </a:bodyPr>
          <a:lstStyle/>
          <a:p>
            <a:r>
              <a:rPr lang="en-US" altLang="ja-JP" dirty="0"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Task</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&lt;</a:t>
            </a:r>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BuildResult</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&gt;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BuildTask</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get</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private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set</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p>
          <a:p>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Microsoft.Build.Evaluation.</a:t>
            </a:r>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Project</a:t>
            </a:r>
            <a:r>
              <a:rPr lang="en-US" altLang="ja-JP" dirty="0"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project;</a:t>
            </a:r>
            <a:endParaRPr lang="ja-JP" altLang="en-US" dirty="0">
              <a:latin typeface="Consolas" panose="020B0609020204030204" pitchFamily="49" charset="0"/>
              <a:cs typeface="Consolas" panose="020B0609020204030204" pitchFamily="49" charset="0"/>
            </a:endParaRPr>
          </a:p>
          <a:p>
            <a:endParaRPr lang="ja-JP" altLang="en-US"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err="1"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var</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projectInstance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new</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ProjectInstance</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ja-JP" altLang="en-US"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ja-JP" altLang="en-US"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project.Xml</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project.ProjectCollection.GlobalProperties</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null</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project.ProjectCollection</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endParaRPr lang="ja-JP" altLang="en-US"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BuildTask</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Task</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.Run</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=&gt;{ …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new</a:t>
            </a:r>
            <a:r>
              <a:rPr lang="en-US" altLang="ja-JP" dirty="0" smtClean="0"/>
              <a:t> </a:t>
            </a:r>
            <a:r>
              <a:rPr lang="en-US" altLang="ja-JP" dirty="0" err="1" smtClean="0"/>
              <a:t>BuildParameters</a:t>
            </a:r>
            <a:r>
              <a:rPr lang="en-US" altLang="ja-JP" dirty="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BuildParameters</a:t>
            </a:r>
            <a:r>
              <a:rPr lang="en-US" altLang="ja-JP" dirty="0" smtClean="0"/>
              <a:t>(</a:t>
            </a:r>
            <a:r>
              <a:rPr lang="en-US" altLang="ja-JP" dirty="0" err="1" smtClean="0"/>
              <a:t>project.ProjectCollection</a:t>
            </a:r>
            <a:r>
              <a:rPr lang="en-US" altLang="ja-JP" dirty="0" smtClean="0"/>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endParaRPr lang="ja-JP"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81305546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19112" y="2276288"/>
            <a:ext cx="11149013" cy="553176"/>
          </a:xfrm>
        </p:spPr>
        <p:txBody>
          <a:bodyPr/>
          <a:lstStyle/>
          <a:p>
            <a:r>
              <a:rPr lang="ja-JP" altLang="en-US" sz="3200" dirty="0" smtClean="0"/>
              <a:t>差分</a:t>
            </a:r>
            <a:r>
              <a:rPr lang="ja-JP" altLang="en-US" sz="3200" dirty="0"/>
              <a:t>更新</a:t>
            </a:r>
            <a:r>
              <a:rPr lang="ja-JP" altLang="en-US" sz="3200" dirty="0" smtClean="0"/>
              <a:t>をす</a:t>
            </a:r>
            <a:r>
              <a:rPr lang="ja-JP" altLang="en-US" sz="3200" dirty="0" smtClean="0"/>
              <a:t>るために、</a:t>
            </a:r>
            <a:r>
              <a:rPr lang="en-US" altLang="ja-JP" sz="3200" dirty="0" smtClean="0"/>
              <a:t>DLL</a:t>
            </a:r>
            <a:r>
              <a:rPr lang="ja-JP" altLang="en-US" sz="3200" dirty="0" smtClean="0"/>
              <a:t>をバイナリで保持す</a:t>
            </a:r>
            <a:r>
              <a:rPr lang="ja-JP" altLang="en-US" sz="3200" dirty="0"/>
              <a:t>る</a:t>
            </a:r>
            <a:endParaRPr kumimoji="1" lang="en-US" altLang="ja-JP" sz="3200" dirty="0" smtClean="0"/>
          </a:p>
        </p:txBody>
      </p:sp>
      <p:sp>
        <p:nvSpPr>
          <p:cNvPr id="3" name="Title 2"/>
          <p:cNvSpPr>
            <a:spLocks noGrp="1"/>
          </p:cNvSpPr>
          <p:nvPr>
            <p:ph type="title"/>
          </p:nvPr>
        </p:nvSpPr>
        <p:spPr/>
        <p:txBody>
          <a:bodyPr/>
          <a:lstStyle/>
          <a:p>
            <a:r>
              <a:rPr kumimoji="1" lang="en-US" altLang="ja-JP" dirty="0" smtClean="0"/>
              <a:t>1. Start Game – </a:t>
            </a:r>
            <a:r>
              <a:rPr kumimoji="1" lang="en-US" altLang="ja-JP" dirty="0" err="1" smtClean="0"/>
              <a:t>MSBuild</a:t>
            </a:r>
            <a:r>
              <a:rPr kumimoji="1" lang="en-US" altLang="ja-JP" dirty="0" smtClean="0"/>
              <a:t> compile</a:t>
            </a:r>
            <a:endParaRPr kumimoji="1" lang="ja-JP" altLang="en-US" dirty="0"/>
          </a:p>
        </p:txBody>
      </p:sp>
      <p:sp>
        <p:nvSpPr>
          <p:cNvPr id="4" name="Content Placeholder 2"/>
          <p:cNvSpPr txBox="1">
            <a:spLocks/>
          </p:cNvSpPr>
          <p:nvPr/>
        </p:nvSpPr>
        <p:spPr bwMode="auto">
          <a:xfrm>
            <a:off x="519113" y="1346564"/>
            <a:ext cx="11149012" cy="697896"/>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ja-JP" altLang="en-US" sz="3200" dirty="0" smtClean="0">
                <a:solidFill>
                  <a:schemeClr val="tx1"/>
                </a:solidFill>
              </a:rPr>
              <a:t>できた</a:t>
            </a:r>
            <a:r>
              <a:rPr lang="en-US" altLang="ja-JP" sz="3200" dirty="0" smtClean="0">
                <a:solidFill>
                  <a:schemeClr val="tx1"/>
                </a:solidFill>
              </a:rPr>
              <a:t>DLL</a:t>
            </a:r>
            <a:r>
              <a:rPr lang="ja-JP" altLang="en-US" sz="3200" dirty="0" smtClean="0">
                <a:solidFill>
                  <a:schemeClr val="tx1"/>
                </a:solidFill>
              </a:rPr>
              <a:t>をメモリに保存</a:t>
            </a:r>
            <a:endParaRPr lang="en-US" altLang="ja-JP" sz="3200" dirty="0" smtClean="0">
              <a:solidFill>
                <a:schemeClr val="accent1">
                  <a:lumMod val="50000"/>
                </a:schemeClr>
              </a:solidFill>
            </a:endParaRPr>
          </a:p>
        </p:txBody>
      </p:sp>
      <p:sp>
        <p:nvSpPr>
          <p:cNvPr id="5" name="Rectangle 4"/>
          <p:cNvSpPr/>
          <p:nvPr/>
        </p:nvSpPr>
        <p:spPr>
          <a:xfrm>
            <a:off x="519113" y="2967335"/>
            <a:ext cx="11149011" cy="2308324"/>
          </a:xfrm>
          <a:prstGeom prst="rect">
            <a:avLst/>
          </a:prstGeom>
          <a:ln>
            <a:solidFill>
              <a:schemeClr val="bg1">
                <a:lumMod val="50000"/>
              </a:schemeClr>
            </a:solidFill>
          </a:ln>
        </p:spPr>
        <p:txBody>
          <a:bodyPr wrap="square">
            <a:spAutoFit/>
          </a:bodyPr>
          <a:lstStyle/>
          <a:p>
            <a:r>
              <a:rPr lang="en-US" altLang="ja-JP"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sourceGroup</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とは独自で作ったクラス</a:t>
            </a:r>
            <a:endPar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 PE(</a:t>
            </a:r>
            <a:r>
              <a:rPr lang="en-US" altLang="ja-JP" dirty="0" err="1"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dll</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ファイル</a:t>
            </a:r>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en-US" altLang="ja-JP"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 PDB</a:t>
            </a:r>
            <a:endParaRPr lang="en-US" altLang="ja-JP"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 </a:t>
            </a:r>
            <a:r>
              <a:rPr lang="en-US" altLang="ja-JP" dirty="0" err="1"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Microsoft.CodeAnalysis.Project</a:t>
            </a:r>
            <a:endPar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 </a:t>
            </a:r>
            <a:r>
              <a:rPr lang="en-US" altLang="ja-JP" dirty="0" err="1"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Mono.Cecil.AssemblyDefinition</a:t>
            </a:r>
            <a:r>
              <a:rPr lang="ja-JP" altLang="en-US"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(Paradox</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では</a:t>
            </a:r>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Script</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のシリアライズに利用している</a:t>
            </a:r>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en-US" altLang="ja-JP"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endPar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sourceGroup.PE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File</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.ReadAllBytes</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peFileName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sourceGroup.PDB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File</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.ReadAllBytes</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pdbFileName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ja-JP"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01186479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954548"/>
            <a:ext cx="11149013" cy="747897"/>
          </a:xfrm>
        </p:spPr>
        <p:txBody>
          <a:bodyPr/>
          <a:lstStyle/>
          <a:p>
            <a:r>
              <a:rPr kumimoji="1" lang="en-US" altLang="ja-JP" dirty="0" smtClean="0"/>
              <a:t>WCF</a:t>
            </a:r>
            <a:r>
              <a:rPr kumimoji="1" lang="ja-JP" altLang="en-US" dirty="0" smtClean="0"/>
              <a:t>通信</a:t>
            </a:r>
            <a:endParaRPr kumimoji="1" lang="ja-JP" altLang="en-US" dirty="0"/>
          </a:p>
        </p:txBody>
      </p:sp>
    </p:spTree>
    <p:extLst>
      <p:ext uri="{BB962C8B-B14F-4D97-AF65-F5344CB8AC3E}">
        <p14:creationId xmlns:p14="http://schemas.microsoft.com/office/powerpoint/2010/main" val="347508277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kumimoji="1" lang="en-US" altLang="ja-JP" dirty="0"/>
              <a:t>1. Start </a:t>
            </a:r>
            <a:r>
              <a:rPr kumimoji="1" lang="en-US" altLang="ja-JP" dirty="0" smtClean="0"/>
              <a:t>Game–WCF pipe</a:t>
            </a:r>
            <a:endParaRPr kumimoji="1" lang="ja-JP" altLang="en-US" dirty="0"/>
          </a:p>
        </p:txBody>
      </p:sp>
      <p:pic>
        <p:nvPicPr>
          <p:cNvPr id="4"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8483" y="63934"/>
            <a:ext cx="1929008" cy="1310118"/>
          </a:xfrm>
          <a:prstGeom prst="rect">
            <a:avLst/>
          </a:prstGeom>
        </p:spPr>
      </p:pic>
      <p:pic>
        <p:nvPicPr>
          <p:cNvPr id="5"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4175" y="86267"/>
            <a:ext cx="1703950" cy="1270863"/>
          </a:xfrm>
          <a:prstGeom prst="rect">
            <a:avLst/>
          </a:prstGeom>
        </p:spPr>
      </p:pic>
      <p:cxnSp>
        <p:nvCxnSpPr>
          <p:cNvPr id="6" name="直線矢印コネクタ 10"/>
          <p:cNvCxnSpPr>
            <a:stCxn id="4" idx="3"/>
            <a:endCxn id="5" idx="1"/>
          </p:cNvCxnSpPr>
          <p:nvPr/>
        </p:nvCxnSpPr>
        <p:spPr>
          <a:xfrm>
            <a:off x="9247491" y="718993"/>
            <a:ext cx="716684" cy="2706"/>
          </a:xfrm>
          <a:prstGeom prst="straightConnector1">
            <a:avLst/>
          </a:prstGeom>
          <a:ln w="57150">
            <a:headEnd type="none"/>
            <a:tailEnd type="arrow"/>
          </a:ln>
        </p:spPr>
        <p:style>
          <a:lnRef idx="2">
            <a:schemeClr val="accent1"/>
          </a:lnRef>
          <a:fillRef idx="0">
            <a:schemeClr val="accent1"/>
          </a:fillRef>
          <a:effectRef idx="1">
            <a:schemeClr val="accent1"/>
          </a:effectRef>
          <a:fontRef idx="minor">
            <a:schemeClr val="tx1"/>
          </a:fontRef>
        </p:style>
      </p:cxnSp>
      <p:cxnSp>
        <p:nvCxnSpPr>
          <p:cNvPr id="7" name="直線矢印コネクタ 11"/>
          <p:cNvCxnSpPr/>
          <p:nvPr/>
        </p:nvCxnSpPr>
        <p:spPr>
          <a:xfrm>
            <a:off x="9247491" y="1118933"/>
            <a:ext cx="716684" cy="0"/>
          </a:xfrm>
          <a:prstGeom prst="straightConnector1">
            <a:avLst/>
          </a:prstGeom>
          <a:ln w="28575">
            <a:solidFill>
              <a:schemeClr val="accent4">
                <a:lumMod val="60000"/>
                <a:lumOff val="40000"/>
              </a:schemeClr>
            </a:solidFill>
            <a:prstDash val="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Rounded Rectangular Callout 8"/>
          <p:cNvSpPr/>
          <p:nvPr/>
        </p:nvSpPr>
        <p:spPr>
          <a:xfrm>
            <a:off x="9460176" y="1623285"/>
            <a:ext cx="2346385" cy="845389"/>
          </a:xfrm>
          <a:prstGeom prst="wedgeRoundRectCallout">
            <a:avLst>
              <a:gd name="adj1" fmla="val -44719"/>
              <a:gd name="adj2" fmla="val -98670"/>
              <a:gd name="adj3" fmla="val 16667"/>
            </a:avLst>
          </a:prstGeom>
          <a:solidFill>
            <a:schemeClr val="accent4">
              <a:lumMod val="20000"/>
              <a:lumOff val="80000"/>
            </a:schemeClr>
          </a:solidFill>
          <a:ln w="57150">
            <a:no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r>
              <a:rPr kumimoji="1" lang="en-US" altLang="ja-JP" sz="2400" dirty="0" smtClean="0"/>
              <a:t>WCF pipe</a:t>
            </a:r>
            <a:r>
              <a:rPr kumimoji="1" lang="ja-JP" altLang="en-US" sz="2400" dirty="0" smtClean="0"/>
              <a:t>通信</a:t>
            </a:r>
            <a:endParaRPr kumimoji="1" lang="ja-JP" altLang="en-US" sz="2400" dirty="0"/>
          </a:p>
        </p:txBody>
      </p:sp>
      <p:sp>
        <p:nvSpPr>
          <p:cNvPr id="11" name="Rectangle 10"/>
          <p:cNvSpPr/>
          <p:nvPr/>
        </p:nvSpPr>
        <p:spPr>
          <a:xfrm>
            <a:off x="519113" y="1151487"/>
            <a:ext cx="11149012" cy="5632311"/>
          </a:xfrm>
          <a:prstGeom prst="rect">
            <a:avLst/>
          </a:prstGeom>
          <a:ln>
            <a:solidFill>
              <a:schemeClr val="bg1">
                <a:lumMod val="50000"/>
              </a:schemeClr>
            </a:solidFill>
          </a:ln>
        </p:spPr>
        <p:txBody>
          <a:bodyPr wrap="square">
            <a:spAutoFit/>
          </a:bodyPr>
          <a:lstStyle/>
          <a:p>
            <a:r>
              <a:rPr lang="en-US" altLang="ja-JP"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gameDebuggerHost</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と</a:t>
            </a:r>
            <a:r>
              <a:rPr lang="ja-JP" altLang="en-US"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は独自で作ったクラ</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ス</a:t>
            </a:r>
            <a:endPar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今から</a:t>
            </a:r>
            <a:r>
              <a:rPr lang="ja-JP" altLang="en-US"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起</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動させるアプリケーションのこと</a:t>
            </a:r>
            <a:endPar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ServiceHost</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new</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System.ServiceModel.</a:t>
            </a:r>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ServiceHost</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gameDebuggerHost</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ServiceHost.AddServiceEndpoint</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ja-JP" altLang="en-US"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ja-JP" altLang="en-US"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typeof</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IGameDebuggerHost</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endPar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ja-JP" altLang="en-US"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new</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NetNamedPipeBinding</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NetNamedPipeSecurityMode</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.None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ja-JP" altLang="en-US"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MaxReceivedMessageSize</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int</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.MaxValue</a:t>
            </a:r>
            <a:endPar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address</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ServiceHost.Open</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err="1"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var</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startInfo</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new</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ProcessStartInfo</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ja-JP" altLang="en-US"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FileName</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gameHostAssembly</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ja-JP" altLang="en-US"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ja-JP" altLang="en-US"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Arguments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A31515"/>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a:solidFill>
                  <a:srgbClr val="A31515"/>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host=</a:t>
            </a:r>
            <a:r>
              <a:rPr lang="en-US" altLang="ja-JP" dirty="0" err="1">
                <a:solidFill>
                  <a:srgbClr val="A31515"/>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net.pipe</a:t>
            </a:r>
            <a:r>
              <a:rPr lang="en-US" altLang="ja-JP" dirty="0">
                <a:solidFill>
                  <a:srgbClr val="A31515"/>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smtClean="0">
                <a:solidFill>
                  <a:srgbClr val="A31515"/>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localhost/xxx</a:t>
            </a:r>
            <a:r>
              <a:rPr lang="en-US" altLang="ja-JP" dirty="0">
                <a:solidFill>
                  <a:srgbClr val="A31515"/>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smtClean="0">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en-US" altLang="ja-JP" dirty="0">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WorkingDirectory</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workingDirectory</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CreateNoWindow</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true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UseShellExecute</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false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RedirectStandardOutput</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true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RedirectStandardError</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true</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endPar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err="1">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var</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process =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new</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System.Diabnostics.Process</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StartInfo</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startInfo</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rocess.Start</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p:txBody>
      </p:sp>
    </p:spTree>
    <p:extLst>
      <p:ext uri="{BB962C8B-B14F-4D97-AF65-F5344CB8AC3E}">
        <p14:creationId xmlns:p14="http://schemas.microsoft.com/office/powerpoint/2010/main" val="327176595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en-US" altLang="ja-JP" dirty="0" smtClean="0"/>
              <a:t>@</a:t>
            </a:r>
            <a:r>
              <a:rPr kumimoji="1" lang="en-US" altLang="ja-JP" dirty="0" err="1" smtClean="0"/>
              <a:t>hr_sao</a:t>
            </a:r>
            <a:endParaRPr kumimoji="1" lang="en-US" altLang="ja-JP" dirty="0" smtClean="0"/>
          </a:p>
          <a:p>
            <a:r>
              <a:rPr kumimoji="1" lang="en-US" altLang="ja-JP" dirty="0"/>
              <a:t>SiliconStudio - Software Engineer and Evangelist</a:t>
            </a:r>
          </a:p>
          <a:p>
            <a:r>
              <a:rPr kumimoji="1" lang="en-US" altLang="ja-JP" dirty="0" smtClean="0"/>
              <a:t>Microsoft MVP for Windows Platform Development</a:t>
            </a:r>
          </a:p>
          <a:p>
            <a:pPr marL="571500" indent="-571500">
              <a:buFont typeface="Arial" pitchFamily="34" charset="0"/>
              <a:buChar char="•"/>
            </a:pPr>
            <a:r>
              <a:rPr kumimoji="1" lang="ja-JP" altLang="en-US" dirty="0" smtClean="0"/>
              <a:t>めとべや東京</a:t>
            </a:r>
            <a:r>
              <a:rPr kumimoji="1" lang="en-US" altLang="ja-JP" dirty="0" smtClean="0"/>
              <a:t>&amp;</a:t>
            </a:r>
            <a:r>
              <a:rPr kumimoji="1" lang="ja-JP" altLang="en-US" dirty="0" smtClean="0"/>
              <a:t>大阪</a:t>
            </a:r>
            <a:r>
              <a:rPr kumimoji="1" lang="en-US" altLang="ja-JP" dirty="0"/>
              <a:t/>
            </a:r>
            <a:br>
              <a:rPr kumimoji="1" lang="en-US" altLang="ja-JP" dirty="0"/>
            </a:br>
            <a:r>
              <a:rPr kumimoji="1" lang="en-US" altLang="ja-JP" dirty="0" smtClean="0"/>
              <a:t>   </a:t>
            </a:r>
            <a:r>
              <a:rPr kumimoji="1" lang="ja-JP" altLang="en-US" sz="3200" dirty="0" smtClean="0"/>
              <a:t>→東京の次</a:t>
            </a:r>
            <a:r>
              <a:rPr kumimoji="1" lang="ja-JP" altLang="en-US" sz="3200" dirty="0"/>
              <a:t>回</a:t>
            </a:r>
            <a:r>
              <a:rPr kumimoji="1" lang="ja-JP" altLang="en-US" sz="3200" dirty="0" smtClean="0"/>
              <a:t>は</a:t>
            </a:r>
            <a:r>
              <a:rPr kumimoji="1" lang="en-US" altLang="ja-JP" sz="3200" dirty="0" smtClean="0"/>
              <a:t>11</a:t>
            </a:r>
            <a:r>
              <a:rPr kumimoji="1" lang="ja-JP" altLang="en-US" sz="3200" dirty="0" smtClean="0"/>
              <a:t>月予定</a:t>
            </a:r>
            <a:endParaRPr kumimoji="1" lang="en-US" altLang="ja-JP" dirty="0" smtClean="0"/>
          </a:p>
        </p:txBody>
      </p:sp>
      <p:sp>
        <p:nvSpPr>
          <p:cNvPr id="3" name="タイトル 2"/>
          <p:cNvSpPr>
            <a:spLocks noGrp="1"/>
          </p:cNvSpPr>
          <p:nvPr>
            <p:ph type="title"/>
          </p:nvPr>
        </p:nvSpPr>
        <p:spPr/>
        <p:txBody>
          <a:bodyPr/>
          <a:lstStyle/>
          <a:p>
            <a:r>
              <a:rPr kumimoji="1" lang="ja-JP" altLang="en-US" dirty="0" smtClean="0"/>
              <a:t>自己紹介</a:t>
            </a:r>
            <a:endParaRPr kumimoji="1" lang="ja-JP" alt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861" y="4082762"/>
            <a:ext cx="2445933" cy="55033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0972" y="4915058"/>
            <a:ext cx="1777778" cy="72380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65106" y="4419667"/>
            <a:ext cx="1219200" cy="1219200"/>
          </a:xfrm>
          <a:prstGeom prst="rect">
            <a:avLst/>
          </a:prstGeom>
        </p:spPr>
      </p:pic>
    </p:spTree>
    <p:extLst>
      <p:ext uri="{BB962C8B-B14F-4D97-AF65-F5344CB8AC3E}">
        <p14:creationId xmlns:p14="http://schemas.microsoft.com/office/powerpoint/2010/main" val="391710926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12" y="2514904"/>
            <a:ext cx="11149013" cy="1828193"/>
          </a:xfrm>
        </p:spPr>
        <p:txBody>
          <a:bodyPr/>
          <a:lstStyle/>
          <a:p>
            <a:r>
              <a:rPr kumimoji="1" lang="en-US" altLang="ja-JP" dirty="0">
                <a:solidFill>
                  <a:schemeClr val="tx1">
                    <a:alpha val="99000"/>
                  </a:schemeClr>
                </a:solidFill>
              </a:rPr>
              <a:t>2. Watch </a:t>
            </a:r>
            <a:r>
              <a:rPr kumimoji="1" lang="en-US" altLang="ja-JP" dirty="0" smtClean="0">
                <a:solidFill>
                  <a:schemeClr val="tx1">
                    <a:alpha val="99000"/>
                  </a:schemeClr>
                </a:solidFill>
              </a:rPr>
              <a:t>Project</a:t>
            </a:r>
            <a:br>
              <a:rPr kumimoji="1" lang="en-US" altLang="ja-JP" dirty="0" smtClean="0">
                <a:solidFill>
                  <a:schemeClr val="tx1">
                    <a:alpha val="99000"/>
                  </a:schemeClr>
                </a:solidFill>
              </a:rPr>
            </a:br>
            <a:r>
              <a:rPr kumimoji="1" lang="en-US" altLang="ja-JP" dirty="0" smtClean="0">
                <a:solidFill>
                  <a:schemeClr val="tx1">
                    <a:alpha val="99000"/>
                  </a:schemeClr>
                </a:solidFill>
              </a:rPr>
              <a:t>3. Change Project</a:t>
            </a:r>
            <a:endParaRPr kumimoji="1" lang="en-US" altLang="ja-JP" dirty="0">
              <a:solidFill>
                <a:schemeClr val="tx1">
                  <a:alpha val="99000"/>
                </a:schemeClr>
              </a:solidFill>
            </a:endParaRPr>
          </a:p>
        </p:txBody>
      </p:sp>
    </p:spTree>
    <p:extLst>
      <p:ext uri="{BB962C8B-B14F-4D97-AF65-F5344CB8AC3E}">
        <p14:creationId xmlns:p14="http://schemas.microsoft.com/office/powerpoint/2010/main" val="21447816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583748" cy="747897"/>
          </a:xfrm>
        </p:spPr>
        <p:txBody>
          <a:bodyPr/>
          <a:lstStyle/>
          <a:p>
            <a:r>
              <a:rPr kumimoji="1" lang="en-US" altLang="ja-JP" dirty="0" smtClean="0"/>
              <a:t>2. / 3. Watch Directory</a:t>
            </a:r>
            <a:endParaRPr kumimoji="1" lang="ja-JP" altLang="en-US" sz="4400" dirty="0"/>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002" y="1342680"/>
            <a:ext cx="3858016" cy="2620235"/>
          </a:xfrm>
          <a:prstGeom prst="rect">
            <a:avLst/>
          </a:prstGeom>
        </p:spPr>
      </p:pic>
      <p:cxnSp>
        <p:nvCxnSpPr>
          <p:cNvPr id="13" name="直線矢印コネクタ 12"/>
          <p:cNvCxnSpPr/>
          <p:nvPr/>
        </p:nvCxnSpPr>
        <p:spPr>
          <a:xfrm>
            <a:off x="4542018" y="2008220"/>
            <a:ext cx="3043030" cy="6343"/>
          </a:xfrm>
          <a:prstGeom prst="straightConnector1">
            <a:avLst/>
          </a:prstGeom>
          <a:ln w="57150">
            <a:headEnd type="none"/>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4672230" y="1399333"/>
            <a:ext cx="2678430" cy="430887"/>
          </a:xfrm>
          <a:prstGeom prst="rect">
            <a:avLst/>
          </a:prstGeom>
          <a:noFill/>
        </p:spPr>
        <p:txBody>
          <a:bodyPr wrap="square" lIns="0" tIns="0" rIns="0" bIns="0" rtlCol="0">
            <a:spAutoFit/>
          </a:bodyPr>
          <a:lstStyle/>
          <a:p>
            <a:pPr algn="ctr"/>
            <a:r>
              <a:rPr kumimoji="1" lang="en-US" altLang="ja-JP" sz="2800" dirty="0">
                <a:gradFill>
                  <a:gsLst>
                    <a:gs pos="2917">
                      <a:schemeClr val="tx1"/>
                    </a:gs>
                    <a:gs pos="30000">
                      <a:schemeClr val="tx1"/>
                    </a:gs>
                  </a:gsLst>
                  <a:lin ang="5400000" scaled="0"/>
                </a:gradFill>
              </a:rPr>
              <a:t>2</a:t>
            </a:r>
            <a:r>
              <a:rPr kumimoji="1" lang="en-US" altLang="ja-JP" sz="2800" dirty="0" smtClean="0">
                <a:gradFill>
                  <a:gsLst>
                    <a:gs pos="2917">
                      <a:schemeClr val="tx1"/>
                    </a:gs>
                    <a:gs pos="30000">
                      <a:schemeClr val="tx1"/>
                    </a:gs>
                  </a:gsLst>
                  <a:lin ang="5400000" scaled="0"/>
                </a:gradFill>
              </a:rPr>
              <a:t>. Watch Project</a:t>
            </a:r>
            <a:endParaRPr kumimoji="1" lang="ja-JP" altLang="en-US" sz="2800" dirty="0" err="1" smtClean="0">
              <a:gradFill>
                <a:gsLst>
                  <a:gs pos="2917">
                    <a:schemeClr val="tx1"/>
                  </a:gs>
                  <a:gs pos="30000">
                    <a:schemeClr val="tx1"/>
                  </a:gs>
                </a:gsLst>
                <a:lin ang="5400000" scaled="0"/>
              </a:gradFill>
            </a:endParaRPr>
          </a:p>
        </p:txBody>
      </p:sp>
      <p:cxnSp>
        <p:nvCxnSpPr>
          <p:cNvPr id="17" name="直線矢印コネクタ 16"/>
          <p:cNvCxnSpPr>
            <a:stCxn id="5" idx="1"/>
            <a:endCxn id="6" idx="3"/>
          </p:cNvCxnSpPr>
          <p:nvPr/>
        </p:nvCxnSpPr>
        <p:spPr>
          <a:xfrm flipH="1">
            <a:off x="4542018" y="2646848"/>
            <a:ext cx="3173242" cy="5950"/>
          </a:xfrm>
          <a:prstGeom prst="straightConnector1">
            <a:avLst/>
          </a:prstGeom>
          <a:ln w="57150">
            <a:headEnd type="none"/>
            <a:tailEnd type="arrow"/>
          </a:ln>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4635760" y="2780158"/>
            <a:ext cx="2800141" cy="430887"/>
          </a:xfrm>
          <a:prstGeom prst="rect">
            <a:avLst/>
          </a:prstGeom>
          <a:noFill/>
        </p:spPr>
        <p:txBody>
          <a:bodyPr wrap="square" lIns="0" tIns="0" rIns="0" bIns="0" rtlCol="0">
            <a:spAutoFit/>
          </a:bodyPr>
          <a:lstStyle/>
          <a:p>
            <a:pPr algn="ctr"/>
            <a:r>
              <a:rPr kumimoji="1" lang="en-US" altLang="ja-JP" sz="2800" dirty="0" smtClean="0">
                <a:gradFill>
                  <a:gsLst>
                    <a:gs pos="2917">
                      <a:schemeClr val="tx1"/>
                    </a:gs>
                    <a:gs pos="30000">
                      <a:schemeClr val="tx1"/>
                    </a:gs>
                  </a:gsLst>
                  <a:lin ang="5400000" scaled="0"/>
                </a:gradFill>
              </a:rPr>
              <a:t>3. Change Project</a:t>
            </a:r>
            <a:endParaRPr kumimoji="1" lang="ja-JP" altLang="en-US" sz="2800" dirty="0" err="1" smtClean="0">
              <a:gradFill>
                <a:gsLst>
                  <a:gs pos="2917">
                    <a:schemeClr val="tx1"/>
                  </a:gs>
                  <a:gs pos="30000">
                    <a:schemeClr val="tx1"/>
                  </a:gs>
                </a:gsLst>
                <a:lin ang="5400000" scaled="0"/>
              </a:gradFill>
            </a:endParaRPr>
          </a:p>
        </p:txBody>
      </p:sp>
      <p:pic>
        <p:nvPicPr>
          <p:cNvPr id="43" name="図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260" y="2014563"/>
            <a:ext cx="663203" cy="663203"/>
          </a:xfrm>
          <a:prstGeom prst="rect">
            <a:avLst/>
          </a:prstGeom>
        </p:spPr>
      </p:pic>
      <p:sp>
        <p:nvSpPr>
          <p:cNvPr id="21" name="Content Placeholder 2"/>
          <p:cNvSpPr txBox="1">
            <a:spLocks/>
          </p:cNvSpPr>
          <p:nvPr/>
        </p:nvSpPr>
        <p:spPr bwMode="auto">
          <a:xfrm>
            <a:off x="684002" y="1070373"/>
            <a:ext cx="3858016" cy="392893"/>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tx1"/>
                </a:solidFill>
              </a:rPr>
              <a:t>Paradox</a:t>
            </a:r>
            <a:r>
              <a:rPr lang="ja-JP" altLang="en-US" sz="2400" dirty="0" smtClean="0">
                <a:solidFill>
                  <a:schemeClr val="tx1"/>
                </a:solidFill>
              </a:rPr>
              <a:t> </a:t>
            </a:r>
            <a:r>
              <a:rPr lang="en-US" altLang="ja-JP" sz="2400" dirty="0" smtClean="0">
                <a:solidFill>
                  <a:schemeClr val="tx1"/>
                </a:solidFill>
              </a:rPr>
              <a:t>Game</a:t>
            </a:r>
            <a:r>
              <a:rPr lang="ja-JP" altLang="en-US" sz="2400" dirty="0" smtClean="0">
                <a:solidFill>
                  <a:schemeClr val="tx1"/>
                </a:solidFill>
              </a:rPr>
              <a:t> </a:t>
            </a:r>
            <a:r>
              <a:rPr lang="en-US" altLang="ja-JP" sz="2400" dirty="0" smtClean="0">
                <a:solidFill>
                  <a:schemeClr val="tx1"/>
                </a:solidFill>
              </a:rPr>
              <a:t>Studio</a:t>
            </a:r>
          </a:p>
        </p:txBody>
      </p:sp>
      <p:sp>
        <p:nvSpPr>
          <p:cNvPr id="30" name="Text Placeholder 1"/>
          <p:cNvSpPr>
            <a:spLocks noGrp="1"/>
          </p:cNvSpPr>
          <p:nvPr>
            <p:ph type="body" sz="quarter" idx="10"/>
          </p:nvPr>
        </p:nvSpPr>
        <p:spPr>
          <a:xfrm>
            <a:off x="684002" y="5145937"/>
            <a:ext cx="11149013" cy="1465256"/>
          </a:xfrm>
        </p:spPr>
        <p:txBody>
          <a:bodyPr/>
          <a:lstStyle/>
          <a:p>
            <a:r>
              <a:rPr lang="ja-JP" altLang="en-US" sz="3200" dirty="0" smtClean="0"/>
              <a:t>ディレクトリの変更検知を行っている</a:t>
            </a:r>
            <a:r>
              <a:rPr lang="en-US" altLang="ja-JP" sz="3200" dirty="0"/>
              <a:t/>
            </a:r>
            <a:br>
              <a:rPr lang="en-US" altLang="ja-JP" sz="3200" dirty="0"/>
            </a:br>
            <a:r>
              <a:rPr kumimoji="1" lang="en-US" altLang="ja-JP" sz="3200" dirty="0" err="1" smtClean="0"/>
              <a:t>VisualStudio</a:t>
            </a:r>
            <a:r>
              <a:rPr kumimoji="1" lang="ja-JP" altLang="en-US" sz="3200" dirty="0" smtClean="0"/>
              <a:t>は単なるスクリプトエディタ</a:t>
            </a:r>
            <a:r>
              <a:rPr kumimoji="1" lang="en-US" altLang="ja-JP" sz="3200" dirty="0" smtClean="0"/>
              <a:t/>
            </a:r>
            <a:br>
              <a:rPr kumimoji="1" lang="en-US" altLang="ja-JP" sz="3200" dirty="0" smtClean="0"/>
            </a:br>
            <a:r>
              <a:rPr kumimoji="1" lang="ja-JP" altLang="en-US" sz="3200" dirty="0" smtClean="0"/>
              <a:t>メモ帳で更新しても検知される</a:t>
            </a:r>
            <a:endParaRPr kumimoji="1" lang="en-US" altLang="ja-JP" sz="3200" dirty="0" smtClean="0"/>
          </a:p>
        </p:txBody>
      </p:sp>
      <p:sp>
        <p:nvSpPr>
          <p:cNvPr id="31" name="Content Placeholder 2"/>
          <p:cNvSpPr txBox="1">
            <a:spLocks/>
          </p:cNvSpPr>
          <p:nvPr/>
        </p:nvSpPr>
        <p:spPr bwMode="auto">
          <a:xfrm>
            <a:off x="684003" y="4216213"/>
            <a:ext cx="11149012" cy="697896"/>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3200" dirty="0" err="1">
                <a:solidFill>
                  <a:schemeClr val="accent1">
                    <a:lumMod val="50000"/>
                  </a:schemeClr>
                </a:solidFill>
              </a:rPr>
              <a:t>FileSystemWatcher</a:t>
            </a:r>
            <a:endParaRPr lang="en-US" altLang="ja-JP" sz="3200" dirty="0" smtClean="0">
              <a:solidFill>
                <a:schemeClr val="accent1">
                  <a:lumMod val="50000"/>
                </a:schemeClr>
              </a:solidFill>
            </a:endParaRPr>
          </a:p>
        </p:txBody>
      </p:sp>
    </p:spTree>
    <p:extLst>
      <p:ext uri="{BB962C8B-B14F-4D97-AF65-F5344CB8AC3E}">
        <p14:creationId xmlns:p14="http://schemas.microsoft.com/office/powerpoint/2010/main" val="239126168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583748" cy="747897"/>
          </a:xfrm>
        </p:spPr>
        <p:txBody>
          <a:bodyPr/>
          <a:lstStyle/>
          <a:p>
            <a:r>
              <a:rPr kumimoji="1" lang="en-US" altLang="ja-JP" dirty="0" smtClean="0"/>
              <a:t>2. / 3. Watch Directory</a:t>
            </a:r>
            <a:endParaRPr kumimoji="1" lang="ja-JP" altLang="en-US" sz="4400" dirty="0"/>
          </a:p>
        </p:txBody>
      </p:sp>
      <p:sp>
        <p:nvSpPr>
          <p:cNvPr id="31" name="Content Placeholder 2"/>
          <p:cNvSpPr txBox="1">
            <a:spLocks/>
          </p:cNvSpPr>
          <p:nvPr/>
        </p:nvSpPr>
        <p:spPr bwMode="auto">
          <a:xfrm>
            <a:off x="684002" y="1003219"/>
            <a:ext cx="11149012" cy="688425"/>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3200" dirty="0" err="1">
                <a:solidFill>
                  <a:schemeClr val="accent1">
                    <a:lumMod val="50000"/>
                  </a:schemeClr>
                </a:solidFill>
              </a:rPr>
              <a:t>FileSystemWatcher</a:t>
            </a:r>
            <a:endParaRPr lang="en-US" altLang="ja-JP" sz="3200" dirty="0" smtClean="0">
              <a:solidFill>
                <a:schemeClr val="accent1">
                  <a:lumMod val="50000"/>
                </a:schemeClr>
              </a:solidFill>
            </a:endParaRPr>
          </a:p>
        </p:txBody>
      </p:sp>
      <p:sp>
        <p:nvSpPr>
          <p:cNvPr id="4" name="Rectangle 3"/>
          <p:cNvSpPr/>
          <p:nvPr/>
        </p:nvSpPr>
        <p:spPr>
          <a:xfrm>
            <a:off x="684002" y="1756446"/>
            <a:ext cx="11149012" cy="5078313"/>
          </a:xfrm>
          <a:prstGeom prst="rect">
            <a:avLst/>
          </a:prstGeom>
          <a:ln>
            <a:solidFill>
              <a:schemeClr val="bg1">
                <a:lumMod val="50000"/>
              </a:schemeClr>
            </a:solidFill>
          </a:ln>
        </p:spPr>
        <p:txBody>
          <a:bodyPr wrap="square">
            <a:spAutoFit/>
          </a:bodyPr>
          <a:lstStyle/>
          <a:p>
            <a:r>
              <a:rPr lang="en-US" altLang="ja-JP" dirty="0"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public</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Watcher(</a:t>
            </a:r>
            <a:r>
              <a:rPr lang="en-US" altLang="ja-JP" dirty="0"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string</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path)</a:t>
            </a: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watcher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new</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FileSystemWatcher</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Path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path,</a:t>
            </a: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NotifyFilter</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NotifyFilters</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.LastWrite</a:t>
            </a:r>
            <a:endPar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NotifyFilters</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.FileName</a:t>
            </a:r>
            <a:endPar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NotifyFilters</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.DirectoryName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IncludeSubdirectories</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true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Filter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A31515"/>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ja-JP" altLang="en-US"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ja-JP" altLang="en-US"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watcher.BeginInit</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watcher.Changed</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OnModified</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watcher.Created</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OnModified</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watcher.Deleted</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OnModified</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watcher.Renamed</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OnModified</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watcher.EndInit</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ja-JP"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11724368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12" y="2971952"/>
            <a:ext cx="11149013" cy="914096"/>
          </a:xfrm>
        </p:spPr>
        <p:txBody>
          <a:bodyPr/>
          <a:lstStyle/>
          <a:p>
            <a:r>
              <a:rPr kumimoji="1" lang="en-US" altLang="ja-JP" dirty="0" smtClean="0">
                <a:solidFill>
                  <a:schemeClr val="tx1">
                    <a:alpha val="99000"/>
                  </a:schemeClr>
                </a:solidFill>
              </a:rPr>
              <a:t>4. Recompile</a:t>
            </a:r>
            <a:endParaRPr kumimoji="1" lang="en-US" altLang="ja-JP" dirty="0">
              <a:solidFill>
                <a:schemeClr val="tx1">
                  <a:alpha val="99000"/>
                </a:schemeClr>
              </a:solidFill>
            </a:endParaRPr>
          </a:p>
        </p:txBody>
      </p:sp>
    </p:spTree>
    <p:extLst>
      <p:ext uri="{BB962C8B-B14F-4D97-AF65-F5344CB8AC3E}">
        <p14:creationId xmlns:p14="http://schemas.microsoft.com/office/powerpoint/2010/main" val="394134795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4. Recompile – </a:t>
            </a:r>
            <a:r>
              <a:rPr kumimoji="1" lang="ja-JP" altLang="en-US" dirty="0"/>
              <a:t>差</a:t>
            </a:r>
            <a:r>
              <a:rPr kumimoji="1" lang="ja-JP" altLang="en-US" dirty="0" smtClean="0"/>
              <a:t>分コード</a:t>
            </a:r>
            <a:r>
              <a:rPr kumimoji="1" lang="ja-JP" altLang="en-US" dirty="0" smtClean="0"/>
              <a:t>の</a:t>
            </a:r>
            <a:r>
              <a:rPr kumimoji="1" lang="ja-JP" altLang="en-US" dirty="0" smtClean="0"/>
              <a:t>確認</a:t>
            </a:r>
            <a:endParaRPr kumimoji="1" lang="ja-JP" altLang="en-US" dirty="0"/>
          </a:p>
        </p:txBody>
      </p:sp>
      <p:pic>
        <p:nvPicPr>
          <p:cNvPr id="4"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9322" y="1111850"/>
            <a:ext cx="2533944" cy="1720970"/>
          </a:xfrm>
          <a:prstGeom prst="rect">
            <a:avLst/>
          </a:prstGeom>
        </p:spPr>
      </p:pic>
      <p:sp>
        <p:nvSpPr>
          <p:cNvPr id="5" name="円弧 22"/>
          <p:cNvSpPr/>
          <p:nvPr/>
        </p:nvSpPr>
        <p:spPr>
          <a:xfrm rot="10412783">
            <a:off x="9027588" y="2215335"/>
            <a:ext cx="914400" cy="914400"/>
          </a:xfrm>
          <a:prstGeom prst="arc">
            <a:avLst>
              <a:gd name="adj1" fmla="val 12297244"/>
              <a:gd name="adj2" fmla="val 5675416"/>
            </a:avLst>
          </a:prstGeom>
          <a:ln w="57150">
            <a:solidFill>
              <a:schemeClr val="accent4">
                <a:lumMod val="60000"/>
                <a:lumOff val="40000"/>
              </a:schemeClr>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 name="Content Placeholder 2"/>
          <p:cNvSpPr txBox="1">
            <a:spLocks/>
          </p:cNvSpPr>
          <p:nvPr/>
        </p:nvSpPr>
        <p:spPr bwMode="auto">
          <a:xfrm>
            <a:off x="519112" y="1159990"/>
            <a:ext cx="5131191" cy="4039831"/>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buNone/>
            </a:pPr>
            <a:r>
              <a:rPr lang="en-US" altLang="ja-JP" sz="2400" dirty="0" smtClean="0">
                <a:solidFill>
                  <a:schemeClr val="accent1">
                    <a:lumMod val="50000"/>
                  </a:schemeClr>
                </a:solidFill>
              </a:rPr>
              <a:t>Roslyn/</a:t>
            </a:r>
            <a:r>
              <a:rPr lang="en-US" altLang="ja-JP" sz="2400" dirty="0" err="1" smtClean="0">
                <a:solidFill>
                  <a:schemeClr val="accent1">
                    <a:lumMod val="50000"/>
                  </a:schemeClr>
                </a:solidFill>
              </a:rPr>
              <a:t>MSBuild</a:t>
            </a:r>
            <a:r>
              <a:rPr lang="en-US" altLang="ja-JP" sz="2400" dirty="0" smtClean="0">
                <a:solidFill>
                  <a:schemeClr val="accent1">
                    <a:lumMod val="50000"/>
                  </a:schemeClr>
                </a:solidFill>
              </a:rPr>
              <a:t> Project</a:t>
            </a:r>
          </a:p>
        </p:txBody>
      </p:sp>
      <p:sp>
        <p:nvSpPr>
          <p:cNvPr id="9" name="Content Placeholder 2"/>
          <p:cNvSpPr txBox="1">
            <a:spLocks/>
          </p:cNvSpPr>
          <p:nvPr/>
        </p:nvSpPr>
        <p:spPr bwMode="auto">
          <a:xfrm>
            <a:off x="1167636" y="1789286"/>
            <a:ext cx="3789019" cy="1296512"/>
          </a:xfrm>
          <a:prstGeom prst="rect">
            <a:avLst/>
          </a:prstGeom>
          <a:solidFill>
            <a:schemeClr val="bg1"/>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buNone/>
            </a:pPr>
            <a:r>
              <a:rPr lang="en-US" altLang="ja-JP" sz="2400" dirty="0" smtClean="0">
                <a:solidFill>
                  <a:schemeClr val="accent1">
                    <a:lumMod val="50000"/>
                  </a:schemeClr>
                </a:solidFill>
              </a:rPr>
              <a:t>Part0-csproj</a:t>
            </a:r>
          </a:p>
        </p:txBody>
      </p:sp>
      <p:sp>
        <p:nvSpPr>
          <p:cNvPr id="10" name="Content Placeholder 2"/>
          <p:cNvSpPr txBox="1">
            <a:spLocks/>
          </p:cNvSpPr>
          <p:nvPr/>
        </p:nvSpPr>
        <p:spPr bwMode="auto">
          <a:xfrm>
            <a:off x="2053128" y="2351669"/>
            <a:ext cx="2227637" cy="582107"/>
          </a:xfrm>
          <a:prstGeom prst="rect">
            <a:avLst/>
          </a:prstGeom>
          <a:solidFill>
            <a:schemeClr val="accent4">
              <a:lumMod val="20000"/>
              <a:lumOff val="80000"/>
            </a:schemeClr>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err="1" smtClean="0">
                <a:solidFill>
                  <a:schemeClr val="accent1">
                    <a:lumMod val="50000"/>
                  </a:schemeClr>
                </a:solidFill>
              </a:rPr>
              <a:t>Player.cs</a:t>
            </a:r>
            <a:endParaRPr lang="en-US" altLang="ja-JP" sz="2400" dirty="0" smtClean="0">
              <a:solidFill>
                <a:schemeClr val="accent1">
                  <a:lumMod val="50000"/>
                </a:schemeClr>
              </a:solidFill>
            </a:endParaRPr>
          </a:p>
        </p:txBody>
      </p:sp>
      <p:sp>
        <p:nvSpPr>
          <p:cNvPr id="11" name="Content Placeholder 2"/>
          <p:cNvSpPr txBox="1">
            <a:spLocks/>
          </p:cNvSpPr>
          <p:nvPr/>
        </p:nvSpPr>
        <p:spPr bwMode="auto">
          <a:xfrm>
            <a:off x="1167636" y="3197390"/>
            <a:ext cx="3789019" cy="1296512"/>
          </a:xfrm>
          <a:prstGeom prst="rect">
            <a:avLst/>
          </a:prstGeom>
          <a:solidFill>
            <a:schemeClr val="bg1"/>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buNone/>
            </a:pPr>
            <a:r>
              <a:rPr lang="en-US" altLang="ja-JP" sz="2400" dirty="0" smtClean="0">
                <a:solidFill>
                  <a:schemeClr val="accent1">
                    <a:lumMod val="50000"/>
                  </a:schemeClr>
                </a:solidFill>
              </a:rPr>
              <a:t>Part1-csproj</a:t>
            </a:r>
          </a:p>
        </p:txBody>
      </p:sp>
      <p:sp>
        <p:nvSpPr>
          <p:cNvPr id="12" name="Content Placeholder 2"/>
          <p:cNvSpPr txBox="1">
            <a:spLocks/>
          </p:cNvSpPr>
          <p:nvPr/>
        </p:nvSpPr>
        <p:spPr bwMode="auto">
          <a:xfrm>
            <a:off x="2053128" y="3759773"/>
            <a:ext cx="2227637" cy="582107"/>
          </a:xfrm>
          <a:prstGeom prst="rect">
            <a:avLst/>
          </a:prstGeom>
          <a:solidFill>
            <a:schemeClr val="accent1">
              <a:lumMod val="40000"/>
              <a:lumOff val="60000"/>
            </a:schemeClr>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err="1" smtClean="0">
                <a:solidFill>
                  <a:schemeClr val="accent1">
                    <a:lumMod val="50000"/>
                  </a:schemeClr>
                </a:solidFill>
              </a:rPr>
              <a:t>Enemy.cs</a:t>
            </a:r>
            <a:endParaRPr lang="en-US" altLang="ja-JP" sz="2400" dirty="0" smtClean="0">
              <a:solidFill>
                <a:schemeClr val="accent1">
                  <a:lumMod val="50000"/>
                </a:schemeClr>
              </a:solidFill>
            </a:endParaRPr>
          </a:p>
        </p:txBody>
      </p:sp>
      <p:sp>
        <p:nvSpPr>
          <p:cNvPr id="13" name="テキスト ボックス 11"/>
          <p:cNvSpPr txBox="1"/>
          <p:nvPr/>
        </p:nvSpPr>
        <p:spPr>
          <a:xfrm>
            <a:off x="1167636" y="4609287"/>
            <a:ext cx="4109204" cy="430887"/>
          </a:xfrm>
          <a:prstGeom prst="rect">
            <a:avLst/>
          </a:prstGeom>
          <a:noFill/>
        </p:spPr>
        <p:txBody>
          <a:bodyPr wrap="square" lIns="0" tIns="0" rIns="0" bIns="0" rtlCol="0">
            <a:spAutoFit/>
          </a:bodyPr>
          <a:lstStyle/>
          <a:p>
            <a:pPr algn="ctr"/>
            <a:r>
              <a:rPr kumimoji="1" lang="en-US" altLang="ja-JP" sz="2800" dirty="0" smtClean="0">
                <a:gradFill>
                  <a:gsLst>
                    <a:gs pos="2917">
                      <a:schemeClr val="tx1"/>
                    </a:gs>
                    <a:gs pos="30000">
                      <a:schemeClr val="tx1"/>
                    </a:gs>
                  </a:gsLst>
                  <a:lin ang="5400000" scaled="0"/>
                </a:gradFill>
              </a:rPr>
              <a:t>………</a:t>
            </a:r>
            <a:endParaRPr kumimoji="1" lang="ja-JP" altLang="en-US" sz="2800" dirty="0" err="1" smtClean="0">
              <a:gradFill>
                <a:gsLst>
                  <a:gs pos="2917">
                    <a:schemeClr val="tx1"/>
                  </a:gs>
                  <a:gs pos="30000">
                    <a:schemeClr val="tx1"/>
                  </a:gs>
                </a:gsLst>
                <a:lin ang="5400000" scaled="0"/>
              </a:gradFill>
            </a:endParaRPr>
          </a:p>
        </p:txBody>
      </p:sp>
      <p:cxnSp>
        <p:nvCxnSpPr>
          <p:cNvPr id="14" name="直線矢印コネクタ 11"/>
          <p:cNvCxnSpPr>
            <a:stCxn id="9" idx="3"/>
            <a:endCxn id="15" idx="1"/>
          </p:cNvCxnSpPr>
          <p:nvPr/>
        </p:nvCxnSpPr>
        <p:spPr>
          <a:xfrm flipV="1">
            <a:off x="4956655" y="2057618"/>
            <a:ext cx="885493" cy="379924"/>
          </a:xfrm>
          <a:prstGeom prst="straightConnector1">
            <a:avLst/>
          </a:prstGeom>
          <a:ln w="57150">
            <a:solidFill>
              <a:schemeClr val="accent4">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bwMode="auto">
          <a:xfrm>
            <a:off x="5842148" y="1766564"/>
            <a:ext cx="2227637" cy="582107"/>
          </a:xfrm>
          <a:prstGeom prst="rect">
            <a:avLst/>
          </a:prstGeom>
          <a:solidFill>
            <a:schemeClr val="accent4">
              <a:lumMod val="20000"/>
              <a:lumOff val="80000"/>
            </a:schemeClr>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accent1">
                    <a:lumMod val="50000"/>
                  </a:schemeClr>
                </a:solidFill>
              </a:rPr>
              <a:t>Player.dll</a:t>
            </a:r>
          </a:p>
        </p:txBody>
      </p:sp>
      <p:sp>
        <p:nvSpPr>
          <p:cNvPr id="16" name="Content Placeholder 2"/>
          <p:cNvSpPr txBox="1">
            <a:spLocks/>
          </p:cNvSpPr>
          <p:nvPr/>
        </p:nvSpPr>
        <p:spPr bwMode="auto">
          <a:xfrm>
            <a:off x="5842147" y="2437541"/>
            <a:ext cx="2227637" cy="582107"/>
          </a:xfrm>
          <a:prstGeom prst="rect">
            <a:avLst/>
          </a:prstGeom>
          <a:solidFill>
            <a:schemeClr val="accent4">
              <a:lumMod val="20000"/>
              <a:lumOff val="80000"/>
            </a:schemeClr>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accent1">
                    <a:lumMod val="50000"/>
                  </a:schemeClr>
                </a:solidFill>
              </a:rPr>
              <a:t>Player.pdb</a:t>
            </a:r>
          </a:p>
        </p:txBody>
      </p:sp>
      <p:cxnSp>
        <p:nvCxnSpPr>
          <p:cNvPr id="17" name="直線矢印コネクタ 11"/>
          <p:cNvCxnSpPr>
            <a:stCxn id="9" idx="3"/>
            <a:endCxn id="16" idx="1"/>
          </p:cNvCxnSpPr>
          <p:nvPr/>
        </p:nvCxnSpPr>
        <p:spPr>
          <a:xfrm>
            <a:off x="4956655" y="2437542"/>
            <a:ext cx="885492" cy="291053"/>
          </a:xfrm>
          <a:prstGeom prst="straightConnector1">
            <a:avLst/>
          </a:prstGeom>
          <a:ln w="57150">
            <a:solidFill>
              <a:schemeClr val="accent4">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bwMode="auto">
          <a:xfrm>
            <a:off x="5842148" y="3345835"/>
            <a:ext cx="2227637" cy="582107"/>
          </a:xfrm>
          <a:prstGeom prst="rect">
            <a:avLst/>
          </a:prstGeom>
          <a:solidFill>
            <a:schemeClr val="accent1">
              <a:lumMod val="40000"/>
              <a:lumOff val="60000"/>
            </a:schemeClr>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accent1">
                    <a:lumMod val="50000"/>
                  </a:schemeClr>
                </a:solidFill>
              </a:rPr>
              <a:t>Enemy.dll</a:t>
            </a:r>
          </a:p>
        </p:txBody>
      </p:sp>
      <p:sp>
        <p:nvSpPr>
          <p:cNvPr id="19" name="Content Placeholder 2"/>
          <p:cNvSpPr txBox="1">
            <a:spLocks/>
          </p:cNvSpPr>
          <p:nvPr/>
        </p:nvSpPr>
        <p:spPr bwMode="auto">
          <a:xfrm>
            <a:off x="5842147" y="4016812"/>
            <a:ext cx="2227637" cy="582107"/>
          </a:xfrm>
          <a:prstGeom prst="rect">
            <a:avLst/>
          </a:prstGeom>
          <a:solidFill>
            <a:schemeClr val="accent1">
              <a:lumMod val="40000"/>
              <a:lumOff val="60000"/>
            </a:schemeClr>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accent1">
                    <a:lumMod val="50000"/>
                  </a:schemeClr>
                </a:solidFill>
              </a:rPr>
              <a:t>Enemy.pdb</a:t>
            </a:r>
          </a:p>
        </p:txBody>
      </p:sp>
      <p:cxnSp>
        <p:nvCxnSpPr>
          <p:cNvPr id="20" name="直線矢印コネクタ 11"/>
          <p:cNvCxnSpPr>
            <a:stCxn id="11" idx="3"/>
            <a:endCxn id="18" idx="1"/>
          </p:cNvCxnSpPr>
          <p:nvPr/>
        </p:nvCxnSpPr>
        <p:spPr>
          <a:xfrm flipV="1">
            <a:off x="4956655" y="3636889"/>
            <a:ext cx="885493" cy="208757"/>
          </a:xfrm>
          <a:prstGeom prst="straightConnector1">
            <a:avLst/>
          </a:prstGeom>
          <a:ln w="57150">
            <a:solidFill>
              <a:schemeClr val="accent1">
                <a:lumMod val="7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11"/>
          <p:cNvCxnSpPr>
            <a:stCxn id="11" idx="3"/>
            <a:endCxn id="19" idx="1"/>
          </p:cNvCxnSpPr>
          <p:nvPr/>
        </p:nvCxnSpPr>
        <p:spPr>
          <a:xfrm>
            <a:off x="4956655" y="3845646"/>
            <a:ext cx="885492" cy="462220"/>
          </a:xfrm>
          <a:prstGeom prst="straightConnector1">
            <a:avLst/>
          </a:prstGeom>
          <a:ln w="57150">
            <a:solidFill>
              <a:schemeClr val="accent1">
                <a:lumMod val="7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1" name="Text Placeholder 1"/>
          <p:cNvSpPr>
            <a:spLocks noGrp="1"/>
          </p:cNvSpPr>
          <p:nvPr>
            <p:ph type="body" sz="quarter" idx="10"/>
          </p:nvPr>
        </p:nvSpPr>
        <p:spPr>
          <a:xfrm>
            <a:off x="684002" y="5311413"/>
            <a:ext cx="11149013" cy="1299780"/>
          </a:xfrm>
        </p:spPr>
        <p:txBody>
          <a:bodyPr/>
          <a:lstStyle/>
          <a:p>
            <a:r>
              <a:rPr lang="ja-JP" altLang="en-US" sz="3200" dirty="0"/>
              <a:t>初</a:t>
            </a:r>
            <a:r>
              <a:rPr lang="ja-JP" altLang="en-US" sz="3200" dirty="0" smtClean="0"/>
              <a:t>回ビルド</a:t>
            </a:r>
            <a:r>
              <a:rPr lang="ja-JP" altLang="en-US" sz="3200" dirty="0" smtClean="0"/>
              <a:t>時</a:t>
            </a:r>
            <a:r>
              <a:rPr lang="ja-JP" altLang="en-US" sz="3200" dirty="0" smtClean="0"/>
              <a:t>のソースコードと</a:t>
            </a:r>
            <a:r>
              <a:rPr lang="en-US" altLang="ja-JP" sz="3200" dirty="0" smtClean="0"/>
              <a:t/>
            </a:r>
            <a:br>
              <a:rPr lang="en-US" altLang="ja-JP" sz="3200" dirty="0" smtClean="0"/>
            </a:br>
            <a:r>
              <a:rPr lang="ja-JP" altLang="en-US" sz="3200" dirty="0" smtClean="0"/>
              <a:t>２回目にビルドし</a:t>
            </a:r>
            <a:r>
              <a:rPr lang="ja-JP" altLang="en-US" sz="3200" dirty="0" smtClean="0"/>
              <a:t>たソースコードの差</a:t>
            </a:r>
            <a:r>
              <a:rPr lang="ja-JP" altLang="en-US" sz="3200" dirty="0" smtClean="0"/>
              <a:t>分をチェックする</a:t>
            </a:r>
            <a:endParaRPr kumimoji="1" lang="en-US" altLang="ja-JP" sz="3200" dirty="0" smtClean="0"/>
          </a:p>
        </p:txBody>
      </p:sp>
      <p:sp>
        <p:nvSpPr>
          <p:cNvPr id="22" name="テキスト ボックス 21"/>
          <p:cNvSpPr txBox="1"/>
          <p:nvPr/>
        </p:nvSpPr>
        <p:spPr>
          <a:xfrm>
            <a:off x="9981334" y="2832820"/>
            <a:ext cx="2001079" cy="430887"/>
          </a:xfrm>
          <a:prstGeom prst="rect">
            <a:avLst/>
          </a:prstGeom>
          <a:noFill/>
        </p:spPr>
        <p:txBody>
          <a:bodyPr wrap="square" lIns="0" tIns="0" rIns="0" bIns="0" rtlCol="0">
            <a:spAutoFit/>
          </a:bodyPr>
          <a:lstStyle/>
          <a:p>
            <a:pPr algn="ctr"/>
            <a:r>
              <a:rPr kumimoji="1" lang="en-US" altLang="ja-JP" sz="2800" dirty="0">
                <a:gradFill>
                  <a:gsLst>
                    <a:gs pos="2917">
                      <a:schemeClr val="tx1"/>
                    </a:gs>
                    <a:gs pos="30000">
                      <a:schemeClr val="tx1"/>
                    </a:gs>
                  </a:gsLst>
                  <a:lin ang="5400000" scaled="0"/>
                </a:gradFill>
              </a:rPr>
              <a:t>4</a:t>
            </a:r>
            <a:r>
              <a:rPr kumimoji="1" lang="en-US" altLang="ja-JP" sz="2800" dirty="0" smtClean="0">
                <a:gradFill>
                  <a:gsLst>
                    <a:gs pos="2917">
                      <a:schemeClr val="tx1"/>
                    </a:gs>
                    <a:gs pos="30000">
                      <a:schemeClr val="tx1"/>
                    </a:gs>
                  </a:gsLst>
                  <a:lin ang="5400000" scaled="0"/>
                </a:gradFill>
              </a:rPr>
              <a:t>. Recompile</a:t>
            </a:r>
            <a:endParaRPr kumimoji="1" lang="ja-JP" altLang="en-US" sz="28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74798941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12" y="2971952"/>
            <a:ext cx="11149013" cy="914096"/>
          </a:xfrm>
        </p:spPr>
        <p:txBody>
          <a:bodyPr/>
          <a:lstStyle/>
          <a:p>
            <a:r>
              <a:rPr kumimoji="1" lang="en-US" altLang="ja-JP" dirty="0" smtClean="0">
                <a:solidFill>
                  <a:schemeClr val="tx1">
                    <a:alpha val="99000"/>
                  </a:schemeClr>
                </a:solidFill>
              </a:rPr>
              <a:t>5. Send Assembly</a:t>
            </a:r>
            <a:endParaRPr kumimoji="1" lang="en-US" altLang="ja-JP" dirty="0">
              <a:solidFill>
                <a:schemeClr val="tx1">
                  <a:alpha val="99000"/>
                </a:schemeClr>
              </a:solidFill>
            </a:endParaRPr>
          </a:p>
        </p:txBody>
      </p:sp>
    </p:spTree>
    <p:extLst>
      <p:ext uri="{BB962C8B-B14F-4D97-AF65-F5344CB8AC3E}">
        <p14:creationId xmlns:p14="http://schemas.microsoft.com/office/powerpoint/2010/main" val="95933360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19112" y="124425"/>
            <a:ext cx="11149013" cy="747897"/>
          </a:xfrm>
        </p:spPr>
        <p:txBody>
          <a:bodyPr/>
          <a:lstStyle/>
          <a:p>
            <a:r>
              <a:rPr kumimoji="1" lang="en-US" altLang="ja-JP" dirty="0" smtClean="0"/>
              <a:t>5. Send Assembly– </a:t>
            </a:r>
            <a:r>
              <a:rPr kumimoji="1" lang="ja-JP" altLang="en-US" dirty="0" smtClean="0"/>
              <a:t>差分</a:t>
            </a:r>
            <a:r>
              <a:rPr kumimoji="1" lang="en-US" altLang="ja-JP" dirty="0" smtClean="0"/>
              <a:t>DLL</a:t>
            </a:r>
            <a:r>
              <a:rPr kumimoji="1" lang="ja-JP" altLang="en-US" dirty="0" smtClean="0"/>
              <a:t>の送信</a:t>
            </a:r>
            <a:endParaRPr kumimoji="1" lang="ja-JP" altLang="en-US" dirty="0"/>
          </a:p>
        </p:txBody>
      </p:sp>
      <p:pic>
        <p:nvPicPr>
          <p:cNvPr id="23"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29" y="857376"/>
            <a:ext cx="3858016" cy="2620235"/>
          </a:xfrm>
          <a:prstGeom prst="rect">
            <a:avLst/>
          </a:prstGeom>
        </p:spPr>
      </p:pic>
      <p:pic>
        <p:nvPicPr>
          <p:cNvPr id="2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29" y="3974781"/>
            <a:ext cx="3579853" cy="2669974"/>
          </a:xfrm>
          <a:prstGeom prst="rect">
            <a:avLst/>
          </a:prstGeom>
        </p:spPr>
      </p:pic>
      <p:cxnSp>
        <p:nvCxnSpPr>
          <p:cNvPr id="25" name="直線矢印コネクタ 7"/>
          <p:cNvCxnSpPr>
            <a:stCxn id="43" idx="2"/>
          </p:cNvCxnSpPr>
          <p:nvPr/>
        </p:nvCxnSpPr>
        <p:spPr>
          <a:xfrm>
            <a:off x="2198037" y="3714717"/>
            <a:ext cx="0" cy="632996"/>
          </a:xfrm>
          <a:prstGeom prst="straightConnector1">
            <a:avLst/>
          </a:prstGeom>
          <a:ln w="57150">
            <a:solidFill>
              <a:schemeClr val="accent4">
                <a:lumMod val="60000"/>
                <a:lumOff val="40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0" name="Content Placeholder 2"/>
          <p:cNvSpPr txBox="1">
            <a:spLocks/>
          </p:cNvSpPr>
          <p:nvPr/>
        </p:nvSpPr>
        <p:spPr bwMode="auto">
          <a:xfrm>
            <a:off x="269029" y="6465107"/>
            <a:ext cx="3595178" cy="392893"/>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tx1"/>
                </a:solidFill>
              </a:rPr>
              <a:t>Running</a:t>
            </a:r>
            <a:r>
              <a:rPr lang="ja-JP" altLang="en-US" sz="2400" dirty="0">
                <a:solidFill>
                  <a:schemeClr val="tx1"/>
                </a:solidFill>
              </a:rPr>
              <a:t> </a:t>
            </a:r>
            <a:r>
              <a:rPr lang="en-US" altLang="ja-JP" sz="2400" dirty="0" smtClean="0">
                <a:solidFill>
                  <a:schemeClr val="tx1"/>
                </a:solidFill>
              </a:rPr>
              <a:t>EXE</a:t>
            </a:r>
          </a:p>
        </p:txBody>
      </p:sp>
      <p:sp>
        <p:nvSpPr>
          <p:cNvPr id="43" name="Content Placeholder 2"/>
          <p:cNvSpPr txBox="1">
            <a:spLocks/>
          </p:cNvSpPr>
          <p:nvPr/>
        </p:nvSpPr>
        <p:spPr bwMode="auto">
          <a:xfrm>
            <a:off x="269029" y="3321824"/>
            <a:ext cx="3858016" cy="392893"/>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tx1"/>
                </a:solidFill>
              </a:rPr>
              <a:t>Paradox</a:t>
            </a:r>
            <a:r>
              <a:rPr lang="ja-JP" altLang="en-US" sz="2400" dirty="0" smtClean="0">
                <a:solidFill>
                  <a:schemeClr val="tx1"/>
                </a:solidFill>
              </a:rPr>
              <a:t> </a:t>
            </a:r>
            <a:r>
              <a:rPr lang="en-US" altLang="ja-JP" sz="2400" dirty="0" smtClean="0">
                <a:solidFill>
                  <a:schemeClr val="tx1"/>
                </a:solidFill>
              </a:rPr>
              <a:t>Game</a:t>
            </a:r>
            <a:r>
              <a:rPr lang="ja-JP" altLang="en-US" sz="2400" dirty="0" smtClean="0">
                <a:solidFill>
                  <a:schemeClr val="tx1"/>
                </a:solidFill>
              </a:rPr>
              <a:t> </a:t>
            </a:r>
            <a:r>
              <a:rPr lang="en-US" altLang="ja-JP" sz="2400" dirty="0" smtClean="0">
                <a:solidFill>
                  <a:schemeClr val="tx1"/>
                </a:solidFill>
              </a:rPr>
              <a:t>Studio</a:t>
            </a:r>
          </a:p>
        </p:txBody>
      </p:sp>
      <p:sp>
        <p:nvSpPr>
          <p:cNvPr id="47" name="Rectangle 46"/>
          <p:cNvSpPr/>
          <p:nvPr/>
        </p:nvSpPr>
        <p:spPr>
          <a:xfrm>
            <a:off x="4372796" y="2382974"/>
            <a:ext cx="7664873" cy="1200329"/>
          </a:xfrm>
          <a:prstGeom prst="rect">
            <a:avLst/>
          </a:prstGeom>
          <a:ln>
            <a:solidFill>
              <a:schemeClr val="bg1">
                <a:lumMod val="50000"/>
              </a:schemeClr>
            </a:solidFill>
          </a:ln>
        </p:spPr>
        <p:txBody>
          <a:bodyPr wrap="square">
            <a:spAutoFit/>
          </a:bodyPr>
          <a:lstStyle/>
          <a:p>
            <a:r>
              <a:rPr lang="en-US" altLang="ja-JP"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Target(Running</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EXE)</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に送って実行させる（</a:t>
            </a:r>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DLL</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の</a:t>
            </a:r>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Swap</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Game Studio</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は何もしていない</a:t>
            </a:r>
            <a:endParaRPr lang="en-US" altLang="ja-JP" dirty="0"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debugTarget.AssemblyLoadRaw</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loadedProject.PE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loadedProject.PDB);</a:t>
            </a:r>
            <a:endParaRPr lang="ja-JP" altLang="en-US" dirty="0">
              <a:latin typeface="Consolas" panose="020B0609020204030204" pitchFamily="49" charset="0"/>
              <a:cs typeface="Consolas" panose="020B0609020204030204" pitchFamily="49" charset="0"/>
            </a:endParaRPr>
          </a:p>
        </p:txBody>
      </p:sp>
      <p:sp>
        <p:nvSpPr>
          <p:cNvPr id="53" name="Rectangle 52"/>
          <p:cNvSpPr/>
          <p:nvPr/>
        </p:nvSpPr>
        <p:spPr>
          <a:xfrm>
            <a:off x="3970116" y="4376794"/>
            <a:ext cx="8067555" cy="1477328"/>
          </a:xfrm>
          <a:prstGeom prst="rect">
            <a:avLst/>
          </a:prstGeom>
          <a:ln>
            <a:solidFill>
              <a:schemeClr val="bg1">
                <a:lumMod val="50000"/>
              </a:schemeClr>
            </a:solidFill>
          </a:ln>
        </p:spPr>
        <p:txBody>
          <a:bodyPr wrap="square">
            <a:spAutoFit/>
          </a:bodyPr>
          <a:lstStyle/>
          <a:p>
            <a:r>
              <a:rPr lang="en-US" altLang="ja-JP"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ja-JP" altLang="en-US"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実際</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に</a:t>
            </a:r>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Swap</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を実行しているのは、</a:t>
            </a:r>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Running</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EXE</a:t>
            </a:r>
            <a:r>
              <a:rPr lang="ja-JP" altLang="en-US" dirty="0" smtClean="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側</a:t>
            </a:r>
            <a:endParaRPr lang="en-US" altLang="ja-JP" dirty="0">
              <a:solidFill>
                <a:srgbClr val="008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endParaRPr>
          </a:p>
          <a:p>
            <a:r>
              <a:rPr lang="en-US" altLang="ja-JP" dirty="0"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public</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Assembly</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AssemblyLoadRaw</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byte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peData</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byte</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pdbData</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ja-JP" altLang="en-US" dirty="0">
              <a:latin typeface="Consolas" panose="020B0609020204030204" pitchFamily="49" charset="0"/>
              <a:cs typeface="Consolas" panose="020B0609020204030204" pitchFamily="49" charset="0"/>
            </a:endParaRPr>
          </a:p>
          <a:p>
            <a:r>
              <a:rPr lang="ja-JP" altLang="en-US"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ja-JP" altLang="en-US" dirty="0"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smtClean="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a:solidFill>
                  <a:srgbClr val="0000F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return</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smtClean="0">
                <a:solidFill>
                  <a:srgbClr val="2B91AF"/>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Assembly</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.Load</a:t>
            </a:r>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r>
              <a:rPr lang="en-US" altLang="ja-JP" dirty="0" err="1"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peData</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 </a:t>
            </a:r>
            <a:r>
              <a:rPr lang="en-US" altLang="ja-JP" dirty="0" err="1">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pdbData</a:t>
            </a:r>
            <a:r>
              <a:rPr lang="en-US" altLang="ja-JP" dirty="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p>
          <a:p>
            <a:r>
              <a:rPr lang="en-US" altLang="ja-JP" dirty="0" smtClean="0">
                <a:solidFill>
                  <a:srgbClr val="000000"/>
                </a:solidFill>
                <a:highlight>
                  <a:srgbClr val="FFFFFF"/>
                </a:highlight>
                <a:latin typeface="Consolas" panose="020B0609020204030204" pitchFamily="49" charset="0"/>
                <a:ea typeface="ＭＳ ゴシック" panose="020B0609070205080204" pitchFamily="49" charset="-128"/>
                <a:cs typeface="Consolas" panose="020B0609020204030204" pitchFamily="49" charset="0"/>
              </a:rPr>
              <a:t>}</a:t>
            </a:r>
            <a:endParaRPr lang="ja-JP" altLang="en-US" dirty="0">
              <a:latin typeface="Consolas" panose="020B0609020204030204" pitchFamily="49" charset="0"/>
              <a:cs typeface="Consolas" panose="020B0609020204030204" pitchFamily="49" charset="0"/>
            </a:endParaRPr>
          </a:p>
        </p:txBody>
      </p:sp>
      <p:sp>
        <p:nvSpPr>
          <p:cNvPr id="2" name="正方形/長方形 1"/>
          <p:cNvSpPr/>
          <p:nvPr/>
        </p:nvSpPr>
        <p:spPr>
          <a:xfrm>
            <a:off x="3970117" y="6015222"/>
            <a:ext cx="8067554" cy="646331"/>
          </a:xfrm>
          <a:prstGeom prst="rect">
            <a:avLst/>
          </a:prstGeom>
        </p:spPr>
        <p:txBody>
          <a:bodyPr wrap="square">
            <a:spAutoFit/>
          </a:bodyPr>
          <a:lstStyle/>
          <a:p>
            <a:r>
              <a:rPr lang="ja-JP" altLang="en-US" dirty="0">
                <a:hlinkClick r:id="rId4"/>
              </a:rPr>
              <a:t>https://github.com/SiliconStudio/paradox/blob/master/sources/engine/SiliconStudio.Paradox.Debugger/Debugger/GameDebuggerTarget.</a:t>
            </a:r>
            <a:r>
              <a:rPr lang="ja-JP" altLang="en-US" dirty="0" smtClean="0">
                <a:hlinkClick r:id="rId4"/>
              </a:rPr>
              <a:t>cs</a:t>
            </a:r>
            <a:endParaRPr lang="ja-JP" altLang="en-US" dirty="0"/>
          </a:p>
        </p:txBody>
      </p:sp>
      <p:sp>
        <p:nvSpPr>
          <p:cNvPr id="11" name="Content Placeholder 2"/>
          <p:cNvSpPr txBox="1">
            <a:spLocks/>
          </p:cNvSpPr>
          <p:nvPr/>
        </p:nvSpPr>
        <p:spPr bwMode="auto">
          <a:xfrm>
            <a:off x="4372797" y="1003219"/>
            <a:ext cx="7664873" cy="1218655"/>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3200" dirty="0" smtClean="0">
                <a:solidFill>
                  <a:schemeClr val="accent1">
                    <a:lumMod val="50000"/>
                  </a:schemeClr>
                </a:solidFill>
              </a:rPr>
              <a:t>DLL</a:t>
            </a:r>
            <a:r>
              <a:rPr lang="ja-JP" altLang="en-US" sz="3200" dirty="0">
                <a:solidFill>
                  <a:schemeClr val="accent1">
                    <a:lumMod val="50000"/>
                  </a:schemeClr>
                </a:solidFill>
              </a:rPr>
              <a:t> </a:t>
            </a:r>
            <a:r>
              <a:rPr lang="en-US" altLang="ja-JP" sz="3200" dirty="0" smtClean="0">
                <a:solidFill>
                  <a:schemeClr val="accent1">
                    <a:lumMod val="50000"/>
                  </a:schemeClr>
                </a:solidFill>
              </a:rPr>
              <a:t>Hot</a:t>
            </a:r>
            <a:r>
              <a:rPr lang="ja-JP" altLang="en-US" sz="3200" dirty="0" smtClean="0">
                <a:solidFill>
                  <a:schemeClr val="accent1">
                    <a:lumMod val="50000"/>
                  </a:schemeClr>
                </a:solidFill>
              </a:rPr>
              <a:t> </a:t>
            </a:r>
            <a:r>
              <a:rPr lang="en-US" altLang="ja-JP" sz="3200" dirty="0" smtClean="0">
                <a:solidFill>
                  <a:schemeClr val="accent1">
                    <a:lumMod val="50000"/>
                  </a:schemeClr>
                </a:solidFill>
              </a:rPr>
              <a:t>Swap</a:t>
            </a:r>
          </a:p>
          <a:p>
            <a:pPr marL="0" indent="0" algn="ctr">
              <a:buNone/>
            </a:pPr>
            <a:r>
              <a:rPr lang="en-US" altLang="ja-JP" sz="3200" dirty="0" smtClean="0">
                <a:solidFill>
                  <a:schemeClr val="accent1">
                    <a:lumMod val="50000"/>
                  </a:schemeClr>
                </a:solidFill>
              </a:rPr>
              <a:t>.NET</a:t>
            </a:r>
            <a:r>
              <a:rPr lang="ja-JP" altLang="en-US" sz="3200" dirty="0" smtClean="0">
                <a:solidFill>
                  <a:schemeClr val="accent1">
                    <a:lumMod val="50000"/>
                  </a:schemeClr>
                </a:solidFill>
              </a:rPr>
              <a:t>だから可能な技術</a:t>
            </a:r>
            <a:endParaRPr lang="en-US" altLang="ja-JP" sz="3200" dirty="0" smtClean="0">
              <a:solidFill>
                <a:schemeClr val="accent1">
                  <a:lumMod val="50000"/>
                </a:schemeClr>
              </a:solidFill>
            </a:endParaRPr>
          </a:p>
        </p:txBody>
      </p:sp>
    </p:spTree>
    <p:extLst>
      <p:ext uri="{BB962C8B-B14F-4D97-AF65-F5344CB8AC3E}">
        <p14:creationId xmlns:p14="http://schemas.microsoft.com/office/powerpoint/2010/main" val="1819729087"/>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12" y="2514904"/>
            <a:ext cx="11149013" cy="1828193"/>
          </a:xfrm>
        </p:spPr>
        <p:txBody>
          <a:bodyPr/>
          <a:lstStyle/>
          <a:p>
            <a:r>
              <a:rPr kumimoji="1" lang="en-US" altLang="ja-JP" dirty="0" smtClean="0">
                <a:solidFill>
                  <a:schemeClr val="tx1">
                    <a:alpha val="99000"/>
                  </a:schemeClr>
                </a:solidFill>
              </a:rPr>
              <a:t>6. Swap Script </a:t>
            </a:r>
            <a:r>
              <a:rPr kumimoji="1" lang="en-US" altLang="ja-JP" dirty="0" err="1" smtClean="0">
                <a:solidFill>
                  <a:schemeClr val="tx1">
                    <a:alpha val="99000"/>
                  </a:schemeClr>
                </a:solidFill>
              </a:rPr>
              <a:t>Compornent</a:t>
            </a:r>
            <a:r>
              <a:rPr kumimoji="1" lang="en-US" altLang="ja-JP" dirty="0" smtClean="0">
                <a:solidFill>
                  <a:schemeClr val="tx1">
                    <a:alpha val="99000"/>
                  </a:schemeClr>
                </a:solidFill>
              </a:rPr>
              <a:t/>
            </a:r>
            <a:br>
              <a:rPr kumimoji="1" lang="en-US" altLang="ja-JP" dirty="0" smtClean="0">
                <a:solidFill>
                  <a:schemeClr val="tx1">
                    <a:alpha val="99000"/>
                  </a:schemeClr>
                </a:solidFill>
              </a:rPr>
            </a:br>
            <a:r>
              <a:rPr kumimoji="1" lang="en-US" altLang="ja-JP" dirty="0">
                <a:solidFill>
                  <a:schemeClr val="tx1">
                    <a:alpha val="99000"/>
                  </a:schemeClr>
                </a:solidFill>
              </a:rPr>
              <a:t> </a:t>
            </a:r>
            <a:r>
              <a:rPr kumimoji="1" lang="en-US" altLang="ja-JP" dirty="0" smtClean="0">
                <a:solidFill>
                  <a:schemeClr val="tx1">
                    <a:alpha val="99000"/>
                  </a:schemeClr>
                </a:solidFill>
              </a:rPr>
              <a:t>                    from Game Studio</a:t>
            </a:r>
            <a:endParaRPr kumimoji="1" lang="en-US" altLang="ja-JP" dirty="0">
              <a:solidFill>
                <a:schemeClr val="tx1">
                  <a:alpha val="99000"/>
                </a:schemeClr>
              </a:solidFill>
            </a:endParaRPr>
          </a:p>
        </p:txBody>
      </p:sp>
    </p:spTree>
    <p:extLst>
      <p:ext uri="{BB962C8B-B14F-4D97-AF65-F5344CB8AC3E}">
        <p14:creationId xmlns:p14="http://schemas.microsoft.com/office/powerpoint/2010/main" val="329103739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6. Swap Script Component</a:t>
            </a: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2903" y="976497"/>
            <a:ext cx="1768122" cy="1318724"/>
          </a:xfrm>
          <a:prstGeom prst="rect">
            <a:avLst/>
          </a:prstGeom>
        </p:spPr>
      </p:pic>
      <p:sp>
        <p:nvSpPr>
          <p:cNvPr id="5" name="円弧 34"/>
          <p:cNvSpPr/>
          <p:nvPr/>
        </p:nvSpPr>
        <p:spPr>
          <a:xfrm rot="736438">
            <a:off x="10968095" y="814823"/>
            <a:ext cx="516512" cy="620487"/>
          </a:xfrm>
          <a:prstGeom prst="arc">
            <a:avLst>
              <a:gd name="adj1" fmla="val 12146527"/>
              <a:gd name="adj2" fmla="val 5132612"/>
            </a:avLst>
          </a:prstGeom>
          <a:ln w="57150">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6" name="Content Placeholder 2"/>
          <p:cNvSpPr txBox="1">
            <a:spLocks/>
          </p:cNvSpPr>
          <p:nvPr/>
        </p:nvSpPr>
        <p:spPr bwMode="auto">
          <a:xfrm>
            <a:off x="9442902" y="2247290"/>
            <a:ext cx="1783447" cy="752050"/>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tx1"/>
                </a:solidFill>
              </a:rPr>
              <a:t>Running</a:t>
            </a:r>
            <a:r>
              <a:rPr lang="ja-JP" altLang="en-US" sz="2400" dirty="0">
                <a:solidFill>
                  <a:schemeClr val="tx1"/>
                </a:solidFill>
              </a:rPr>
              <a:t> </a:t>
            </a:r>
            <a:r>
              <a:rPr lang="en-US" altLang="ja-JP" sz="2400" dirty="0" smtClean="0">
                <a:solidFill>
                  <a:schemeClr val="tx1"/>
                </a:solidFill>
              </a:rPr>
              <a:t>EXE</a:t>
            </a:r>
          </a:p>
        </p:txBody>
      </p:sp>
      <p:sp>
        <p:nvSpPr>
          <p:cNvPr id="2" name="正方形/長方形 1"/>
          <p:cNvSpPr/>
          <p:nvPr/>
        </p:nvSpPr>
        <p:spPr>
          <a:xfrm>
            <a:off x="519113" y="6042324"/>
            <a:ext cx="11010216" cy="646331"/>
          </a:xfrm>
          <a:prstGeom prst="rect">
            <a:avLst/>
          </a:prstGeom>
        </p:spPr>
        <p:txBody>
          <a:bodyPr wrap="square">
            <a:spAutoFit/>
          </a:bodyPr>
          <a:lstStyle/>
          <a:p>
            <a:r>
              <a:rPr lang="ja-JP" altLang="en-US" dirty="0">
                <a:hlinkClick r:id="rId3"/>
              </a:rPr>
              <a:t>https://github.com/SiliconStudio/paradox/blob/master/sources/engine/SiliconStudio.Paradox.Debugger/Debugger/LiveAssemblyReloader.</a:t>
            </a:r>
            <a:r>
              <a:rPr lang="ja-JP" altLang="en-US" dirty="0" smtClean="0">
                <a:hlinkClick r:id="rId3"/>
              </a:rPr>
              <a:t>cs</a:t>
            </a:r>
            <a:endParaRPr lang="ja-JP" altLang="en-US" dirty="0"/>
          </a:p>
        </p:txBody>
      </p:sp>
      <p:sp>
        <p:nvSpPr>
          <p:cNvPr id="8" name="Text Placeholder 1"/>
          <p:cNvSpPr>
            <a:spLocks noGrp="1"/>
          </p:cNvSpPr>
          <p:nvPr>
            <p:ph type="body" sz="quarter" idx="10"/>
          </p:nvPr>
        </p:nvSpPr>
        <p:spPr>
          <a:xfrm>
            <a:off x="519112" y="1250066"/>
            <a:ext cx="11010217" cy="4953964"/>
          </a:xfrm>
        </p:spPr>
        <p:txBody>
          <a:bodyPr/>
          <a:lstStyle/>
          <a:p>
            <a:r>
              <a:rPr lang="en-US" altLang="ja-JP" sz="3200" dirty="0" smtClean="0"/>
              <a:t>DLL</a:t>
            </a:r>
            <a:r>
              <a:rPr lang="ja-JP" altLang="en-US" sz="3200" dirty="0" smtClean="0"/>
              <a:t>を読み込んだだけでは更新されない</a:t>
            </a:r>
            <a:r>
              <a:rPr lang="en-US" altLang="ja-JP" sz="3200" dirty="0" smtClean="0"/>
              <a:t/>
            </a:r>
            <a:br>
              <a:rPr lang="en-US" altLang="ja-JP" sz="3200" dirty="0" smtClean="0"/>
            </a:br>
            <a:r>
              <a:rPr lang="ja-JP" altLang="en-US" sz="3200" dirty="0" smtClean="0"/>
              <a:t>　　→その処理は通っていない</a:t>
            </a:r>
            <a:endParaRPr lang="en-US" altLang="ja-JP" sz="3200" dirty="0" smtClean="0"/>
          </a:p>
          <a:p>
            <a:r>
              <a:rPr kumimoji="1" lang="ja-JP" altLang="en-US" sz="3200" dirty="0"/>
              <a:t>単</a:t>
            </a:r>
            <a:r>
              <a:rPr kumimoji="1" lang="ja-JP" altLang="en-US" sz="3200" dirty="0" smtClean="0"/>
              <a:t>に初期化処理を行う（通常の</a:t>
            </a:r>
            <a:r>
              <a:rPr kumimoji="1" lang="en-US" altLang="ja-JP" sz="3200" dirty="0" smtClean="0"/>
              <a:t>C#</a:t>
            </a:r>
            <a:r>
              <a:rPr kumimoji="1" lang="ja-JP" altLang="en-US" sz="3200" dirty="0" smtClean="0"/>
              <a:t>の話）</a:t>
            </a:r>
            <a:endParaRPr kumimoji="1" lang="en-US" altLang="ja-JP" sz="3200" dirty="0"/>
          </a:p>
          <a:p>
            <a:r>
              <a:rPr kumimoji="1" lang="ja-JP" altLang="en-US" sz="3200" dirty="0" smtClean="0"/>
              <a:t>既に読み込んである</a:t>
            </a:r>
            <a:r>
              <a:rPr kumimoji="1" lang="en-US" altLang="ja-JP" sz="3200" dirty="0" smtClean="0">
                <a:solidFill>
                  <a:schemeClr val="accent1">
                    <a:alpha val="99000"/>
                  </a:schemeClr>
                </a:solidFill>
              </a:rPr>
              <a:t>Asset</a:t>
            </a:r>
            <a:r>
              <a:rPr kumimoji="1" lang="ja-JP" altLang="en-US" sz="3200" dirty="0" smtClean="0">
                <a:solidFill>
                  <a:schemeClr val="accent1">
                    <a:alpha val="99000"/>
                  </a:schemeClr>
                </a:solidFill>
              </a:rPr>
              <a:t>データには何もしない</a:t>
            </a:r>
            <a:r>
              <a:rPr kumimoji="1" lang="en-US" altLang="ja-JP" sz="3200" dirty="0" smtClean="0">
                <a:solidFill>
                  <a:schemeClr val="accent1">
                    <a:alpha val="99000"/>
                  </a:schemeClr>
                </a:solidFill>
              </a:rPr>
              <a:t/>
            </a:r>
            <a:br>
              <a:rPr kumimoji="1" lang="en-US" altLang="ja-JP" sz="3200" dirty="0" smtClean="0">
                <a:solidFill>
                  <a:schemeClr val="accent1">
                    <a:alpha val="99000"/>
                  </a:schemeClr>
                </a:solidFill>
              </a:rPr>
            </a:br>
            <a:r>
              <a:rPr kumimoji="1" lang="en-US" altLang="ja-JP" sz="3200" dirty="0" smtClean="0">
                <a:solidFill>
                  <a:schemeClr val="accent1">
                    <a:alpha val="99000"/>
                  </a:schemeClr>
                </a:solidFill>
              </a:rPr>
              <a:t>Paradox</a:t>
            </a:r>
            <a:r>
              <a:rPr kumimoji="1" lang="ja-JP" altLang="en-US" sz="3200" dirty="0" smtClean="0">
                <a:solidFill>
                  <a:schemeClr val="accent1">
                    <a:alpha val="99000"/>
                  </a:schemeClr>
                </a:solidFill>
              </a:rPr>
              <a:t>の</a:t>
            </a:r>
            <a:r>
              <a:rPr kumimoji="1" lang="en-US" altLang="ja-JP" sz="3200" dirty="0" err="1" smtClean="0">
                <a:solidFill>
                  <a:schemeClr val="accent1">
                    <a:alpha val="99000"/>
                  </a:schemeClr>
                </a:solidFill>
              </a:rPr>
              <a:t>ScriptCompornent</a:t>
            </a:r>
            <a:r>
              <a:rPr kumimoji="1" lang="ja-JP" altLang="en-US" sz="3200" dirty="0" smtClean="0">
                <a:solidFill>
                  <a:schemeClr val="accent1">
                    <a:alpha val="99000"/>
                  </a:schemeClr>
                </a:solidFill>
              </a:rPr>
              <a:t>のみリロード</a:t>
            </a:r>
            <a:r>
              <a:rPr kumimoji="1" lang="ja-JP" altLang="en-US" sz="3200" dirty="0" smtClean="0"/>
              <a:t>す</a:t>
            </a:r>
            <a:r>
              <a:rPr kumimoji="1" lang="ja-JP" altLang="en-US" sz="3200" dirty="0"/>
              <a:t>る</a:t>
            </a:r>
            <a:endParaRPr kumimoji="1" lang="en-US" altLang="ja-JP" sz="3200" dirty="0" smtClean="0"/>
          </a:p>
          <a:p>
            <a:r>
              <a:rPr kumimoji="1" lang="en-US" altLang="ja-JP" sz="2400" dirty="0" smtClean="0"/>
              <a:t/>
            </a:r>
            <a:br>
              <a:rPr kumimoji="1" lang="en-US" altLang="ja-JP" sz="2400" dirty="0" smtClean="0"/>
            </a:br>
            <a:r>
              <a:rPr kumimoji="1" lang="en-US" altLang="ja-JP" sz="2400" dirty="0" smtClean="0"/>
              <a:t>※ Script</a:t>
            </a:r>
            <a:r>
              <a:rPr kumimoji="1" lang="ja-JP" altLang="en-US" sz="2400" dirty="0" smtClean="0"/>
              <a:t>細かいルールを独自に決めている</a:t>
            </a:r>
            <a:endParaRPr kumimoji="1" lang="en-US" altLang="ja-JP" sz="2400" dirty="0"/>
          </a:p>
          <a:p>
            <a:pPr marL="457200" lvl="1" indent="-457200">
              <a:buFont typeface="Arial" panose="020B0604020202020204" pitchFamily="34" charset="0"/>
              <a:buChar char="•"/>
            </a:pPr>
            <a:r>
              <a:rPr kumimoji="1" lang="en-US" altLang="ja-JP" sz="2400" dirty="0" smtClean="0"/>
              <a:t>BMG</a:t>
            </a:r>
            <a:r>
              <a:rPr kumimoji="1" lang="ja-JP" altLang="en-US" sz="2400" dirty="0" smtClean="0"/>
              <a:t>などはリロードしたくない →ユーザが</a:t>
            </a:r>
            <a:r>
              <a:rPr kumimoji="1" lang="en-US" altLang="ja-JP" sz="2400" dirty="0" smtClean="0"/>
              <a:t>Attribute</a:t>
            </a:r>
            <a:r>
              <a:rPr kumimoji="1" lang="ja-JP" altLang="en-US" sz="2400" dirty="0" smtClean="0"/>
              <a:t>で指定</a:t>
            </a:r>
            <a:endParaRPr kumimoji="1" lang="en-US" altLang="ja-JP" sz="2400" dirty="0" smtClean="0"/>
          </a:p>
          <a:p>
            <a:pPr marL="457200" lvl="1" indent="-457200">
              <a:buFont typeface="Arial" panose="020B0604020202020204" pitchFamily="34" charset="0"/>
              <a:buChar char="•"/>
            </a:pPr>
            <a:r>
              <a:rPr kumimoji="1" lang="ja-JP" altLang="en-US" sz="2400" dirty="0" smtClean="0"/>
              <a:t>シリアライズ対象は</a:t>
            </a:r>
            <a:r>
              <a:rPr kumimoji="1" lang="en-US" altLang="ja-JP" sz="2400" dirty="0" smtClean="0"/>
              <a:t>public</a:t>
            </a:r>
            <a:r>
              <a:rPr kumimoji="1" lang="ja-JP" altLang="en-US" sz="2400" dirty="0" smtClean="0"/>
              <a:t>のみ</a:t>
            </a:r>
            <a:r>
              <a:rPr kumimoji="1" lang="en-US" altLang="ja-JP" sz="2400" dirty="0" smtClean="0"/>
              <a:t>…</a:t>
            </a:r>
            <a:r>
              <a:rPr kumimoji="1" lang="ja-JP" altLang="en-US" sz="2400" dirty="0" smtClean="0"/>
              <a:t>などな</a:t>
            </a:r>
            <a:r>
              <a:rPr kumimoji="1" lang="ja-JP" altLang="en-US" sz="2400" dirty="0"/>
              <a:t>ど</a:t>
            </a:r>
            <a:r>
              <a:rPr kumimoji="1" lang="en-US" altLang="ja-JP" sz="2400" dirty="0" smtClean="0"/>
              <a:t/>
            </a:r>
            <a:br>
              <a:rPr kumimoji="1" lang="en-US" altLang="ja-JP" sz="2400" dirty="0" smtClean="0"/>
            </a:br>
            <a:endParaRPr kumimoji="1" lang="en-US" altLang="ja-JP" sz="2400" dirty="0" smtClean="0"/>
          </a:p>
        </p:txBody>
      </p:sp>
    </p:spTree>
    <p:extLst>
      <p:ext uri="{BB962C8B-B14F-4D97-AF65-F5344CB8AC3E}">
        <p14:creationId xmlns:p14="http://schemas.microsoft.com/office/powerpoint/2010/main" val="220776545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583748" cy="747897"/>
          </a:xfrm>
        </p:spPr>
        <p:txBody>
          <a:bodyPr/>
          <a:lstStyle/>
          <a:p>
            <a:r>
              <a:rPr kumimoji="1" lang="en-US" altLang="ja-JP" dirty="0" smtClean="0"/>
              <a:t>Live Scripting</a:t>
            </a:r>
            <a:endParaRPr kumimoji="1" lang="ja-JP" altLang="en-US" sz="4400"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260" y="1569201"/>
            <a:ext cx="3506918" cy="2155294"/>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02" y="1342680"/>
            <a:ext cx="3858016" cy="2620235"/>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1299" y="3910894"/>
            <a:ext cx="3579853" cy="2669974"/>
          </a:xfrm>
          <a:prstGeom prst="rect">
            <a:avLst/>
          </a:prstGeom>
        </p:spPr>
      </p:pic>
      <p:cxnSp>
        <p:nvCxnSpPr>
          <p:cNvPr id="8" name="直線矢印コネクタ 7"/>
          <p:cNvCxnSpPr>
            <a:endCxn id="4" idx="1"/>
          </p:cNvCxnSpPr>
          <p:nvPr/>
        </p:nvCxnSpPr>
        <p:spPr>
          <a:xfrm>
            <a:off x="2863970" y="3976490"/>
            <a:ext cx="2797329" cy="1269391"/>
          </a:xfrm>
          <a:prstGeom prst="straightConnector1">
            <a:avLst/>
          </a:prstGeom>
          <a:ln w="57150">
            <a:solidFill>
              <a:schemeClr val="accent4">
                <a:lumMod val="60000"/>
                <a:lumOff val="40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2575170" y="4471987"/>
            <a:ext cx="2421195" cy="861774"/>
          </a:xfrm>
          <a:prstGeom prst="rect">
            <a:avLst/>
          </a:prstGeom>
          <a:noFill/>
        </p:spPr>
        <p:txBody>
          <a:bodyPr wrap="square" lIns="0" tIns="0" rIns="0" bIns="0" rtlCol="0">
            <a:spAutoFit/>
          </a:bodyPr>
          <a:lstStyle/>
          <a:p>
            <a:pPr algn="ctr"/>
            <a:r>
              <a:rPr kumimoji="1" lang="en-US" altLang="ja-JP" sz="2800" dirty="0" smtClean="0">
                <a:gradFill>
                  <a:gsLst>
                    <a:gs pos="2917">
                      <a:schemeClr val="tx1"/>
                    </a:gs>
                    <a:gs pos="30000">
                      <a:schemeClr val="tx1"/>
                    </a:gs>
                  </a:gsLst>
                  <a:lin ang="5400000" scaled="0"/>
                </a:gradFill>
              </a:rPr>
              <a:t>1. Compile</a:t>
            </a:r>
            <a:br>
              <a:rPr kumimoji="1" lang="en-US" altLang="ja-JP" sz="2800" dirty="0" smtClean="0">
                <a:gradFill>
                  <a:gsLst>
                    <a:gs pos="2917">
                      <a:schemeClr val="tx1"/>
                    </a:gs>
                    <a:gs pos="30000">
                      <a:schemeClr val="tx1"/>
                    </a:gs>
                  </a:gsLst>
                  <a:lin ang="5400000" scaled="0"/>
                </a:gradFill>
              </a:rPr>
            </a:br>
            <a:r>
              <a:rPr kumimoji="1" lang="en-US" altLang="ja-JP" sz="2800" dirty="0" smtClean="0">
                <a:gradFill>
                  <a:gsLst>
                    <a:gs pos="2917">
                      <a:schemeClr val="tx1"/>
                    </a:gs>
                    <a:gs pos="30000">
                      <a:schemeClr val="tx1"/>
                    </a:gs>
                  </a:gsLst>
                  <a:lin ang="5400000" scaled="0"/>
                </a:gradFill>
              </a:rPr>
              <a:t>&amp; Start Game</a:t>
            </a:r>
            <a:endParaRPr kumimoji="1" lang="ja-JP" altLang="en-US" sz="2800" dirty="0" err="1" smtClean="0">
              <a:gradFill>
                <a:gsLst>
                  <a:gs pos="2917">
                    <a:schemeClr val="tx1"/>
                  </a:gs>
                  <a:gs pos="30000">
                    <a:schemeClr val="tx1"/>
                  </a:gs>
                </a:gsLst>
                <a:lin ang="5400000" scaled="0"/>
              </a:gradFill>
            </a:endParaRPr>
          </a:p>
        </p:txBody>
      </p:sp>
      <p:cxnSp>
        <p:nvCxnSpPr>
          <p:cNvPr id="13" name="直線矢印コネクタ 12"/>
          <p:cNvCxnSpPr/>
          <p:nvPr/>
        </p:nvCxnSpPr>
        <p:spPr>
          <a:xfrm>
            <a:off x="4542018" y="2008220"/>
            <a:ext cx="3043030" cy="6343"/>
          </a:xfrm>
          <a:prstGeom prst="straightConnector1">
            <a:avLst/>
          </a:prstGeom>
          <a:ln w="57150">
            <a:headEnd type="none"/>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4672230" y="1399333"/>
            <a:ext cx="2678430" cy="430887"/>
          </a:xfrm>
          <a:prstGeom prst="rect">
            <a:avLst/>
          </a:prstGeom>
          <a:noFill/>
        </p:spPr>
        <p:txBody>
          <a:bodyPr wrap="square" lIns="0" tIns="0" rIns="0" bIns="0" rtlCol="0">
            <a:spAutoFit/>
          </a:bodyPr>
          <a:lstStyle/>
          <a:p>
            <a:pPr algn="ctr"/>
            <a:r>
              <a:rPr kumimoji="1" lang="en-US" altLang="ja-JP" sz="2800" dirty="0">
                <a:gradFill>
                  <a:gsLst>
                    <a:gs pos="2917">
                      <a:schemeClr val="tx1"/>
                    </a:gs>
                    <a:gs pos="30000">
                      <a:schemeClr val="tx1"/>
                    </a:gs>
                  </a:gsLst>
                  <a:lin ang="5400000" scaled="0"/>
                </a:gradFill>
              </a:rPr>
              <a:t>2</a:t>
            </a:r>
            <a:r>
              <a:rPr kumimoji="1" lang="en-US" altLang="ja-JP" sz="2800" dirty="0" smtClean="0">
                <a:gradFill>
                  <a:gsLst>
                    <a:gs pos="2917">
                      <a:schemeClr val="tx1"/>
                    </a:gs>
                    <a:gs pos="30000">
                      <a:schemeClr val="tx1"/>
                    </a:gs>
                  </a:gsLst>
                  <a:lin ang="5400000" scaled="0"/>
                </a:gradFill>
              </a:rPr>
              <a:t>. Watch Project</a:t>
            </a:r>
            <a:endParaRPr kumimoji="1" lang="ja-JP" altLang="en-US" sz="2800" dirty="0" err="1" smtClean="0">
              <a:gradFill>
                <a:gsLst>
                  <a:gs pos="2917">
                    <a:schemeClr val="tx1"/>
                  </a:gs>
                  <a:gs pos="30000">
                    <a:schemeClr val="tx1"/>
                  </a:gs>
                </a:gsLst>
                <a:lin ang="5400000" scaled="0"/>
              </a:gradFill>
            </a:endParaRPr>
          </a:p>
        </p:txBody>
      </p:sp>
      <p:cxnSp>
        <p:nvCxnSpPr>
          <p:cNvPr id="17" name="直線矢印コネクタ 16"/>
          <p:cNvCxnSpPr>
            <a:stCxn id="5" idx="1"/>
            <a:endCxn id="6" idx="3"/>
          </p:cNvCxnSpPr>
          <p:nvPr/>
        </p:nvCxnSpPr>
        <p:spPr>
          <a:xfrm flipH="1">
            <a:off x="4542018" y="2646848"/>
            <a:ext cx="3173242" cy="5950"/>
          </a:xfrm>
          <a:prstGeom prst="straightConnector1">
            <a:avLst/>
          </a:prstGeom>
          <a:ln w="57150">
            <a:headEnd type="none"/>
            <a:tailEnd type="arrow"/>
          </a:ln>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4635760" y="2780158"/>
            <a:ext cx="2800141" cy="430887"/>
          </a:xfrm>
          <a:prstGeom prst="rect">
            <a:avLst/>
          </a:prstGeom>
          <a:noFill/>
        </p:spPr>
        <p:txBody>
          <a:bodyPr wrap="square" lIns="0" tIns="0" rIns="0" bIns="0" rtlCol="0">
            <a:spAutoFit/>
          </a:bodyPr>
          <a:lstStyle/>
          <a:p>
            <a:pPr algn="ctr"/>
            <a:r>
              <a:rPr kumimoji="1" lang="en-US" altLang="ja-JP" sz="2800" dirty="0" smtClean="0">
                <a:gradFill>
                  <a:gsLst>
                    <a:gs pos="2917">
                      <a:schemeClr val="tx1"/>
                    </a:gs>
                    <a:gs pos="30000">
                      <a:schemeClr val="tx1"/>
                    </a:gs>
                  </a:gsLst>
                  <a:lin ang="5400000" scaled="0"/>
                </a:gradFill>
              </a:rPr>
              <a:t>3. Change Project</a:t>
            </a:r>
            <a:endParaRPr kumimoji="1" lang="ja-JP" altLang="en-US" sz="2800" dirty="0" err="1" smtClean="0">
              <a:gradFill>
                <a:gsLst>
                  <a:gs pos="2917">
                    <a:schemeClr val="tx1"/>
                  </a:gs>
                  <a:gs pos="30000">
                    <a:schemeClr val="tx1"/>
                  </a:gs>
                </a:gsLst>
                <a:lin ang="5400000" scaled="0"/>
              </a:gradFill>
            </a:endParaRPr>
          </a:p>
        </p:txBody>
      </p:sp>
      <p:sp>
        <p:nvSpPr>
          <p:cNvPr id="23" name="円弧 22"/>
          <p:cNvSpPr/>
          <p:nvPr/>
        </p:nvSpPr>
        <p:spPr>
          <a:xfrm rot="10800000">
            <a:off x="204317" y="3592936"/>
            <a:ext cx="914400" cy="914400"/>
          </a:xfrm>
          <a:prstGeom prst="arc">
            <a:avLst>
              <a:gd name="adj1" fmla="val 9837603"/>
              <a:gd name="adj2" fmla="val 5675416"/>
            </a:avLst>
          </a:prstGeom>
          <a:ln w="57150">
            <a:solidFill>
              <a:schemeClr val="accent4">
                <a:lumMod val="60000"/>
                <a:lumOff val="40000"/>
              </a:schemeClr>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118177" y="4499566"/>
            <a:ext cx="2001079" cy="430887"/>
          </a:xfrm>
          <a:prstGeom prst="rect">
            <a:avLst/>
          </a:prstGeom>
          <a:noFill/>
        </p:spPr>
        <p:txBody>
          <a:bodyPr wrap="square" lIns="0" tIns="0" rIns="0" bIns="0" rtlCol="0">
            <a:spAutoFit/>
          </a:bodyPr>
          <a:lstStyle/>
          <a:p>
            <a:pPr algn="ctr"/>
            <a:r>
              <a:rPr kumimoji="1" lang="en-US" altLang="ja-JP" sz="2800" dirty="0">
                <a:gradFill>
                  <a:gsLst>
                    <a:gs pos="2917">
                      <a:schemeClr val="tx1"/>
                    </a:gs>
                    <a:gs pos="30000">
                      <a:schemeClr val="tx1"/>
                    </a:gs>
                  </a:gsLst>
                  <a:lin ang="5400000" scaled="0"/>
                </a:gradFill>
              </a:rPr>
              <a:t>4</a:t>
            </a:r>
            <a:r>
              <a:rPr kumimoji="1" lang="en-US" altLang="ja-JP" sz="2800" dirty="0" smtClean="0">
                <a:gradFill>
                  <a:gsLst>
                    <a:gs pos="2917">
                      <a:schemeClr val="tx1"/>
                    </a:gs>
                    <a:gs pos="30000">
                      <a:schemeClr val="tx1"/>
                    </a:gs>
                  </a:gsLst>
                  <a:lin ang="5400000" scaled="0"/>
                </a:gradFill>
              </a:rPr>
              <a:t>. Recompile</a:t>
            </a:r>
            <a:endParaRPr kumimoji="1" lang="ja-JP" altLang="en-US" sz="2800" dirty="0" err="1" smtClean="0">
              <a:gradFill>
                <a:gsLst>
                  <a:gs pos="2917">
                    <a:schemeClr val="tx1"/>
                  </a:gs>
                  <a:gs pos="30000">
                    <a:schemeClr val="tx1"/>
                  </a:gs>
                </a:gsLst>
                <a:lin ang="5400000" scaled="0"/>
              </a:gradFill>
            </a:endParaRPr>
          </a:p>
        </p:txBody>
      </p:sp>
      <p:cxnSp>
        <p:nvCxnSpPr>
          <p:cNvPr id="26" name="カギ線コネクタ 25"/>
          <p:cNvCxnSpPr/>
          <p:nvPr/>
        </p:nvCxnSpPr>
        <p:spPr>
          <a:xfrm>
            <a:off x="2205396" y="3962915"/>
            <a:ext cx="3471228" cy="1688380"/>
          </a:xfrm>
          <a:prstGeom prst="bentConnector3">
            <a:avLst>
              <a:gd name="adj1" fmla="val 317"/>
            </a:avLst>
          </a:prstGeom>
          <a:ln w="57150">
            <a:solidFill>
              <a:schemeClr val="accent4">
                <a:lumMod val="60000"/>
                <a:lumOff val="40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2385698" y="5759600"/>
            <a:ext cx="2800141" cy="430887"/>
          </a:xfrm>
          <a:prstGeom prst="rect">
            <a:avLst/>
          </a:prstGeom>
          <a:noFill/>
        </p:spPr>
        <p:txBody>
          <a:bodyPr wrap="square" lIns="0" tIns="0" rIns="0" bIns="0" rtlCol="0">
            <a:spAutoFit/>
          </a:bodyPr>
          <a:lstStyle/>
          <a:p>
            <a:pPr algn="ctr"/>
            <a:r>
              <a:rPr kumimoji="1" lang="en-US" altLang="ja-JP" sz="2800" dirty="0">
                <a:gradFill>
                  <a:gsLst>
                    <a:gs pos="2917">
                      <a:schemeClr val="tx1"/>
                    </a:gs>
                    <a:gs pos="30000">
                      <a:schemeClr val="tx1"/>
                    </a:gs>
                  </a:gsLst>
                  <a:lin ang="5400000" scaled="0"/>
                </a:gradFill>
              </a:rPr>
              <a:t>5</a:t>
            </a:r>
            <a:r>
              <a:rPr kumimoji="1" lang="en-US" altLang="ja-JP" sz="2800" dirty="0" smtClean="0">
                <a:gradFill>
                  <a:gsLst>
                    <a:gs pos="2917">
                      <a:schemeClr val="tx1"/>
                    </a:gs>
                    <a:gs pos="30000">
                      <a:schemeClr val="tx1"/>
                    </a:gs>
                  </a:gsLst>
                  <a:lin ang="5400000" scaled="0"/>
                </a:gradFill>
              </a:rPr>
              <a:t>. Send </a:t>
            </a:r>
            <a:r>
              <a:rPr kumimoji="1" lang="en-US" altLang="ja-JP" sz="2800" dirty="0" err="1" smtClean="0">
                <a:gradFill>
                  <a:gsLst>
                    <a:gs pos="2917">
                      <a:schemeClr val="tx1"/>
                    </a:gs>
                    <a:gs pos="30000">
                      <a:schemeClr val="tx1"/>
                    </a:gs>
                  </a:gsLst>
                  <a:lin ang="5400000" scaled="0"/>
                </a:gradFill>
              </a:rPr>
              <a:t>Assebmly</a:t>
            </a:r>
            <a:endParaRPr kumimoji="1" lang="ja-JP" altLang="en-US" sz="2800" dirty="0" err="1" smtClean="0">
              <a:gradFill>
                <a:gsLst>
                  <a:gs pos="2917">
                    <a:schemeClr val="tx1"/>
                  </a:gs>
                  <a:gs pos="30000">
                    <a:schemeClr val="tx1"/>
                  </a:gs>
                </a:gsLst>
                <a:lin ang="5400000" scaled="0"/>
              </a:gradFill>
            </a:endParaRPr>
          </a:p>
        </p:txBody>
      </p:sp>
      <p:sp>
        <p:nvSpPr>
          <p:cNvPr id="35" name="円弧 34"/>
          <p:cNvSpPr/>
          <p:nvPr/>
        </p:nvSpPr>
        <p:spPr>
          <a:xfrm rot="736438">
            <a:off x="8810655" y="3811239"/>
            <a:ext cx="914400" cy="914400"/>
          </a:xfrm>
          <a:prstGeom prst="arc">
            <a:avLst>
              <a:gd name="adj1" fmla="val 13246324"/>
              <a:gd name="adj2" fmla="val 5132612"/>
            </a:avLst>
          </a:prstGeom>
          <a:ln w="57150">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9225827" y="4623149"/>
            <a:ext cx="2962998" cy="1292662"/>
          </a:xfrm>
          <a:prstGeom prst="rect">
            <a:avLst/>
          </a:prstGeom>
          <a:noFill/>
        </p:spPr>
        <p:txBody>
          <a:bodyPr wrap="square" lIns="0" tIns="0" rIns="0" bIns="0" rtlCol="0">
            <a:spAutoFit/>
          </a:bodyPr>
          <a:lstStyle/>
          <a:p>
            <a:pPr algn="ctr"/>
            <a:r>
              <a:rPr kumimoji="1" lang="en-US" altLang="ja-JP" sz="2800" dirty="0">
                <a:gradFill>
                  <a:gsLst>
                    <a:gs pos="2917">
                      <a:schemeClr val="tx1"/>
                    </a:gs>
                    <a:gs pos="30000">
                      <a:schemeClr val="tx1"/>
                    </a:gs>
                  </a:gsLst>
                  <a:lin ang="5400000" scaled="0"/>
                </a:gradFill>
              </a:rPr>
              <a:t>6</a:t>
            </a:r>
            <a:r>
              <a:rPr kumimoji="1" lang="en-US" altLang="ja-JP" sz="2800" dirty="0" smtClean="0">
                <a:gradFill>
                  <a:gsLst>
                    <a:gs pos="2917">
                      <a:schemeClr val="tx1"/>
                    </a:gs>
                    <a:gs pos="30000">
                      <a:schemeClr val="tx1"/>
                    </a:gs>
                  </a:gsLst>
                  <a:lin ang="5400000" scaled="0"/>
                </a:gradFill>
              </a:rPr>
              <a:t>. Swap</a:t>
            </a:r>
          </a:p>
          <a:p>
            <a:pPr algn="ctr"/>
            <a:r>
              <a:rPr kumimoji="1" lang="en-US" altLang="ja-JP" sz="2800" dirty="0" smtClean="0">
                <a:gradFill>
                  <a:gsLst>
                    <a:gs pos="2917">
                      <a:schemeClr val="tx1"/>
                    </a:gs>
                    <a:gs pos="30000">
                      <a:schemeClr val="tx1"/>
                    </a:gs>
                  </a:gsLst>
                  <a:lin ang="5400000" scaled="0"/>
                </a:gradFill>
              </a:rPr>
              <a:t>Script Component</a:t>
            </a:r>
          </a:p>
          <a:p>
            <a:pPr algn="ctr"/>
            <a:r>
              <a:rPr kumimoji="1" lang="en-US" altLang="ja-JP" sz="2800" dirty="0" smtClean="0">
                <a:gradFill>
                  <a:gsLst>
                    <a:gs pos="2917">
                      <a:schemeClr val="tx1"/>
                    </a:gs>
                    <a:gs pos="30000">
                      <a:schemeClr val="tx1"/>
                    </a:gs>
                  </a:gsLst>
                  <a:lin ang="5400000" scaled="0"/>
                </a:gradFill>
              </a:rPr>
              <a:t>From Game Studio</a:t>
            </a:r>
            <a:endParaRPr kumimoji="1" lang="ja-JP" altLang="en-US" sz="2800" dirty="0" err="1" smtClean="0">
              <a:gradFill>
                <a:gsLst>
                  <a:gs pos="2917">
                    <a:schemeClr val="tx1"/>
                  </a:gs>
                  <a:gs pos="30000">
                    <a:schemeClr val="tx1"/>
                  </a:gs>
                </a:gsLst>
                <a:lin ang="5400000" scaled="0"/>
              </a:gradFill>
            </a:endParaRPr>
          </a:p>
        </p:txBody>
      </p:sp>
      <p:pic>
        <p:nvPicPr>
          <p:cNvPr id="43" name="図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3338" y="2136619"/>
            <a:ext cx="663203" cy="663203"/>
          </a:xfrm>
          <a:prstGeom prst="rect">
            <a:avLst/>
          </a:prstGeom>
        </p:spPr>
      </p:pic>
      <p:cxnSp>
        <p:nvCxnSpPr>
          <p:cNvPr id="49" name="直線矢印コネクタ 48"/>
          <p:cNvCxnSpPr/>
          <p:nvPr/>
        </p:nvCxnSpPr>
        <p:spPr>
          <a:xfrm>
            <a:off x="2385698" y="3962915"/>
            <a:ext cx="3282762" cy="1522008"/>
          </a:xfrm>
          <a:prstGeom prst="straightConnector1">
            <a:avLst/>
          </a:prstGeom>
          <a:ln w="28575">
            <a:prstDash val="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21" name="Content Placeholder 2"/>
          <p:cNvSpPr txBox="1">
            <a:spLocks/>
          </p:cNvSpPr>
          <p:nvPr/>
        </p:nvSpPr>
        <p:spPr bwMode="auto">
          <a:xfrm>
            <a:off x="684002" y="1070373"/>
            <a:ext cx="3858016" cy="392893"/>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smtClean="0">
                <a:solidFill>
                  <a:schemeClr val="tx1"/>
                </a:solidFill>
              </a:rPr>
              <a:t>Paradox</a:t>
            </a:r>
            <a:r>
              <a:rPr lang="ja-JP" altLang="en-US" sz="2400" dirty="0" smtClean="0">
                <a:solidFill>
                  <a:schemeClr val="tx1"/>
                </a:solidFill>
              </a:rPr>
              <a:t> </a:t>
            </a:r>
            <a:r>
              <a:rPr lang="en-US" altLang="ja-JP" sz="2400" dirty="0" smtClean="0">
                <a:solidFill>
                  <a:schemeClr val="tx1"/>
                </a:solidFill>
              </a:rPr>
              <a:t>Game</a:t>
            </a:r>
            <a:r>
              <a:rPr lang="ja-JP" altLang="en-US" sz="2400" dirty="0" smtClean="0">
                <a:solidFill>
                  <a:schemeClr val="tx1"/>
                </a:solidFill>
              </a:rPr>
              <a:t> </a:t>
            </a:r>
            <a:r>
              <a:rPr lang="en-US" altLang="ja-JP" sz="2400" dirty="0" smtClean="0">
                <a:solidFill>
                  <a:schemeClr val="tx1"/>
                </a:solidFill>
              </a:rPr>
              <a:t>Studio</a:t>
            </a:r>
          </a:p>
        </p:txBody>
      </p:sp>
      <p:sp>
        <p:nvSpPr>
          <p:cNvPr id="25" name="Content Placeholder 2"/>
          <p:cNvSpPr txBox="1">
            <a:spLocks/>
          </p:cNvSpPr>
          <p:nvPr/>
        </p:nvSpPr>
        <p:spPr bwMode="auto">
          <a:xfrm>
            <a:off x="7715261" y="1250928"/>
            <a:ext cx="3506917" cy="392893"/>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tx1"/>
                </a:solidFill>
              </a:rPr>
              <a:t>Visual Studio</a:t>
            </a:r>
          </a:p>
        </p:txBody>
      </p:sp>
      <p:sp>
        <p:nvSpPr>
          <p:cNvPr id="27" name="Content Placeholder 2"/>
          <p:cNvSpPr txBox="1">
            <a:spLocks/>
          </p:cNvSpPr>
          <p:nvPr/>
        </p:nvSpPr>
        <p:spPr bwMode="auto">
          <a:xfrm>
            <a:off x="5645974" y="6465107"/>
            <a:ext cx="3595178" cy="392893"/>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tx1"/>
                </a:solidFill>
              </a:rPr>
              <a:t>Running</a:t>
            </a:r>
            <a:r>
              <a:rPr lang="ja-JP" altLang="en-US" sz="2400" dirty="0">
                <a:solidFill>
                  <a:schemeClr val="tx1"/>
                </a:solidFill>
              </a:rPr>
              <a:t> </a:t>
            </a:r>
            <a:r>
              <a:rPr lang="en-US" altLang="ja-JP" sz="2400" dirty="0" smtClean="0">
                <a:solidFill>
                  <a:schemeClr val="tx1"/>
                </a:solidFill>
              </a:rPr>
              <a:t>EXE</a:t>
            </a:r>
          </a:p>
        </p:txBody>
      </p:sp>
      <p:sp>
        <p:nvSpPr>
          <p:cNvPr id="28" name="テキスト ボックス 32"/>
          <p:cNvSpPr txBox="1"/>
          <p:nvPr/>
        </p:nvSpPr>
        <p:spPr>
          <a:xfrm>
            <a:off x="118177" y="6149981"/>
            <a:ext cx="1876424" cy="430887"/>
          </a:xfrm>
          <a:prstGeom prst="rect">
            <a:avLst/>
          </a:prstGeom>
          <a:noFill/>
        </p:spPr>
        <p:txBody>
          <a:bodyPr wrap="square" lIns="0" tIns="0" rIns="0" bIns="0" rtlCol="0">
            <a:spAutoFit/>
          </a:bodyPr>
          <a:lstStyle/>
          <a:p>
            <a:r>
              <a:rPr kumimoji="1" lang="en-US" altLang="ja-JP" sz="2800" dirty="0" smtClean="0">
                <a:solidFill>
                  <a:schemeClr val="accent4">
                    <a:lumMod val="40000"/>
                    <a:lumOff val="60000"/>
                  </a:schemeClr>
                </a:solidFill>
              </a:rPr>
              <a:t>Roslyn</a:t>
            </a:r>
            <a:r>
              <a:rPr kumimoji="1" lang="ja-JP" altLang="en-US" sz="2800" dirty="0">
                <a:solidFill>
                  <a:schemeClr val="accent4">
                    <a:lumMod val="40000"/>
                    <a:lumOff val="60000"/>
                  </a:schemeClr>
                </a:solidFill>
              </a:rPr>
              <a:t>利用</a:t>
            </a:r>
            <a:endParaRPr kumimoji="1" lang="ja-JP" altLang="en-US" sz="2800" dirty="0" smtClean="0">
              <a:solidFill>
                <a:schemeClr val="accent4">
                  <a:lumMod val="40000"/>
                  <a:lumOff val="60000"/>
                </a:schemeClr>
              </a:solidFill>
            </a:endParaRPr>
          </a:p>
        </p:txBody>
      </p:sp>
      <p:cxnSp>
        <p:nvCxnSpPr>
          <p:cNvPr id="29" name="直線矢印コネクタ 7"/>
          <p:cNvCxnSpPr/>
          <p:nvPr/>
        </p:nvCxnSpPr>
        <p:spPr>
          <a:xfrm>
            <a:off x="99127" y="6626099"/>
            <a:ext cx="1895474" cy="0"/>
          </a:xfrm>
          <a:prstGeom prst="straightConnector1">
            <a:avLst/>
          </a:prstGeom>
          <a:ln w="57150">
            <a:solidFill>
              <a:schemeClr val="accent4">
                <a:lumMod val="60000"/>
                <a:lumOff val="40000"/>
              </a:schemeClr>
            </a:solidFill>
            <a:headEnd type="none"/>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44610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19112" y="1447798"/>
            <a:ext cx="11575122" cy="5181601"/>
          </a:xfrm>
        </p:spPr>
        <p:txBody>
          <a:bodyPr/>
          <a:lstStyle/>
          <a:p>
            <a:r>
              <a:rPr lang="en-US" altLang="ja-JP" dirty="0" smtClean="0"/>
              <a:t>C#</a:t>
            </a:r>
            <a:r>
              <a:rPr lang="ja-JP" altLang="en-US" dirty="0" smtClean="0"/>
              <a:t>で開発できるゲームエンジン</a:t>
            </a:r>
            <a:r>
              <a:rPr lang="en-US" altLang="ja-JP" sz="2800" dirty="0">
                <a:hlinkClick r:id="rId3"/>
              </a:rPr>
              <a:t>http://</a:t>
            </a:r>
            <a:r>
              <a:rPr lang="en-US" altLang="ja-JP" sz="2800" dirty="0" smtClean="0">
                <a:hlinkClick r:id="rId3"/>
              </a:rPr>
              <a:t>paradox3d.net</a:t>
            </a:r>
            <a:endParaRPr lang="en-US" altLang="ja-JP" sz="2800" dirty="0" smtClean="0"/>
          </a:p>
          <a:p>
            <a:pPr marL="571500" indent="-571500">
              <a:buFont typeface="Arial" panose="020B0604020202020204" pitchFamily="34" charset="0"/>
              <a:buChar char="•"/>
            </a:pPr>
            <a:r>
              <a:rPr lang="en-US" altLang="ja-JP" dirty="0" smtClean="0"/>
              <a:t>Android, iPhone, Windows (</a:t>
            </a:r>
            <a:r>
              <a:rPr lang="en-US" altLang="ja-JP" dirty="0" err="1" smtClean="0"/>
              <a:t>Desktop,WP,Stor,UAP</a:t>
            </a:r>
            <a:r>
              <a:rPr lang="en-US" altLang="ja-JP" dirty="0" smtClean="0"/>
              <a:t>)</a:t>
            </a:r>
          </a:p>
          <a:p>
            <a:r>
              <a:rPr lang="ja-JP" altLang="en-US" dirty="0" smtClean="0"/>
              <a:t>まだベータ版</a:t>
            </a:r>
            <a:r>
              <a:rPr lang="en-US" altLang="ja-JP" dirty="0"/>
              <a:t/>
            </a:r>
            <a:br>
              <a:rPr lang="en-US" altLang="ja-JP" dirty="0"/>
            </a:br>
            <a:r>
              <a:rPr lang="ja-JP" altLang="en-US" dirty="0" smtClean="0"/>
              <a:t>　</a:t>
            </a:r>
            <a:r>
              <a:rPr lang="en-US" altLang="ja-JP" dirty="0" smtClean="0"/>
              <a:t>- </a:t>
            </a:r>
            <a:r>
              <a:rPr lang="ja-JP" altLang="en-US" dirty="0" smtClean="0"/>
              <a:t>なのでバグも多く、機能も足りていない</a:t>
            </a:r>
            <a:endParaRPr lang="en-US" altLang="ja-JP" dirty="0" smtClean="0"/>
          </a:p>
          <a:p>
            <a:r>
              <a:rPr lang="ja-JP" altLang="en-US" dirty="0"/>
              <a:t>恵比寿</a:t>
            </a:r>
            <a:r>
              <a:rPr lang="ja-JP" altLang="en-US" dirty="0" smtClean="0"/>
              <a:t>で作っています</a:t>
            </a:r>
            <a:r>
              <a:rPr lang="en-US" altLang="ja-JP" dirty="0"/>
              <a:t/>
            </a:r>
            <a:br>
              <a:rPr lang="en-US" altLang="ja-JP" dirty="0"/>
            </a:br>
            <a:r>
              <a:rPr lang="ja-JP" altLang="en-US" dirty="0" smtClean="0"/>
              <a:t>　</a:t>
            </a:r>
            <a:r>
              <a:rPr lang="en-US" altLang="ja-JP" dirty="0" smtClean="0"/>
              <a:t>- </a:t>
            </a:r>
            <a:r>
              <a:rPr lang="ja-JP" altLang="en-US" dirty="0" smtClean="0"/>
              <a:t>フランス</a:t>
            </a:r>
            <a:r>
              <a:rPr lang="en-US" altLang="ja-JP" dirty="0" smtClean="0"/>
              <a:t>, </a:t>
            </a:r>
            <a:r>
              <a:rPr lang="ja-JP" altLang="en-US" dirty="0" smtClean="0"/>
              <a:t>ドイツ</a:t>
            </a:r>
            <a:r>
              <a:rPr lang="en-US" altLang="ja-JP" dirty="0" smtClean="0"/>
              <a:t>, </a:t>
            </a:r>
            <a:r>
              <a:rPr lang="ja-JP" altLang="en-US" dirty="0" smtClean="0"/>
              <a:t>イタリアの人と共に</a:t>
            </a:r>
            <a:endParaRPr lang="en-US" altLang="ja-JP" dirty="0"/>
          </a:p>
          <a:p>
            <a:r>
              <a:rPr lang="ja-JP" altLang="en-US" dirty="0" smtClean="0"/>
              <a:t>オープンソース</a:t>
            </a:r>
            <a:r>
              <a:rPr lang="en-US" altLang="ja-JP" sz="3200" dirty="0">
                <a:hlinkClick r:id="rId4"/>
              </a:rPr>
              <a:t>https://</a:t>
            </a:r>
            <a:r>
              <a:rPr lang="en-US" altLang="ja-JP" sz="3200" dirty="0" smtClean="0">
                <a:hlinkClick r:id="rId4"/>
              </a:rPr>
              <a:t>github.com/SiliconStudio/paradox</a:t>
            </a:r>
            <a:endParaRPr lang="en-US" altLang="ja-JP" sz="3200" dirty="0"/>
          </a:p>
        </p:txBody>
      </p:sp>
      <p:sp>
        <p:nvSpPr>
          <p:cNvPr id="17" name="Title 16"/>
          <p:cNvSpPr>
            <a:spLocks noGrp="1"/>
          </p:cNvSpPr>
          <p:nvPr>
            <p:ph type="title"/>
          </p:nvPr>
        </p:nvSpPr>
        <p:spPr>
          <a:xfrm>
            <a:off x="519112" y="228600"/>
            <a:ext cx="11149013" cy="747897"/>
          </a:xfrm>
        </p:spPr>
        <p:txBody>
          <a:bodyPr/>
          <a:lstStyle/>
          <a:p>
            <a:r>
              <a:rPr lang="en-US" dirty="0" smtClean="0"/>
              <a:t>Paradox Game Engine</a:t>
            </a:r>
            <a:endParaRPr lang="en-US" dirty="0"/>
          </a:p>
        </p:txBody>
      </p:sp>
    </p:spTree>
    <p:extLst>
      <p:ext uri="{BB962C8B-B14F-4D97-AF65-F5344CB8AC3E}">
        <p14:creationId xmlns:p14="http://schemas.microsoft.com/office/powerpoint/2010/main" val="295251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571500" indent="-571500">
              <a:buFont typeface="Arial" panose="020B0604020202020204" pitchFamily="34" charset="0"/>
              <a:buChar char="•"/>
            </a:pPr>
            <a:r>
              <a:rPr kumimoji="1" lang="ja-JP" altLang="en-US" dirty="0"/>
              <a:t>コード</a:t>
            </a:r>
            <a:r>
              <a:rPr kumimoji="1" lang="ja-JP" altLang="en-US" dirty="0" smtClean="0"/>
              <a:t>と</a:t>
            </a:r>
            <a:r>
              <a:rPr kumimoji="1" lang="en-US" altLang="ja-JP" dirty="0" smtClean="0"/>
              <a:t>EXE</a:t>
            </a:r>
            <a:r>
              <a:rPr kumimoji="1" lang="ja-JP" altLang="en-US" dirty="0" smtClean="0"/>
              <a:t>のシンクロは既存の技術でも可能</a:t>
            </a:r>
            <a:r>
              <a:rPr kumimoji="1" lang="en-US" altLang="ja-JP" dirty="0"/>
              <a:t/>
            </a:r>
            <a:br>
              <a:rPr kumimoji="1" lang="en-US" altLang="ja-JP" dirty="0"/>
            </a:br>
            <a:r>
              <a:rPr kumimoji="1" lang="en-US" altLang="ja-JP" dirty="0" err="1" smtClean="0"/>
              <a:t>MSBuild</a:t>
            </a:r>
            <a:r>
              <a:rPr kumimoji="1" lang="en-US" altLang="ja-JP" dirty="0"/>
              <a:t>,</a:t>
            </a:r>
            <a:r>
              <a:rPr kumimoji="1" lang="en-US" altLang="ja-JP" dirty="0" smtClean="0"/>
              <a:t> </a:t>
            </a:r>
            <a:r>
              <a:rPr kumimoji="1" lang="en-US" altLang="ja-JP" dirty="0" err="1" smtClean="0"/>
              <a:t>FileSystemWatcher</a:t>
            </a:r>
            <a:r>
              <a:rPr kumimoji="1" lang="en-US" altLang="ja-JP" dirty="0" smtClean="0"/>
              <a:t>, WCF, Assembly</a:t>
            </a:r>
          </a:p>
          <a:p>
            <a:pPr marL="571500" indent="-571500">
              <a:buFont typeface="Arial" panose="020B0604020202020204" pitchFamily="34" charset="0"/>
              <a:buChar char="•"/>
            </a:pPr>
            <a:r>
              <a:rPr kumimoji="1" lang="en-US" altLang="ja-JP" dirty="0" smtClean="0"/>
              <a:t>Roslyn</a:t>
            </a:r>
            <a:r>
              <a:rPr kumimoji="1" lang="ja-JP" altLang="en-US" dirty="0" smtClean="0"/>
              <a:t>があるときめ細やかなプロジェクト管理ができる</a:t>
            </a:r>
            <a:endParaRPr kumimoji="1" lang="en-US" altLang="ja-JP" dirty="0" smtClean="0"/>
          </a:p>
          <a:p>
            <a:pPr marL="571500" indent="-571500">
              <a:buFont typeface="Arial" panose="020B0604020202020204" pitchFamily="34" charset="0"/>
              <a:buChar char="•"/>
            </a:pPr>
            <a:r>
              <a:rPr kumimoji="1" lang="en-US" altLang="ja-JP" dirty="0" smtClean="0"/>
              <a:t>DLL Hot Swap </a:t>
            </a:r>
            <a:r>
              <a:rPr kumimoji="1" lang="ja-JP" altLang="en-US" dirty="0" smtClean="0"/>
              <a:t>は</a:t>
            </a:r>
            <a:r>
              <a:rPr kumimoji="1" lang="en-US" altLang="ja-JP" dirty="0" smtClean="0"/>
              <a:t>.NET</a:t>
            </a:r>
            <a:r>
              <a:rPr kumimoji="1" lang="ja-JP" altLang="en-US" dirty="0" smtClean="0"/>
              <a:t>の特徴を上手く利用している</a:t>
            </a:r>
            <a:endParaRPr kumimoji="1" lang="en-US" altLang="ja-JP" dirty="0" smtClean="0"/>
          </a:p>
        </p:txBody>
      </p:sp>
      <p:sp>
        <p:nvSpPr>
          <p:cNvPr id="3" name="Title 2"/>
          <p:cNvSpPr>
            <a:spLocks noGrp="1"/>
          </p:cNvSpPr>
          <p:nvPr>
            <p:ph type="title"/>
          </p:nvPr>
        </p:nvSpPr>
        <p:spPr/>
        <p:txBody>
          <a:bodyPr/>
          <a:lstStyle/>
          <a:p>
            <a:r>
              <a:rPr kumimoji="1" lang="ja-JP" altLang="en-US" dirty="0" smtClean="0"/>
              <a:t>まとめ</a:t>
            </a:r>
            <a:endParaRPr kumimoji="1" lang="ja-JP" altLang="en-US" dirty="0"/>
          </a:p>
        </p:txBody>
      </p:sp>
    </p:spTree>
    <p:extLst>
      <p:ext uri="{BB962C8B-B14F-4D97-AF65-F5344CB8AC3E}">
        <p14:creationId xmlns:p14="http://schemas.microsoft.com/office/powerpoint/2010/main" val="122588219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9112" y="2971952"/>
            <a:ext cx="11149013" cy="914096"/>
          </a:xfrm>
        </p:spPr>
        <p:txBody>
          <a:bodyPr/>
          <a:lstStyle/>
          <a:p>
            <a:r>
              <a:rPr kumimoji="1" lang="ja-JP" altLang="en-US" dirty="0" smtClean="0">
                <a:solidFill>
                  <a:schemeClr val="tx1">
                    <a:alpha val="99000"/>
                  </a:schemeClr>
                </a:solidFill>
              </a:rPr>
              <a:t>おま</a:t>
            </a:r>
            <a:r>
              <a:rPr kumimoji="1" lang="ja-JP" altLang="en-US" dirty="0">
                <a:solidFill>
                  <a:schemeClr val="tx1">
                    <a:alpha val="99000"/>
                  </a:schemeClr>
                </a:solidFill>
              </a:rPr>
              <a:t>け</a:t>
            </a:r>
            <a:endParaRPr kumimoji="1" lang="en-US" altLang="ja-JP" dirty="0">
              <a:solidFill>
                <a:schemeClr val="tx1">
                  <a:alpha val="99000"/>
                </a:schemeClr>
              </a:solidFill>
            </a:endParaRPr>
          </a:p>
        </p:txBody>
      </p:sp>
    </p:spTree>
    <p:extLst>
      <p:ext uri="{BB962C8B-B14F-4D97-AF65-F5344CB8AC3E}">
        <p14:creationId xmlns:p14="http://schemas.microsoft.com/office/powerpoint/2010/main" val="399938374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pPr algn="ctr"/>
            <a:r>
              <a:rPr kumimoji="1" lang="en-US" altLang="ja-JP" b="1" dirty="0">
                <a:hlinkClick r:id="rId2"/>
              </a:rPr>
              <a:t>https://</a:t>
            </a:r>
            <a:r>
              <a:rPr kumimoji="1" lang="en-US" altLang="ja-JP" b="1" dirty="0" smtClean="0">
                <a:hlinkClick r:id="rId2"/>
              </a:rPr>
              <a:t>www.surveymonkey.com/r/YGD8VYH</a:t>
            </a:r>
            <a:endParaRPr kumimoji="1" lang="en-US" altLang="ja-JP" b="1" dirty="0" smtClean="0"/>
          </a:p>
          <a:p>
            <a:pPr algn="ctr"/>
            <a:endParaRPr kumimoji="1" lang="en-US" altLang="ja-JP" b="1" dirty="0"/>
          </a:p>
        </p:txBody>
      </p:sp>
      <p:sp>
        <p:nvSpPr>
          <p:cNvPr id="3" name="タイトル 2"/>
          <p:cNvSpPr>
            <a:spLocks noGrp="1"/>
          </p:cNvSpPr>
          <p:nvPr>
            <p:ph type="title"/>
          </p:nvPr>
        </p:nvSpPr>
        <p:spPr>
          <a:xfrm>
            <a:off x="519112" y="228600"/>
            <a:ext cx="11149013" cy="747897"/>
          </a:xfrm>
        </p:spPr>
        <p:txBody>
          <a:bodyPr/>
          <a:lstStyle/>
          <a:p>
            <a:r>
              <a:rPr kumimoji="1" lang="en-US" altLang="ja-JP" dirty="0" smtClean="0"/>
              <a:t>Paradox </a:t>
            </a:r>
            <a:r>
              <a:rPr kumimoji="1" lang="ja-JP" altLang="en-US" dirty="0" smtClean="0"/>
              <a:t>オンラインアンケート実施中</a:t>
            </a:r>
            <a:endParaRPr kumimoji="1" lang="ja-JP" altLang="en-US" dirty="0"/>
          </a:p>
        </p:txBody>
      </p:sp>
      <p:pic>
        <p:nvPicPr>
          <p:cNvPr id="6"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898" y="2153653"/>
            <a:ext cx="4038598" cy="4038598"/>
          </a:xfrm>
          <a:prstGeom prst="rect">
            <a:avLst/>
          </a:prstGeom>
        </p:spPr>
      </p:pic>
    </p:spTree>
    <p:extLst>
      <p:ext uri="{BB962C8B-B14F-4D97-AF65-F5344CB8AC3E}">
        <p14:creationId xmlns:p14="http://schemas.microsoft.com/office/powerpoint/2010/main" val="303880755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1C4D9B0B-87C4-4C74-96E8-5BC7879BFEAE}" type="slidenum">
              <a:rPr lang="en-US" altLang="ja-JP" smtClean="0"/>
              <a:pPr/>
              <a:t>33</a:t>
            </a:fld>
            <a:endParaRPr lang="en-US" altLang="ja-JP"/>
          </a:p>
        </p:txBody>
      </p:sp>
      <p:sp>
        <p:nvSpPr>
          <p:cNvPr id="3" name="テキスト ボックス 2"/>
          <p:cNvSpPr txBox="1"/>
          <p:nvPr/>
        </p:nvSpPr>
        <p:spPr>
          <a:xfrm>
            <a:off x="5575937" y="2271023"/>
            <a:ext cx="4752528" cy="523220"/>
          </a:xfrm>
          <a:prstGeom prst="rect">
            <a:avLst/>
          </a:prstGeom>
          <a:noFill/>
        </p:spPr>
        <p:txBody>
          <a:bodyPr wrap="square" rtlCol="0">
            <a:spAutoFit/>
          </a:bodyPr>
          <a:lstStyle/>
          <a:p>
            <a:r>
              <a:rPr kumimoji="1" lang="en-US" altLang="ja-JP" sz="2800" dirty="0">
                <a:latin typeface="Meiryo UI" panose="020B0604030504040204" pitchFamily="50" charset="-128"/>
                <a:ea typeface="Meiryo UI" panose="020B0604030504040204" pitchFamily="50" charset="-128"/>
              </a:rPr>
              <a:t>Windows</a:t>
            </a:r>
            <a:r>
              <a:rPr kumimoji="1" lang="ja-JP" altLang="en-US" sz="2800" dirty="0">
                <a:latin typeface="Meiryo UI" panose="020B0604030504040204" pitchFamily="50" charset="-128"/>
                <a:ea typeface="Meiryo UI" panose="020B0604030504040204" pitchFamily="50" charset="-128"/>
              </a:rPr>
              <a:t>アプリ操作系最強！</a:t>
            </a:r>
            <a:endParaRPr kumimoji="1" lang="en-US" altLang="ja-JP" sz="2800" dirty="0">
              <a:latin typeface="Meiryo UI" panose="020B0604030504040204" pitchFamily="50" charset="-128"/>
              <a:ea typeface="Meiryo UI" panose="020B0604030504040204" pitchFamily="50" charset="-128"/>
            </a:endParaRPr>
          </a:p>
        </p:txBody>
      </p:sp>
      <p:pic>
        <p:nvPicPr>
          <p:cNvPr id="5" name="Picture 3" descr="friendly"/>
          <p:cNvPicPr>
            <a:picLocks noChangeAspect="1" noChangeArrowheads="1"/>
          </p:cNvPicPr>
          <p:nvPr/>
        </p:nvPicPr>
        <p:blipFill>
          <a:blip r:embed="rId2" cstate="print">
            <a:extLst>
              <a:ext uri="{28A0092B-C50C-407E-A947-70E740481C1C}">
                <a14:useLocalDpi xmlns:a14="http://schemas.microsoft.com/office/drawing/2010/main" val="0"/>
              </a:ext>
            </a:extLst>
          </a:blip>
          <a:srcRect t="6299"/>
          <a:stretch>
            <a:fillRect/>
          </a:stretch>
        </p:blipFill>
        <p:spPr bwMode="auto">
          <a:xfrm>
            <a:off x="1917948" y="1081645"/>
            <a:ext cx="2439714" cy="22872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テキスト ボックス 5"/>
          <p:cNvSpPr txBox="1"/>
          <p:nvPr/>
        </p:nvSpPr>
        <p:spPr>
          <a:xfrm>
            <a:off x="1837381" y="3195874"/>
            <a:ext cx="3326070" cy="923330"/>
          </a:xfrm>
          <a:prstGeom prst="rect">
            <a:avLst/>
          </a:prstGeom>
          <a:noFill/>
        </p:spPr>
        <p:txBody>
          <a:bodyPr wrap="square" rtlCol="0">
            <a:spAutoFit/>
          </a:bodyPr>
          <a:lstStyle/>
          <a:p>
            <a:r>
              <a:rPr kumimoji="1" lang="en-US" altLang="ja-JP" dirty="0">
                <a:solidFill>
                  <a:srgbClr val="FF3399"/>
                </a:solidFill>
                <a:latin typeface="M+ 2p bold" panose="020B0702020203020207" pitchFamily="50" charset="-128"/>
                <a:ea typeface="M+ 2p bold" panose="020B0702020203020207" pitchFamily="50" charset="-128"/>
                <a:cs typeface="M+ 2p bold" panose="020B0702020203020207" pitchFamily="50" charset="-128"/>
              </a:rPr>
              <a:t>Is a magical library!</a:t>
            </a:r>
          </a:p>
          <a:p>
            <a:r>
              <a:rPr kumimoji="1" lang="en-US" altLang="ja-JP" dirty="0">
                <a:solidFill>
                  <a:srgbClr val="FF3399"/>
                </a:solidFill>
                <a:latin typeface="M+ 2p bold" panose="020B0702020203020207" pitchFamily="50" charset="-128"/>
                <a:ea typeface="M+ 2p bold" panose="020B0702020203020207" pitchFamily="50" charset="-128"/>
                <a:cs typeface="M+ 2p bold" panose="020B0702020203020207" pitchFamily="50" charset="-128"/>
              </a:rPr>
              <a:t>It break through </a:t>
            </a:r>
          </a:p>
          <a:p>
            <a:r>
              <a:rPr kumimoji="1" lang="en-US" altLang="ja-JP" dirty="0">
                <a:solidFill>
                  <a:srgbClr val="FF3399"/>
                </a:solidFill>
                <a:latin typeface="M+ 2p bold" panose="020B0702020203020207" pitchFamily="50" charset="-128"/>
                <a:ea typeface="M+ 2p bold" panose="020B0702020203020207" pitchFamily="50" charset="-128"/>
                <a:cs typeface="M+ 2p bold" panose="020B0702020203020207" pitchFamily="50" charset="-128"/>
              </a:rPr>
              <a:t>the walls of processes.</a:t>
            </a:r>
            <a:endParaRPr kumimoji="1" lang="ja-JP" altLang="en-US" dirty="0">
              <a:solidFill>
                <a:srgbClr val="FF3399"/>
              </a:solidFill>
              <a:latin typeface="M+ 2p bold" panose="020B0702020203020207" pitchFamily="50" charset="-128"/>
              <a:ea typeface="M+ 2p bold" panose="020B0702020203020207" pitchFamily="50" charset="-128"/>
              <a:cs typeface="M+ 2p bold" panose="020B0702020203020207" pitchFamily="50" charset="-128"/>
            </a:endParaRPr>
          </a:p>
        </p:txBody>
      </p:sp>
      <p:sp>
        <p:nvSpPr>
          <p:cNvPr id="4" name="角丸四角形吹き出し 3"/>
          <p:cNvSpPr/>
          <p:nvPr/>
        </p:nvSpPr>
        <p:spPr>
          <a:xfrm>
            <a:off x="4438228" y="5339632"/>
            <a:ext cx="4968552" cy="982738"/>
          </a:xfrm>
          <a:prstGeom prst="wedgeRoundRectCallout">
            <a:avLst>
              <a:gd name="adj1" fmla="val 65163"/>
              <a:gd name="adj2" fmla="val 4464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NuGet</a:t>
            </a:r>
            <a:r>
              <a:rPr kumimoji="1" lang="ja-JP" altLang="en-US" dirty="0">
                <a:solidFill>
                  <a:schemeClr val="tx1"/>
                </a:solidFill>
              </a:rPr>
              <a:t>で「めとべや」で検索！</a:t>
            </a:r>
            <a:endParaRPr kumimoji="1" lang="en-US" altLang="ja-JP" dirty="0">
              <a:solidFill>
                <a:schemeClr val="tx1"/>
              </a:solidFill>
            </a:endParaRPr>
          </a:p>
          <a:p>
            <a:pPr algn="ctr"/>
            <a:r>
              <a:rPr kumimoji="1" lang="ja-JP" altLang="en-US" dirty="0">
                <a:solidFill>
                  <a:schemeClr val="tx1"/>
                </a:solidFill>
              </a:rPr>
              <a:t>ひらがなで引っかかるのはこれだけ！？</a:t>
            </a:r>
            <a:endParaRPr kumimoji="1" lang="en-US" altLang="ja-JP" dirty="0">
              <a:solidFill>
                <a:schemeClr val="tx1"/>
              </a:solidFill>
            </a:endParaRPr>
          </a:p>
        </p:txBody>
      </p:sp>
      <p:sp>
        <p:nvSpPr>
          <p:cNvPr id="7" name="テキスト ボックス 6"/>
          <p:cNvSpPr txBox="1"/>
          <p:nvPr/>
        </p:nvSpPr>
        <p:spPr>
          <a:xfrm>
            <a:off x="4222204" y="681395"/>
            <a:ext cx="5987008" cy="1231106"/>
          </a:xfrm>
          <a:prstGeom prst="rect">
            <a:avLst/>
          </a:prstGeom>
          <a:noFill/>
        </p:spPr>
        <p:txBody>
          <a:bodyPr wrap="square" rtlCol="0">
            <a:spAutoFit/>
          </a:bodyPr>
          <a:lstStyle/>
          <a:p>
            <a:r>
              <a:rPr kumimoji="1" lang="en-US" altLang="ja-JP" sz="2800" dirty="0">
                <a:latin typeface="Meiryo UI" panose="020B0604030504040204" pitchFamily="50" charset="-128"/>
                <a:ea typeface="Meiryo UI" panose="020B0604030504040204" pitchFamily="50" charset="-128"/>
              </a:rPr>
              <a:t>9/19 Friendly</a:t>
            </a:r>
            <a:r>
              <a:rPr kumimoji="1" lang="ja-JP" altLang="en-US" sz="2800" dirty="0">
                <a:latin typeface="Meiryo UI" panose="020B0604030504040204" pitchFamily="50" charset="-128"/>
                <a:ea typeface="Meiryo UI" panose="020B0604030504040204" pitchFamily="50" charset="-128"/>
              </a:rPr>
              <a:t>ハンズオン </a:t>
            </a:r>
            <a:r>
              <a:rPr kumimoji="1" lang="en-US" altLang="ja-JP" sz="2800" dirty="0">
                <a:latin typeface="Meiryo UI" panose="020B0604030504040204" pitchFamily="50" charset="-128"/>
                <a:ea typeface="Meiryo UI" panose="020B0604030504040204" pitchFamily="50" charset="-128"/>
              </a:rPr>
              <a:t>at SHIFT</a:t>
            </a:r>
            <a:r>
              <a:rPr kumimoji="1" lang="ja-JP" altLang="en-US" sz="2800" dirty="0">
                <a:latin typeface="Meiryo UI" panose="020B0604030504040204" pitchFamily="50" charset="-128"/>
                <a:ea typeface="Meiryo UI" panose="020B0604030504040204" pitchFamily="50" charset="-128"/>
              </a:rPr>
              <a:t>様</a:t>
            </a:r>
            <a:endParaRPr kumimoji="1" lang="en-US" altLang="ja-JP" sz="2800" dirty="0">
              <a:latin typeface="Meiryo UI" panose="020B0604030504040204" pitchFamily="50" charset="-128"/>
              <a:ea typeface="Meiryo UI" panose="020B0604030504040204" pitchFamily="50" charset="-128"/>
            </a:endParaRPr>
          </a:p>
          <a:p>
            <a:endParaRPr lang="en-US" altLang="ja-JP" sz="2800"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名様に</a:t>
            </a:r>
            <a:r>
              <a:rPr lang="en-US" altLang="ja-JP" dirty="0">
                <a:latin typeface="Meiryo UI" panose="020B0604030504040204" pitchFamily="50" charset="-128"/>
                <a:ea typeface="Meiryo UI" panose="020B0604030504040204" pitchFamily="50" charset="-128"/>
              </a:rPr>
              <a:t>9/20</a:t>
            </a:r>
            <a:r>
              <a:rPr lang="ja-JP" altLang="en-US" dirty="0">
                <a:latin typeface="Meiryo UI" panose="020B0604030504040204" pitchFamily="50" charset="-128"/>
                <a:ea typeface="Meiryo UI" panose="020B0604030504040204" pitchFamily="50" charset="-128"/>
              </a:rPr>
              <a:t>発売の</a:t>
            </a:r>
            <a:r>
              <a:rPr lang="en-US" altLang="ja-JP" dirty="0">
                <a:latin typeface="Meiryo UI" panose="020B0604030504040204" pitchFamily="50" charset="-128"/>
                <a:ea typeface="Meiryo UI" panose="020B0604030504040204" pitchFamily="50" charset="-128"/>
              </a:rPr>
              <a:t>Selenium</a:t>
            </a:r>
            <a:r>
              <a:rPr lang="ja-JP" altLang="en-US" dirty="0">
                <a:latin typeface="Meiryo UI" panose="020B0604030504040204" pitchFamily="50" charset="-128"/>
                <a:ea typeface="Meiryo UI" panose="020B0604030504040204" pitchFamily="50" charset="-128"/>
              </a:rPr>
              <a:t>デザパタ本をプレゼント</a:t>
            </a:r>
            <a:r>
              <a:rPr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5588688" y="3812131"/>
            <a:ext cx="4633275" cy="523220"/>
          </a:xfrm>
          <a:prstGeom prst="rect">
            <a:avLst/>
          </a:prstGeom>
          <a:noFill/>
        </p:spPr>
        <p:txBody>
          <a:bodyPr wrap="square" rtlCol="0">
            <a:spAutoFit/>
          </a:bodyPr>
          <a:lstStyle/>
          <a:p>
            <a:r>
              <a:rPr lang="ja-JP" altLang="en-US" sz="2800" dirty="0" err="1">
                <a:latin typeface="Meiryo UI" panose="020B0604030504040204" pitchFamily="50" charset="-128"/>
                <a:ea typeface="Meiryo UI" panose="020B0604030504040204" pitchFamily="50" charset="-128"/>
              </a:rPr>
              <a:t>めとべや</a:t>
            </a:r>
            <a:r>
              <a:rPr lang="ja-JP" altLang="en-US" sz="2800" dirty="0">
                <a:latin typeface="Meiryo UI" panose="020B0604030504040204" pitchFamily="50" charset="-128"/>
                <a:ea typeface="Meiryo UI" panose="020B0604030504040204" pitchFamily="50" charset="-128"/>
              </a:rPr>
              <a:t>公式ライブラリもあり！</a:t>
            </a:r>
            <a:endParaRPr kumimoji="1" lang="ja-JP" altLang="en-US" sz="28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575938" y="3013878"/>
            <a:ext cx="4766947" cy="523220"/>
          </a:xfrm>
          <a:prstGeom prst="rect">
            <a:avLst/>
          </a:prstGeom>
          <a:noFill/>
        </p:spPr>
        <p:txBody>
          <a:bodyPr wrap="square" rtlCol="0">
            <a:spAutoFit/>
          </a:bodyPr>
          <a:lstStyle/>
          <a:p>
            <a:r>
              <a:rPr kumimoji="1" lang="ja-JP" altLang="en-US" sz="2800" dirty="0">
                <a:latin typeface="Meiryo UI" panose="020B0604030504040204" pitchFamily="50" charset="-128"/>
                <a:ea typeface="Meiryo UI" panose="020B0604030504040204" pitchFamily="50" charset="-128"/>
              </a:rPr>
              <a:t>友達だから何でもできる！</a:t>
            </a:r>
          </a:p>
        </p:txBody>
      </p:sp>
    </p:spTree>
    <p:extLst>
      <p:ext uri="{BB962C8B-B14F-4D97-AF65-F5344CB8AC3E}">
        <p14:creationId xmlns:p14="http://schemas.microsoft.com/office/powerpoint/2010/main" val="39144410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208" y="3036015"/>
            <a:ext cx="2445933" cy="550335"/>
          </a:xfrm>
          <a:prstGeom prst="rect">
            <a:avLst/>
          </a:prstGeom>
        </p:spPr>
      </p:pic>
    </p:spTree>
    <p:extLst>
      <p:ext uri="{BB962C8B-B14F-4D97-AF65-F5344CB8AC3E}">
        <p14:creationId xmlns:p14="http://schemas.microsoft.com/office/powerpoint/2010/main" val="1326147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chemeClr val="tx1">
                    <a:alpha val="99000"/>
                  </a:schemeClr>
                </a:solidFill>
              </a:rPr>
              <a:t>Live Scripting</a:t>
            </a:r>
            <a:endParaRPr kumimoji="1" lang="ja-JP" altLang="en-US" dirty="0">
              <a:solidFill>
                <a:schemeClr val="tx1">
                  <a:alpha val="99000"/>
                </a:schemeClr>
              </a:solidFill>
            </a:endParaRPr>
          </a:p>
        </p:txBody>
      </p:sp>
    </p:spTree>
    <p:extLst>
      <p:ext uri="{BB962C8B-B14F-4D97-AF65-F5344CB8AC3E}">
        <p14:creationId xmlns:p14="http://schemas.microsoft.com/office/powerpoint/2010/main" val="352745319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kumimoji="1" lang="ja-JP" altLang="en-US"/>
          </a:p>
        </p:txBody>
      </p:sp>
      <p:sp>
        <p:nvSpPr>
          <p:cNvPr id="5" name="Text Placeholder 4"/>
          <p:cNvSpPr>
            <a:spLocks noGrp="1"/>
          </p:cNvSpPr>
          <p:nvPr>
            <p:ph type="body" sz="quarter" idx="10"/>
          </p:nvPr>
        </p:nvSpPr>
        <p:spPr/>
        <p:txBody>
          <a:bodyPr/>
          <a:lstStyle/>
          <a:p>
            <a:endParaRPr kumimoji="1" lang="ja-JP" altLang="en-US"/>
          </a:p>
        </p:txBody>
      </p:sp>
      <p:sp>
        <p:nvSpPr>
          <p:cNvPr id="6" name="Text Placeholder 5"/>
          <p:cNvSpPr>
            <a:spLocks noGrp="1"/>
          </p:cNvSpPr>
          <p:nvPr>
            <p:ph type="body" sz="quarter" idx="11"/>
          </p:nvPr>
        </p:nvSpPr>
        <p:spPr/>
        <p:txBody>
          <a:bodyPr/>
          <a:lstStyle/>
          <a:p>
            <a:r>
              <a:rPr kumimoji="1" lang="en-US" altLang="ja-JP" dirty="0" smtClean="0"/>
              <a:t>Demo</a:t>
            </a:r>
            <a:endParaRPr kumimoji="1" lang="ja-JP" altLang="en-US" dirty="0"/>
          </a:p>
        </p:txBody>
      </p:sp>
      <p:sp>
        <p:nvSpPr>
          <p:cNvPr id="2" name="TextBox 1"/>
          <p:cNvSpPr txBox="1"/>
          <p:nvPr/>
        </p:nvSpPr>
        <p:spPr>
          <a:xfrm>
            <a:off x="616689" y="3710763"/>
            <a:ext cx="461665" cy="430887"/>
          </a:xfrm>
          <a:prstGeom prst="rect">
            <a:avLst/>
          </a:prstGeom>
          <a:noFill/>
        </p:spPr>
        <p:txBody>
          <a:bodyPr wrap="none" lIns="0" tIns="0" rIns="0" bIns="0" rtlCol="0">
            <a:spAutoFit/>
          </a:bodyPr>
          <a:lstStyle/>
          <a:p>
            <a:pPr marL="457200" indent="-457200">
              <a:spcBef>
                <a:spcPts val="600"/>
              </a:spcBef>
              <a:buFont typeface="Wingdings" pitchFamily="2" charset="2"/>
              <a:buChar char="§"/>
            </a:pPr>
            <a:endParaRPr lang="en-US" sz="2800" dirty="0" smtClean="0">
              <a:solidFill>
                <a:schemeClr val="bg1"/>
              </a:solidFill>
            </a:endParaRPr>
          </a:p>
        </p:txBody>
      </p:sp>
    </p:spTree>
    <p:extLst>
      <p:ext uri="{BB962C8B-B14F-4D97-AF65-F5344CB8AC3E}">
        <p14:creationId xmlns:p14="http://schemas.microsoft.com/office/powerpoint/2010/main" val="29266807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583748" cy="747897"/>
          </a:xfrm>
        </p:spPr>
        <p:txBody>
          <a:bodyPr/>
          <a:lstStyle/>
          <a:p>
            <a:r>
              <a:rPr kumimoji="1" lang="en-US" altLang="ja-JP" dirty="0" smtClean="0"/>
              <a:t>Live Scripting: </a:t>
            </a:r>
            <a:r>
              <a:rPr kumimoji="1" lang="en-US" altLang="ja-JP" sz="4400" dirty="0" smtClean="0"/>
              <a:t>synchronization with code and exe</a:t>
            </a:r>
            <a:endParaRPr kumimoji="1" lang="ja-JP" altLang="en-US" sz="4400"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260" y="1569201"/>
            <a:ext cx="3506918" cy="2155294"/>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002" y="1342680"/>
            <a:ext cx="3858016" cy="2620235"/>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1299" y="3910894"/>
            <a:ext cx="3579853" cy="2669974"/>
          </a:xfrm>
          <a:prstGeom prst="rect">
            <a:avLst/>
          </a:prstGeom>
        </p:spPr>
      </p:pic>
      <p:cxnSp>
        <p:nvCxnSpPr>
          <p:cNvPr id="8" name="直線矢印コネクタ 7"/>
          <p:cNvCxnSpPr>
            <a:endCxn id="4" idx="1"/>
          </p:cNvCxnSpPr>
          <p:nvPr/>
        </p:nvCxnSpPr>
        <p:spPr>
          <a:xfrm>
            <a:off x="2863970" y="3976490"/>
            <a:ext cx="2797329" cy="1269391"/>
          </a:xfrm>
          <a:prstGeom prst="straightConnector1">
            <a:avLst/>
          </a:prstGeom>
          <a:ln w="57150">
            <a:solidFill>
              <a:schemeClr val="accent4">
                <a:lumMod val="60000"/>
                <a:lumOff val="40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2575170" y="4471987"/>
            <a:ext cx="2421195" cy="861774"/>
          </a:xfrm>
          <a:prstGeom prst="rect">
            <a:avLst/>
          </a:prstGeom>
          <a:noFill/>
        </p:spPr>
        <p:txBody>
          <a:bodyPr wrap="square" lIns="0" tIns="0" rIns="0" bIns="0" rtlCol="0">
            <a:spAutoFit/>
          </a:bodyPr>
          <a:lstStyle/>
          <a:p>
            <a:pPr algn="ctr"/>
            <a:r>
              <a:rPr kumimoji="1" lang="en-US" altLang="ja-JP" sz="2800" dirty="0" smtClean="0">
                <a:gradFill>
                  <a:gsLst>
                    <a:gs pos="2917">
                      <a:schemeClr val="tx1"/>
                    </a:gs>
                    <a:gs pos="30000">
                      <a:schemeClr val="tx1"/>
                    </a:gs>
                  </a:gsLst>
                  <a:lin ang="5400000" scaled="0"/>
                </a:gradFill>
              </a:rPr>
              <a:t>1. Compile</a:t>
            </a:r>
            <a:br>
              <a:rPr kumimoji="1" lang="en-US" altLang="ja-JP" sz="2800" dirty="0" smtClean="0">
                <a:gradFill>
                  <a:gsLst>
                    <a:gs pos="2917">
                      <a:schemeClr val="tx1"/>
                    </a:gs>
                    <a:gs pos="30000">
                      <a:schemeClr val="tx1"/>
                    </a:gs>
                  </a:gsLst>
                  <a:lin ang="5400000" scaled="0"/>
                </a:gradFill>
              </a:rPr>
            </a:br>
            <a:r>
              <a:rPr kumimoji="1" lang="en-US" altLang="ja-JP" sz="2800" dirty="0" smtClean="0">
                <a:gradFill>
                  <a:gsLst>
                    <a:gs pos="2917">
                      <a:schemeClr val="tx1"/>
                    </a:gs>
                    <a:gs pos="30000">
                      <a:schemeClr val="tx1"/>
                    </a:gs>
                  </a:gsLst>
                  <a:lin ang="5400000" scaled="0"/>
                </a:gradFill>
              </a:rPr>
              <a:t>&amp; Start Game</a:t>
            </a:r>
            <a:endParaRPr kumimoji="1" lang="ja-JP" altLang="en-US" sz="2800" dirty="0" err="1" smtClean="0">
              <a:gradFill>
                <a:gsLst>
                  <a:gs pos="2917">
                    <a:schemeClr val="tx1"/>
                  </a:gs>
                  <a:gs pos="30000">
                    <a:schemeClr val="tx1"/>
                  </a:gs>
                </a:gsLst>
                <a:lin ang="5400000" scaled="0"/>
              </a:gradFill>
            </a:endParaRPr>
          </a:p>
        </p:txBody>
      </p:sp>
      <p:cxnSp>
        <p:nvCxnSpPr>
          <p:cNvPr id="13" name="直線矢印コネクタ 12"/>
          <p:cNvCxnSpPr/>
          <p:nvPr/>
        </p:nvCxnSpPr>
        <p:spPr>
          <a:xfrm>
            <a:off x="4542018" y="2008220"/>
            <a:ext cx="3043030" cy="6343"/>
          </a:xfrm>
          <a:prstGeom prst="straightConnector1">
            <a:avLst/>
          </a:prstGeom>
          <a:ln w="57150">
            <a:headEnd type="none"/>
            <a:tailEnd type="arrow"/>
          </a:ln>
        </p:spPr>
        <p:style>
          <a:lnRef idx="2">
            <a:schemeClr val="accent1"/>
          </a:lnRef>
          <a:fillRef idx="0">
            <a:schemeClr val="accent1"/>
          </a:fillRef>
          <a:effectRef idx="1">
            <a:schemeClr val="accent1"/>
          </a:effectRef>
          <a:fontRef idx="minor">
            <a:schemeClr val="tx1"/>
          </a:fontRef>
        </p:style>
      </p:cxnSp>
      <p:sp>
        <p:nvSpPr>
          <p:cNvPr id="16" name="テキスト ボックス 15"/>
          <p:cNvSpPr txBox="1"/>
          <p:nvPr/>
        </p:nvSpPr>
        <p:spPr>
          <a:xfrm>
            <a:off x="4672230" y="1399333"/>
            <a:ext cx="2678430" cy="430887"/>
          </a:xfrm>
          <a:prstGeom prst="rect">
            <a:avLst/>
          </a:prstGeom>
          <a:noFill/>
        </p:spPr>
        <p:txBody>
          <a:bodyPr wrap="square" lIns="0" tIns="0" rIns="0" bIns="0" rtlCol="0">
            <a:spAutoFit/>
          </a:bodyPr>
          <a:lstStyle/>
          <a:p>
            <a:pPr algn="ctr"/>
            <a:r>
              <a:rPr kumimoji="1" lang="en-US" altLang="ja-JP" sz="2800" dirty="0">
                <a:gradFill>
                  <a:gsLst>
                    <a:gs pos="2917">
                      <a:schemeClr val="tx1"/>
                    </a:gs>
                    <a:gs pos="30000">
                      <a:schemeClr val="tx1"/>
                    </a:gs>
                  </a:gsLst>
                  <a:lin ang="5400000" scaled="0"/>
                </a:gradFill>
              </a:rPr>
              <a:t>2</a:t>
            </a:r>
            <a:r>
              <a:rPr kumimoji="1" lang="en-US" altLang="ja-JP" sz="2800" dirty="0" smtClean="0">
                <a:gradFill>
                  <a:gsLst>
                    <a:gs pos="2917">
                      <a:schemeClr val="tx1"/>
                    </a:gs>
                    <a:gs pos="30000">
                      <a:schemeClr val="tx1"/>
                    </a:gs>
                  </a:gsLst>
                  <a:lin ang="5400000" scaled="0"/>
                </a:gradFill>
              </a:rPr>
              <a:t>. Watch Project</a:t>
            </a:r>
            <a:endParaRPr kumimoji="1" lang="ja-JP" altLang="en-US" sz="2800" dirty="0" err="1" smtClean="0">
              <a:gradFill>
                <a:gsLst>
                  <a:gs pos="2917">
                    <a:schemeClr val="tx1"/>
                  </a:gs>
                  <a:gs pos="30000">
                    <a:schemeClr val="tx1"/>
                  </a:gs>
                </a:gsLst>
                <a:lin ang="5400000" scaled="0"/>
              </a:gradFill>
            </a:endParaRPr>
          </a:p>
        </p:txBody>
      </p:sp>
      <p:cxnSp>
        <p:nvCxnSpPr>
          <p:cNvPr id="17" name="直線矢印コネクタ 16"/>
          <p:cNvCxnSpPr>
            <a:stCxn id="5" idx="1"/>
            <a:endCxn id="6" idx="3"/>
          </p:cNvCxnSpPr>
          <p:nvPr/>
        </p:nvCxnSpPr>
        <p:spPr>
          <a:xfrm flipH="1">
            <a:off x="4542018" y="2646848"/>
            <a:ext cx="3173242" cy="5950"/>
          </a:xfrm>
          <a:prstGeom prst="straightConnector1">
            <a:avLst/>
          </a:prstGeom>
          <a:ln w="57150">
            <a:headEnd type="none"/>
            <a:tailEnd type="arrow"/>
          </a:ln>
        </p:spPr>
        <p:style>
          <a:lnRef idx="2">
            <a:schemeClr val="accent1"/>
          </a:lnRef>
          <a:fillRef idx="0">
            <a:schemeClr val="accent1"/>
          </a:fillRef>
          <a:effectRef idx="1">
            <a:schemeClr val="accent1"/>
          </a:effectRef>
          <a:fontRef idx="minor">
            <a:schemeClr val="tx1"/>
          </a:fontRef>
        </p:style>
      </p:cxnSp>
      <p:sp>
        <p:nvSpPr>
          <p:cNvPr id="22" name="テキスト ボックス 21"/>
          <p:cNvSpPr txBox="1"/>
          <p:nvPr/>
        </p:nvSpPr>
        <p:spPr>
          <a:xfrm>
            <a:off x="4635760" y="2780158"/>
            <a:ext cx="2800141" cy="430887"/>
          </a:xfrm>
          <a:prstGeom prst="rect">
            <a:avLst/>
          </a:prstGeom>
          <a:noFill/>
        </p:spPr>
        <p:txBody>
          <a:bodyPr wrap="square" lIns="0" tIns="0" rIns="0" bIns="0" rtlCol="0">
            <a:spAutoFit/>
          </a:bodyPr>
          <a:lstStyle/>
          <a:p>
            <a:pPr algn="ctr"/>
            <a:r>
              <a:rPr kumimoji="1" lang="en-US" altLang="ja-JP" sz="2800" dirty="0" smtClean="0">
                <a:gradFill>
                  <a:gsLst>
                    <a:gs pos="2917">
                      <a:schemeClr val="tx1"/>
                    </a:gs>
                    <a:gs pos="30000">
                      <a:schemeClr val="tx1"/>
                    </a:gs>
                  </a:gsLst>
                  <a:lin ang="5400000" scaled="0"/>
                </a:gradFill>
              </a:rPr>
              <a:t>3. Change Project</a:t>
            </a:r>
            <a:endParaRPr kumimoji="1" lang="ja-JP" altLang="en-US" sz="2800" dirty="0" err="1" smtClean="0">
              <a:gradFill>
                <a:gsLst>
                  <a:gs pos="2917">
                    <a:schemeClr val="tx1"/>
                  </a:gs>
                  <a:gs pos="30000">
                    <a:schemeClr val="tx1"/>
                  </a:gs>
                </a:gsLst>
                <a:lin ang="5400000" scaled="0"/>
              </a:gradFill>
            </a:endParaRPr>
          </a:p>
        </p:txBody>
      </p:sp>
      <p:sp>
        <p:nvSpPr>
          <p:cNvPr id="23" name="円弧 22"/>
          <p:cNvSpPr/>
          <p:nvPr/>
        </p:nvSpPr>
        <p:spPr>
          <a:xfrm rot="10800000">
            <a:off x="204317" y="3592936"/>
            <a:ext cx="914400" cy="914400"/>
          </a:xfrm>
          <a:prstGeom prst="arc">
            <a:avLst>
              <a:gd name="adj1" fmla="val 9837603"/>
              <a:gd name="adj2" fmla="val 5675416"/>
            </a:avLst>
          </a:prstGeom>
          <a:ln w="57150">
            <a:solidFill>
              <a:schemeClr val="accent4">
                <a:lumMod val="60000"/>
                <a:lumOff val="40000"/>
              </a:schemeClr>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118177" y="4499566"/>
            <a:ext cx="2001079" cy="430887"/>
          </a:xfrm>
          <a:prstGeom prst="rect">
            <a:avLst/>
          </a:prstGeom>
          <a:noFill/>
        </p:spPr>
        <p:txBody>
          <a:bodyPr wrap="square" lIns="0" tIns="0" rIns="0" bIns="0" rtlCol="0">
            <a:spAutoFit/>
          </a:bodyPr>
          <a:lstStyle/>
          <a:p>
            <a:pPr algn="ctr"/>
            <a:r>
              <a:rPr kumimoji="1" lang="en-US" altLang="ja-JP" sz="2800" dirty="0">
                <a:gradFill>
                  <a:gsLst>
                    <a:gs pos="2917">
                      <a:schemeClr val="tx1"/>
                    </a:gs>
                    <a:gs pos="30000">
                      <a:schemeClr val="tx1"/>
                    </a:gs>
                  </a:gsLst>
                  <a:lin ang="5400000" scaled="0"/>
                </a:gradFill>
              </a:rPr>
              <a:t>4</a:t>
            </a:r>
            <a:r>
              <a:rPr kumimoji="1" lang="en-US" altLang="ja-JP" sz="2800" dirty="0" smtClean="0">
                <a:gradFill>
                  <a:gsLst>
                    <a:gs pos="2917">
                      <a:schemeClr val="tx1"/>
                    </a:gs>
                    <a:gs pos="30000">
                      <a:schemeClr val="tx1"/>
                    </a:gs>
                  </a:gsLst>
                  <a:lin ang="5400000" scaled="0"/>
                </a:gradFill>
              </a:rPr>
              <a:t>. Recompile</a:t>
            </a:r>
            <a:endParaRPr kumimoji="1" lang="ja-JP" altLang="en-US" sz="2800" dirty="0" err="1" smtClean="0">
              <a:gradFill>
                <a:gsLst>
                  <a:gs pos="2917">
                    <a:schemeClr val="tx1"/>
                  </a:gs>
                  <a:gs pos="30000">
                    <a:schemeClr val="tx1"/>
                  </a:gs>
                </a:gsLst>
                <a:lin ang="5400000" scaled="0"/>
              </a:gradFill>
            </a:endParaRPr>
          </a:p>
        </p:txBody>
      </p:sp>
      <p:cxnSp>
        <p:nvCxnSpPr>
          <p:cNvPr id="26" name="カギ線コネクタ 25"/>
          <p:cNvCxnSpPr/>
          <p:nvPr/>
        </p:nvCxnSpPr>
        <p:spPr>
          <a:xfrm>
            <a:off x="2205396" y="3962915"/>
            <a:ext cx="3471228" cy="1688380"/>
          </a:xfrm>
          <a:prstGeom prst="bentConnector3">
            <a:avLst>
              <a:gd name="adj1" fmla="val 317"/>
            </a:avLst>
          </a:prstGeom>
          <a:ln w="57150">
            <a:solidFill>
              <a:schemeClr val="accent4">
                <a:lumMod val="60000"/>
                <a:lumOff val="40000"/>
              </a:schemeClr>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33" name="テキスト ボックス 32"/>
          <p:cNvSpPr txBox="1"/>
          <p:nvPr/>
        </p:nvSpPr>
        <p:spPr>
          <a:xfrm>
            <a:off x="2385698" y="5759600"/>
            <a:ext cx="2800141" cy="430887"/>
          </a:xfrm>
          <a:prstGeom prst="rect">
            <a:avLst/>
          </a:prstGeom>
          <a:noFill/>
        </p:spPr>
        <p:txBody>
          <a:bodyPr wrap="square" lIns="0" tIns="0" rIns="0" bIns="0" rtlCol="0">
            <a:spAutoFit/>
          </a:bodyPr>
          <a:lstStyle/>
          <a:p>
            <a:pPr algn="ctr"/>
            <a:r>
              <a:rPr kumimoji="1" lang="en-US" altLang="ja-JP" sz="2800" dirty="0">
                <a:gradFill>
                  <a:gsLst>
                    <a:gs pos="2917">
                      <a:schemeClr val="tx1"/>
                    </a:gs>
                    <a:gs pos="30000">
                      <a:schemeClr val="tx1"/>
                    </a:gs>
                  </a:gsLst>
                  <a:lin ang="5400000" scaled="0"/>
                </a:gradFill>
              </a:rPr>
              <a:t>5</a:t>
            </a:r>
            <a:r>
              <a:rPr kumimoji="1" lang="en-US" altLang="ja-JP" sz="2800" dirty="0" smtClean="0">
                <a:gradFill>
                  <a:gsLst>
                    <a:gs pos="2917">
                      <a:schemeClr val="tx1"/>
                    </a:gs>
                    <a:gs pos="30000">
                      <a:schemeClr val="tx1"/>
                    </a:gs>
                  </a:gsLst>
                  <a:lin ang="5400000" scaled="0"/>
                </a:gradFill>
              </a:rPr>
              <a:t>. Send </a:t>
            </a:r>
            <a:r>
              <a:rPr kumimoji="1" lang="en-US" altLang="ja-JP" sz="2800" dirty="0" err="1" smtClean="0">
                <a:gradFill>
                  <a:gsLst>
                    <a:gs pos="2917">
                      <a:schemeClr val="tx1"/>
                    </a:gs>
                    <a:gs pos="30000">
                      <a:schemeClr val="tx1"/>
                    </a:gs>
                  </a:gsLst>
                  <a:lin ang="5400000" scaled="0"/>
                </a:gradFill>
              </a:rPr>
              <a:t>Assebmly</a:t>
            </a:r>
            <a:endParaRPr kumimoji="1" lang="ja-JP" altLang="en-US" sz="2800" dirty="0" err="1" smtClean="0">
              <a:gradFill>
                <a:gsLst>
                  <a:gs pos="2917">
                    <a:schemeClr val="tx1"/>
                  </a:gs>
                  <a:gs pos="30000">
                    <a:schemeClr val="tx1"/>
                  </a:gs>
                </a:gsLst>
                <a:lin ang="5400000" scaled="0"/>
              </a:gradFill>
            </a:endParaRPr>
          </a:p>
        </p:txBody>
      </p:sp>
      <p:sp>
        <p:nvSpPr>
          <p:cNvPr id="35" name="円弧 34"/>
          <p:cNvSpPr/>
          <p:nvPr/>
        </p:nvSpPr>
        <p:spPr>
          <a:xfrm rot="736438">
            <a:off x="8810655" y="3811239"/>
            <a:ext cx="914400" cy="914400"/>
          </a:xfrm>
          <a:prstGeom prst="arc">
            <a:avLst>
              <a:gd name="adj1" fmla="val 13246324"/>
              <a:gd name="adj2" fmla="val 5132612"/>
            </a:avLst>
          </a:prstGeom>
          <a:ln w="57150">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9225827" y="4623149"/>
            <a:ext cx="2962998" cy="1292662"/>
          </a:xfrm>
          <a:prstGeom prst="rect">
            <a:avLst/>
          </a:prstGeom>
          <a:noFill/>
        </p:spPr>
        <p:txBody>
          <a:bodyPr wrap="square" lIns="0" tIns="0" rIns="0" bIns="0" rtlCol="0">
            <a:spAutoFit/>
          </a:bodyPr>
          <a:lstStyle/>
          <a:p>
            <a:pPr algn="ctr"/>
            <a:r>
              <a:rPr kumimoji="1" lang="en-US" altLang="ja-JP" sz="2800" dirty="0">
                <a:gradFill>
                  <a:gsLst>
                    <a:gs pos="2917">
                      <a:schemeClr val="tx1"/>
                    </a:gs>
                    <a:gs pos="30000">
                      <a:schemeClr val="tx1"/>
                    </a:gs>
                  </a:gsLst>
                  <a:lin ang="5400000" scaled="0"/>
                </a:gradFill>
              </a:rPr>
              <a:t>6</a:t>
            </a:r>
            <a:r>
              <a:rPr kumimoji="1" lang="en-US" altLang="ja-JP" sz="2800" dirty="0" smtClean="0">
                <a:gradFill>
                  <a:gsLst>
                    <a:gs pos="2917">
                      <a:schemeClr val="tx1"/>
                    </a:gs>
                    <a:gs pos="30000">
                      <a:schemeClr val="tx1"/>
                    </a:gs>
                  </a:gsLst>
                  <a:lin ang="5400000" scaled="0"/>
                </a:gradFill>
              </a:rPr>
              <a:t>. Swap</a:t>
            </a:r>
          </a:p>
          <a:p>
            <a:pPr algn="ctr"/>
            <a:r>
              <a:rPr kumimoji="1" lang="en-US" altLang="ja-JP" sz="2800" dirty="0" smtClean="0">
                <a:gradFill>
                  <a:gsLst>
                    <a:gs pos="2917">
                      <a:schemeClr val="tx1"/>
                    </a:gs>
                    <a:gs pos="30000">
                      <a:schemeClr val="tx1"/>
                    </a:gs>
                  </a:gsLst>
                  <a:lin ang="5400000" scaled="0"/>
                </a:gradFill>
              </a:rPr>
              <a:t>Script Component</a:t>
            </a:r>
          </a:p>
          <a:p>
            <a:pPr algn="ctr"/>
            <a:r>
              <a:rPr kumimoji="1" lang="en-US" altLang="ja-JP" sz="2800" dirty="0" smtClean="0">
                <a:gradFill>
                  <a:gsLst>
                    <a:gs pos="2917">
                      <a:schemeClr val="tx1"/>
                    </a:gs>
                    <a:gs pos="30000">
                      <a:schemeClr val="tx1"/>
                    </a:gs>
                  </a:gsLst>
                  <a:lin ang="5400000" scaled="0"/>
                </a:gradFill>
              </a:rPr>
              <a:t>From Game Studio</a:t>
            </a:r>
            <a:endParaRPr kumimoji="1" lang="ja-JP" altLang="en-US" sz="2800" dirty="0" err="1" smtClean="0">
              <a:gradFill>
                <a:gsLst>
                  <a:gs pos="2917">
                    <a:schemeClr val="tx1"/>
                  </a:gs>
                  <a:gs pos="30000">
                    <a:schemeClr val="tx1"/>
                  </a:gs>
                </a:gsLst>
                <a:lin ang="5400000" scaled="0"/>
              </a:gradFill>
            </a:endParaRPr>
          </a:p>
        </p:txBody>
      </p:sp>
      <p:pic>
        <p:nvPicPr>
          <p:cNvPr id="43" name="図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3338" y="2136619"/>
            <a:ext cx="663203" cy="663203"/>
          </a:xfrm>
          <a:prstGeom prst="rect">
            <a:avLst/>
          </a:prstGeom>
        </p:spPr>
      </p:pic>
      <p:cxnSp>
        <p:nvCxnSpPr>
          <p:cNvPr id="49" name="直線矢印コネクタ 48"/>
          <p:cNvCxnSpPr/>
          <p:nvPr/>
        </p:nvCxnSpPr>
        <p:spPr>
          <a:xfrm>
            <a:off x="2385698" y="3962915"/>
            <a:ext cx="3282762" cy="1522008"/>
          </a:xfrm>
          <a:prstGeom prst="straightConnector1">
            <a:avLst/>
          </a:prstGeom>
          <a:ln w="28575">
            <a:prstDash val="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21" name="Content Placeholder 2"/>
          <p:cNvSpPr txBox="1">
            <a:spLocks/>
          </p:cNvSpPr>
          <p:nvPr/>
        </p:nvSpPr>
        <p:spPr bwMode="auto">
          <a:xfrm>
            <a:off x="684002" y="1070373"/>
            <a:ext cx="3858016" cy="392893"/>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smtClean="0">
                <a:solidFill>
                  <a:schemeClr val="tx1"/>
                </a:solidFill>
              </a:rPr>
              <a:t>Paradox</a:t>
            </a:r>
            <a:r>
              <a:rPr lang="ja-JP" altLang="en-US" sz="2400" dirty="0" smtClean="0">
                <a:solidFill>
                  <a:schemeClr val="tx1"/>
                </a:solidFill>
              </a:rPr>
              <a:t> </a:t>
            </a:r>
            <a:r>
              <a:rPr lang="en-US" altLang="ja-JP" sz="2400" dirty="0" smtClean="0">
                <a:solidFill>
                  <a:schemeClr val="tx1"/>
                </a:solidFill>
              </a:rPr>
              <a:t>Game</a:t>
            </a:r>
            <a:r>
              <a:rPr lang="ja-JP" altLang="en-US" sz="2400" dirty="0" smtClean="0">
                <a:solidFill>
                  <a:schemeClr val="tx1"/>
                </a:solidFill>
              </a:rPr>
              <a:t> </a:t>
            </a:r>
            <a:r>
              <a:rPr lang="en-US" altLang="ja-JP" sz="2400" dirty="0" smtClean="0">
                <a:solidFill>
                  <a:schemeClr val="tx1"/>
                </a:solidFill>
              </a:rPr>
              <a:t>Studio</a:t>
            </a:r>
          </a:p>
        </p:txBody>
      </p:sp>
      <p:sp>
        <p:nvSpPr>
          <p:cNvPr id="25" name="Content Placeholder 2"/>
          <p:cNvSpPr txBox="1">
            <a:spLocks/>
          </p:cNvSpPr>
          <p:nvPr/>
        </p:nvSpPr>
        <p:spPr bwMode="auto">
          <a:xfrm>
            <a:off x="7715261" y="1250928"/>
            <a:ext cx="3506917" cy="392893"/>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tx1"/>
                </a:solidFill>
              </a:rPr>
              <a:t>Visual Studio</a:t>
            </a:r>
          </a:p>
        </p:txBody>
      </p:sp>
      <p:sp>
        <p:nvSpPr>
          <p:cNvPr id="27" name="Content Placeholder 2"/>
          <p:cNvSpPr txBox="1">
            <a:spLocks/>
          </p:cNvSpPr>
          <p:nvPr/>
        </p:nvSpPr>
        <p:spPr bwMode="auto">
          <a:xfrm>
            <a:off x="5645974" y="6465107"/>
            <a:ext cx="3595178" cy="392893"/>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tx1"/>
                </a:solidFill>
              </a:rPr>
              <a:t>Running</a:t>
            </a:r>
            <a:r>
              <a:rPr lang="ja-JP" altLang="en-US" sz="2400" dirty="0">
                <a:solidFill>
                  <a:schemeClr val="tx1"/>
                </a:solidFill>
              </a:rPr>
              <a:t> </a:t>
            </a:r>
            <a:r>
              <a:rPr lang="en-US" altLang="ja-JP" sz="2400" dirty="0" smtClean="0">
                <a:solidFill>
                  <a:schemeClr val="tx1"/>
                </a:solidFill>
              </a:rPr>
              <a:t>EXE</a:t>
            </a:r>
          </a:p>
        </p:txBody>
      </p:sp>
      <p:sp>
        <p:nvSpPr>
          <p:cNvPr id="28" name="テキスト ボックス 32"/>
          <p:cNvSpPr txBox="1"/>
          <p:nvPr/>
        </p:nvSpPr>
        <p:spPr>
          <a:xfrm>
            <a:off x="118177" y="6149981"/>
            <a:ext cx="1876424" cy="430887"/>
          </a:xfrm>
          <a:prstGeom prst="rect">
            <a:avLst/>
          </a:prstGeom>
          <a:noFill/>
        </p:spPr>
        <p:txBody>
          <a:bodyPr wrap="square" lIns="0" tIns="0" rIns="0" bIns="0" rtlCol="0">
            <a:spAutoFit/>
          </a:bodyPr>
          <a:lstStyle/>
          <a:p>
            <a:r>
              <a:rPr kumimoji="1" lang="en-US" altLang="ja-JP" sz="2800" dirty="0" smtClean="0">
                <a:solidFill>
                  <a:schemeClr val="accent4">
                    <a:lumMod val="40000"/>
                    <a:lumOff val="60000"/>
                  </a:schemeClr>
                </a:solidFill>
              </a:rPr>
              <a:t>Roslyn</a:t>
            </a:r>
            <a:r>
              <a:rPr kumimoji="1" lang="ja-JP" altLang="en-US" sz="2800" dirty="0">
                <a:solidFill>
                  <a:schemeClr val="accent4">
                    <a:lumMod val="40000"/>
                    <a:lumOff val="60000"/>
                  </a:schemeClr>
                </a:solidFill>
              </a:rPr>
              <a:t>利用</a:t>
            </a:r>
            <a:endParaRPr kumimoji="1" lang="ja-JP" altLang="en-US" sz="2800" dirty="0" smtClean="0">
              <a:solidFill>
                <a:schemeClr val="accent4">
                  <a:lumMod val="40000"/>
                  <a:lumOff val="60000"/>
                </a:schemeClr>
              </a:solidFill>
            </a:endParaRPr>
          </a:p>
        </p:txBody>
      </p:sp>
      <p:cxnSp>
        <p:nvCxnSpPr>
          <p:cNvPr id="29" name="直線矢印コネクタ 7"/>
          <p:cNvCxnSpPr/>
          <p:nvPr/>
        </p:nvCxnSpPr>
        <p:spPr>
          <a:xfrm>
            <a:off x="99127" y="6626099"/>
            <a:ext cx="1895474" cy="0"/>
          </a:xfrm>
          <a:prstGeom prst="straightConnector1">
            <a:avLst/>
          </a:prstGeom>
          <a:ln w="57150">
            <a:solidFill>
              <a:schemeClr val="accent4">
                <a:lumMod val="60000"/>
                <a:lumOff val="40000"/>
              </a:schemeClr>
            </a:solidFill>
            <a:headEnd type="none"/>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970931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354222" y="1447798"/>
            <a:ext cx="11149013" cy="5181601"/>
          </a:xfrm>
        </p:spPr>
        <p:txBody>
          <a:bodyPr/>
          <a:lstStyle/>
          <a:p>
            <a:r>
              <a:rPr kumimoji="1" lang="en-US" altLang="ja-JP" dirty="0" smtClean="0"/>
              <a:t>Game Studio</a:t>
            </a:r>
            <a:r>
              <a:rPr kumimoji="1" lang="ja-JP" altLang="en-US" dirty="0" smtClean="0"/>
              <a:t>に</a:t>
            </a:r>
            <a:r>
              <a:rPr kumimoji="1" lang="en-US" altLang="ja-JP" dirty="0" smtClean="0"/>
              <a:t/>
            </a:r>
            <a:br>
              <a:rPr kumimoji="1" lang="en-US" altLang="ja-JP" dirty="0" smtClean="0"/>
            </a:br>
            <a:r>
              <a:rPr kumimoji="1" lang="ja-JP" altLang="en-US" dirty="0" smtClean="0"/>
              <a:t>ゲーム実行用の</a:t>
            </a:r>
            <a:r>
              <a:rPr kumimoji="1" lang="en-US" altLang="ja-JP" dirty="0"/>
              <a:t/>
            </a:r>
            <a:br>
              <a:rPr kumimoji="1" lang="en-US" altLang="ja-JP" dirty="0"/>
            </a:br>
            <a:r>
              <a:rPr kumimoji="1" lang="ja-JP" altLang="en-US" dirty="0" smtClean="0"/>
              <a:t>ボタンが</a:t>
            </a:r>
            <a:r>
              <a:rPr kumimoji="1" lang="en-US" altLang="ja-JP" dirty="0" smtClean="0"/>
              <a:t>2</a:t>
            </a:r>
            <a:r>
              <a:rPr kumimoji="1" lang="ja-JP" altLang="en-US" dirty="0" smtClean="0"/>
              <a:t>つある</a:t>
            </a:r>
            <a:r>
              <a:rPr kumimoji="1" lang="en-US" altLang="ja-JP" dirty="0" smtClean="0"/>
              <a:t>…</a:t>
            </a:r>
          </a:p>
        </p:txBody>
      </p:sp>
      <p:sp>
        <p:nvSpPr>
          <p:cNvPr id="3" name="タイトル 2"/>
          <p:cNvSpPr>
            <a:spLocks noGrp="1"/>
          </p:cNvSpPr>
          <p:nvPr>
            <p:ph type="title"/>
          </p:nvPr>
        </p:nvSpPr>
        <p:spPr/>
        <p:txBody>
          <a:bodyPr/>
          <a:lstStyle/>
          <a:p>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980" y="0"/>
            <a:ext cx="7586845" cy="6875251"/>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22" y="4781863"/>
            <a:ext cx="7841727" cy="1967458"/>
          </a:xfrm>
          <a:prstGeom prst="rect">
            <a:avLst/>
          </a:prstGeom>
        </p:spPr>
      </p:pic>
      <p:sp>
        <p:nvSpPr>
          <p:cNvPr id="8" name="円/楕円 7"/>
          <p:cNvSpPr/>
          <p:nvPr/>
        </p:nvSpPr>
        <p:spPr bwMode="auto">
          <a:xfrm>
            <a:off x="1278120" y="5094159"/>
            <a:ext cx="520700" cy="671433"/>
          </a:xfrm>
          <a:prstGeom prst="ellipse">
            <a:avLst/>
          </a:prstGeom>
          <a:noFill/>
          <a:ln w="57150">
            <a:solidFill>
              <a:schemeClr val="accent4">
                <a:lumMod val="60000"/>
                <a:lumOff val="4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円/楕円 8"/>
          <p:cNvSpPr/>
          <p:nvPr/>
        </p:nvSpPr>
        <p:spPr bwMode="auto">
          <a:xfrm>
            <a:off x="1894680" y="5133509"/>
            <a:ext cx="726580" cy="683300"/>
          </a:xfrm>
          <a:prstGeom prst="ellipse">
            <a:avLst/>
          </a:prstGeom>
          <a:noFill/>
          <a:ln w="57150">
            <a:solidFill>
              <a:schemeClr val="accent4">
                <a:lumMod val="60000"/>
                <a:lumOff val="40000"/>
              </a:schemeClr>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角丸四角形 9"/>
          <p:cNvSpPr/>
          <p:nvPr/>
        </p:nvSpPr>
        <p:spPr bwMode="auto">
          <a:xfrm>
            <a:off x="7120328" y="374754"/>
            <a:ext cx="1394085" cy="601743"/>
          </a:xfrm>
          <a:prstGeom prst="roundRect">
            <a:avLst/>
          </a:prstGeom>
          <a:noFill/>
          <a:ln w="57150">
            <a:solidFill>
              <a:schemeClr val="accent4">
                <a:lumMod val="60000"/>
                <a:lumOff val="4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kumimoji="1" lang="ja-JP" altLang="en-US"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2" name="直線矢印コネクタ 11"/>
          <p:cNvCxnSpPr/>
          <p:nvPr/>
        </p:nvCxnSpPr>
        <p:spPr>
          <a:xfrm flipH="1">
            <a:off x="2473377" y="961507"/>
            <a:ext cx="4676931" cy="3985247"/>
          </a:xfrm>
          <a:prstGeom prst="straightConnector1">
            <a:avLst/>
          </a:prstGeom>
          <a:ln w="57150">
            <a:solidFill>
              <a:schemeClr val="accent4">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93720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chemeClr val="tx1">
                    <a:alpha val="99000"/>
                  </a:schemeClr>
                </a:solidFill>
              </a:rPr>
              <a:t>1. Start Game</a:t>
            </a:r>
            <a:endParaRPr kumimoji="1" lang="ja-JP" altLang="en-US" dirty="0">
              <a:solidFill>
                <a:schemeClr val="tx1">
                  <a:alpha val="99000"/>
                </a:schemeClr>
              </a:solidFill>
            </a:endParaRPr>
          </a:p>
        </p:txBody>
      </p:sp>
    </p:spTree>
    <p:extLst>
      <p:ext uri="{BB962C8B-B14F-4D97-AF65-F5344CB8AC3E}">
        <p14:creationId xmlns:p14="http://schemas.microsoft.com/office/powerpoint/2010/main" val="35490994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kumimoji="1" lang="en-US" altLang="ja-JP" dirty="0" smtClean="0"/>
              <a:t>1. Start Game - Initialize</a:t>
            </a:r>
            <a:endParaRPr kumimoji="1" lang="ja-JP" altLang="en-US" dirty="0"/>
          </a:p>
        </p:txBody>
      </p:sp>
      <p:pic>
        <p:nvPicPr>
          <p:cNvPr id="4"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048" y="1068654"/>
            <a:ext cx="1929008" cy="1310118"/>
          </a:xfrm>
          <a:prstGeom prst="rect">
            <a:avLst/>
          </a:prstGeom>
        </p:spPr>
      </p:pic>
      <p:pic>
        <p:nvPicPr>
          <p:cNvPr id="5"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6476" y="1107908"/>
            <a:ext cx="1703950" cy="1270863"/>
          </a:xfrm>
          <a:prstGeom prst="rect">
            <a:avLst/>
          </a:prstGeom>
        </p:spPr>
      </p:pic>
      <p:cxnSp>
        <p:nvCxnSpPr>
          <p:cNvPr id="6" name="直線矢印コネクタ 10"/>
          <p:cNvCxnSpPr>
            <a:stCxn id="4" idx="3"/>
            <a:endCxn id="5" idx="1"/>
          </p:cNvCxnSpPr>
          <p:nvPr/>
        </p:nvCxnSpPr>
        <p:spPr>
          <a:xfrm>
            <a:off x="4336056" y="1723713"/>
            <a:ext cx="4420420" cy="19627"/>
          </a:xfrm>
          <a:prstGeom prst="straightConnector1">
            <a:avLst/>
          </a:prstGeom>
          <a:ln w="57150">
            <a:headEnd type="none"/>
            <a:tailEnd type="arrow"/>
          </a:ln>
        </p:spPr>
        <p:style>
          <a:lnRef idx="2">
            <a:schemeClr val="accent1"/>
          </a:lnRef>
          <a:fillRef idx="0">
            <a:schemeClr val="accent1"/>
          </a:fillRef>
          <a:effectRef idx="1">
            <a:schemeClr val="accent1"/>
          </a:effectRef>
          <a:fontRef idx="minor">
            <a:schemeClr val="tx1"/>
          </a:fontRef>
        </p:style>
      </p:cxnSp>
      <p:cxnSp>
        <p:nvCxnSpPr>
          <p:cNvPr id="7" name="直線矢印コネクタ 11"/>
          <p:cNvCxnSpPr/>
          <p:nvPr/>
        </p:nvCxnSpPr>
        <p:spPr>
          <a:xfrm>
            <a:off x="4336056" y="2143738"/>
            <a:ext cx="4420420" cy="0"/>
          </a:xfrm>
          <a:prstGeom prst="straightConnector1">
            <a:avLst/>
          </a:prstGeom>
          <a:ln w="38100">
            <a:prstDash val="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4336056" y="1189775"/>
            <a:ext cx="4109204" cy="430887"/>
          </a:xfrm>
          <a:prstGeom prst="rect">
            <a:avLst/>
          </a:prstGeom>
          <a:noFill/>
        </p:spPr>
        <p:txBody>
          <a:bodyPr wrap="square" lIns="0" tIns="0" rIns="0" bIns="0" rtlCol="0">
            <a:spAutoFit/>
          </a:bodyPr>
          <a:lstStyle/>
          <a:p>
            <a:pPr algn="ctr"/>
            <a:r>
              <a:rPr kumimoji="1" lang="en-US" altLang="ja-JP" sz="2800" dirty="0" smtClean="0">
                <a:gradFill>
                  <a:gsLst>
                    <a:gs pos="2917">
                      <a:schemeClr val="tx1"/>
                    </a:gs>
                    <a:gs pos="30000">
                      <a:schemeClr val="tx1"/>
                    </a:gs>
                  </a:gsLst>
                  <a:lin ang="5400000" scaled="0"/>
                </a:gradFill>
              </a:rPr>
              <a:t>1. Compile</a:t>
            </a:r>
            <a:r>
              <a:rPr kumimoji="1" lang="ja-JP" altLang="en-US" sz="2800" dirty="0">
                <a:gradFill>
                  <a:gsLst>
                    <a:gs pos="2917">
                      <a:schemeClr val="tx1"/>
                    </a:gs>
                    <a:gs pos="30000">
                      <a:schemeClr val="tx1"/>
                    </a:gs>
                  </a:gsLst>
                  <a:lin ang="5400000" scaled="0"/>
                </a:gradFill>
              </a:rPr>
              <a:t> </a:t>
            </a:r>
            <a:r>
              <a:rPr kumimoji="1" lang="en-US" altLang="ja-JP" sz="2800" dirty="0" smtClean="0">
                <a:gradFill>
                  <a:gsLst>
                    <a:gs pos="2917">
                      <a:schemeClr val="tx1"/>
                    </a:gs>
                    <a:gs pos="30000">
                      <a:schemeClr val="tx1"/>
                    </a:gs>
                  </a:gsLst>
                  <a:lin ang="5400000" scaled="0"/>
                </a:gradFill>
              </a:rPr>
              <a:t>&amp; Start Game</a:t>
            </a:r>
            <a:endParaRPr kumimoji="1" lang="ja-JP" altLang="en-US" sz="2800" dirty="0" err="1" smtClean="0">
              <a:gradFill>
                <a:gsLst>
                  <a:gs pos="2917">
                    <a:schemeClr val="tx1"/>
                  </a:gs>
                  <a:gs pos="30000">
                    <a:schemeClr val="tx1"/>
                  </a:gs>
                </a:gsLst>
                <a:lin ang="5400000" scaled="0"/>
              </a:gradFill>
            </a:endParaRPr>
          </a:p>
        </p:txBody>
      </p:sp>
      <p:sp>
        <p:nvSpPr>
          <p:cNvPr id="14" name="Content Placeholder 2"/>
          <p:cNvSpPr txBox="1">
            <a:spLocks/>
          </p:cNvSpPr>
          <p:nvPr/>
        </p:nvSpPr>
        <p:spPr bwMode="auto">
          <a:xfrm>
            <a:off x="2550212" y="2600038"/>
            <a:ext cx="5131191" cy="4039831"/>
          </a:xfrm>
          <a:prstGeom prst="rect">
            <a:avLst/>
          </a:prstGeom>
          <a:solidFill>
            <a:schemeClr val="accent2"/>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buNone/>
            </a:pPr>
            <a:r>
              <a:rPr lang="en-US" altLang="ja-JP" sz="2400" dirty="0" smtClean="0">
                <a:solidFill>
                  <a:schemeClr val="accent1">
                    <a:lumMod val="50000"/>
                  </a:schemeClr>
                </a:solidFill>
              </a:rPr>
              <a:t>Roslyn/</a:t>
            </a:r>
            <a:r>
              <a:rPr lang="en-US" altLang="ja-JP" sz="2400" dirty="0" err="1" smtClean="0">
                <a:solidFill>
                  <a:schemeClr val="accent1">
                    <a:lumMod val="50000"/>
                  </a:schemeClr>
                </a:solidFill>
              </a:rPr>
              <a:t>MSBuild</a:t>
            </a:r>
            <a:r>
              <a:rPr lang="en-US" altLang="ja-JP" sz="2400" dirty="0" smtClean="0">
                <a:solidFill>
                  <a:schemeClr val="accent1">
                    <a:lumMod val="50000"/>
                  </a:schemeClr>
                </a:solidFill>
              </a:rPr>
              <a:t> Project</a:t>
            </a:r>
          </a:p>
        </p:txBody>
      </p:sp>
      <p:sp>
        <p:nvSpPr>
          <p:cNvPr id="13" name="Content Placeholder 2"/>
          <p:cNvSpPr txBox="1">
            <a:spLocks/>
          </p:cNvSpPr>
          <p:nvPr/>
        </p:nvSpPr>
        <p:spPr bwMode="auto">
          <a:xfrm>
            <a:off x="3198736" y="3229334"/>
            <a:ext cx="3789019" cy="1296512"/>
          </a:xfrm>
          <a:prstGeom prst="rect">
            <a:avLst/>
          </a:prstGeom>
          <a:solidFill>
            <a:schemeClr val="bg1"/>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buNone/>
            </a:pPr>
            <a:r>
              <a:rPr lang="en-US" altLang="ja-JP" sz="2400" dirty="0" smtClean="0">
                <a:solidFill>
                  <a:schemeClr val="accent1">
                    <a:lumMod val="50000"/>
                  </a:schemeClr>
                </a:solidFill>
              </a:rPr>
              <a:t>Part0-csproj</a:t>
            </a:r>
          </a:p>
        </p:txBody>
      </p:sp>
      <p:sp>
        <p:nvSpPr>
          <p:cNvPr id="15" name="Content Placeholder 2"/>
          <p:cNvSpPr txBox="1">
            <a:spLocks/>
          </p:cNvSpPr>
          <p:nvPr/>
        </p:nvSpPr>
        <p:spPr bwMode="auto">
          <a:xfrm>
            <a:off x="4084228" y="3791717"/>
            <a:ext cx="2227637" cy="582107"/>
          </a:xfrm>
          <a:prstGeom prst="rect">
            <a:avLst/>
          </a:prstGeom>
          <a:solidFill>
            <a:schemeClr val="accent4">
              <a:lumMod val="20000"/>
              <a:lumOff val="80000"/>
            </a:schemeClr>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err="1" smtClean="0">
                <a:solidFill>
                  <a:schemeClr val="accent1">
                    <a:lumMod val="50000"/>
                  </a:schemeClr>
                </a:solidFill>
              </a:rPr>
              <a:t>Player.cs</a:t>
            </a:r>
            <a:endParaRPr lang="en-US" altLang="ja-JP" sz="2400" dirty="0" smtClean="0">
              <a:solidFill>
                <a:schemeClr val="accent1">
                  <a:lumMod val="50000"/>
                </a:schemeClr>
              </a:solidFill>
            </a:endParaRPr>
          </a:p>
        </p:txBody>
      </p:sp>
      <p:sp>
        <p:nvSpPr>
          <p:cNvPr id="16" name="Content Placeholder 2"/>
          <p:cNvSpPr txBox="1">
            <a:spLocks/>
          </p:cNvSpPr>
          <p:nvPr/>
        </p:nvSpPr>
        <p:spPr bwMode="auto">
          <a:xfrm>
            <a:off x="3198736" y="4637438"/>
            <a:ext cx="3789019" cy="1296512"/>
          </a:xfrm>
          <a:prstGeom prst="rect">
            <a:avLst/>
          </a:prstGeom>
          <a:solidFill>
            <a:schemeClr val="bg1"/>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buNone/>
            </a:pPr>
            <a:r>
              <a:rPr lang="en-US" altLang="ja-JP" sz="2400" dirty="0" smtClean="0">
                <a:solidFill>
                  <a:schemeClr val="accent1">
                    <a:lumMod val="50000"/>
                  </a:schemeClr>
                </a:solidFill>
              </a:rPr>
              <a:t>Part1-csproj</a:t>
            </a:r>
          </a:p>
        </p:txBody>
      </p:sp>
      <p:sp>
        <p:nvSpPr>
          <p:cNvPr id="17" name="Content Placeholder 2"/>
          <p:cNvSpPr txBox="1">
            <a:spLocks/>
          </p:cNvSpPr>
          <p:nvPr/>
        </p:nvSpPr>
        <p:spPr bwMode="auto">
          <a:xfrm>
            <a:off x="4084228" y="5199821"/>
            <a:ext cx="2227637" cy="582107"/>
          </a:xfrm>
          <a:prstGeom prst="rect">
            <a:avLst/>
          </a:prstGeom>
          <a:solidFill>
            <a:schemeClr val="accent1">
              <a:lumMod val="40000"/>
              <a:lumOff val="60000"/>
            </a:schemeClr>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err="1" smtClean="0">
                <a:solidFill>
                  <a:schemeClr val="accent1">
                    <a:lumMod val="50000"/>
                  </a:schemeClr>
                </a:solidFill>
              </a:rPr>
              <a:t>Enemy.cs</a:t>
            </a:r>
            <a:endParaRPr lang="en-US" altLang="ja-JP" sz="2400" dirty="0" smtClean="0">
              <a:solidFill>
                <a:schemeClr val="accent1">
                  <a:lumMod val="50000"/>
                </a:schemeClr>
              </a:solidFill>
            </a:endParaRPr>
          </a:p>
        </p:txBody>
      </p:sp>
      <p:sp>
        <p:nvSpPr>
          <p:cNvPr id="18" name="テキスト ボックス 11"/>
          <p:cNvSpPr txBox="1"/>
          <p:nvPr/>
        </p:nvSpPr>
        <p:spPr>
          <a:xfrm>
            <a:off x="3198736" y="6049335"/>
            <a:ext cx="4109204" cy="430887"/>
          </a:xfrm>
          <a:prstGeom prst="rect">
            <a:avLst/>
          </a:prstGeom>
          <a:noFill/>
        </p:spPr>
        <p:txBody>
          <a:bodyPr wrap="square" lIns="0" tIns="0" rIns="0" bIns="0" rtlCol="0">
            <a:spAutoFit/>
          </a:bodyPr>
          <a:lstStyle/>
          <a:p>
            <a:pPr algn="ctr"/>
            <a:r>
              <a:rPr kumimoji="1" lang="en-US" altLang="ja-JP" sz="2800" dirty="0" smtClean="0">
                <a:gradFill>
                  <a:gsLst>
                    <a:gs pos="2917">
                      <a:schemeClr val="tx1"/>
                    </a:gs>
                    <a:gs pos="30000">
                      <a:schemeClr val="tx1"/>
                    </a:gs>
                  </a:gsLst>
                  <a:lin ang="5400000" scaled="0"/>
                </a:gradFill>
              </a:rPr>
              <a:t>………</a:t>
            </a:r>
            <a:endParaRPr kumimoji="1" lang="ja-JP" altLang="en-US" sz="2800" dirty="0" err="1" smtClean="0">
              <a:gradFill>
                <a:gsLst>
                  <a:gs pos="2917">
                    <a:schemeClr val="tx1"/>
                  </a:gs>
                  <a:gs pos="30000">
                    <a:schemeClr val="tx1"/>
                  </a:gs>
                </a:gsLst>
                <a:lin ang="5400000" scaled="0"/>
              </a:gradFill>
            </a:endParaRPr>
          </a:p>
        </p:txBody>
      </p:sp>
      <p:cxnSp>
        <p:nvCxnSpPr>
          <p:cNvPr id="19" name="直線矢印コネクタ 11"/>
          <p:cNvCxnSpPr>
            <a:stCxn id="13" idx="3"/>
            <a:endCxn id="24" idx="1"/>
          </p:cNvCxnSpPr>
          <p:nvPr/>
        </p:nvCxnSpPr>
        <p:spPr>
          <a:xfrm flipV="1">
            <a:off x="6987755" y="3586536"/>
            <a:ext cx="2306789" cy="291054"/>
          </a:xfrm>
          <a:prstGeom prst="straightConnector1">
            <a:avLst/>
          </a:prstGeom>
          <a:ln w="57150">
            <a:solidFill>
              <a:schemeClr val="accent4">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4" name="Content Placeholder 2"/>
          <p:cNvSpPr txBox="1">
            <a:spLocks/>
          </p:cNvSpPr>
          <p:nvPr/>
        </p:nvSpPr>
        <p:spPr bwMode="auto">
          <a:xfrm>
            <a:off x="9294544" y="3295482"/>
            <a:ext cx="2227637" cy="582107"/>
          </a:xfrm>
          <a:prstGeom prst="rect">
            <a:avLst/>
          </a:prstGeom>
          <a:solidFill>
            <a:schemeClr val="accent4">
              <a:lumMod val="20000"/>
              <a:lumOff val="80000"/>
            </a:schemeClr>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accent1">
                    <a:lumMod val="50000"/>
                  </a:schemeClr>
                </a:solidFill>
              </a:rPr>
              <a:t>Player.dll</a:t>
            </a:r>
          </a:p>
        </p:txBody>
      </p:sp>
      <p:sp>
        <p:nvSpPr>
          <p:cNvPr id="26" name="Content Placeholder 2"/>
          <p:cNvSpPr txBox="1">
            <a:spLocks/>
          </p:cNvSpPr>
          <p:nvPr/>
        </p:nvSpPr>
        <p:spPr bwMode="auto">
          <a:xfrm>
            <a:off x="9294543" y="3966459"/>
            <a:ext cx="2227637" cy="582107"/>
          </a:xfrm>
          <a:prstGeom prst="rect">
            <a:avLst/>
          </a:prstGeom>
          <a:solidFill>
            <a:schemeClr val="accent4">
              <a:lumMod val="20000"/>
              <a:lumOff val="80000"/>
            </a:schemeClr>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accent1">
                    <a:lumMod val="50000"/>
                  </a:schemeClr>
                </a:solidFill>
              </a:rPr>
              <a:t>Player.pdb</a:t>
            </a:r>
          </a:p>
        </p:txBody>
      </p:sp>
      <p:cxnSp>
        <p:nvCxnSpPr>
          <p:cNvPr id="27" name="直線矢印コネクタ 11"/>
          <p:cNvCxnSpPr>
            <a:stCxn id="13" idx="3"/>
            <a:endCxn id="26" idx="1"/>
          </p:cNvCxnSpPr>
          <p:nvPr/>
        </p:nvCxnSpPr>
        <p:spPr>
          <a:xfrm>
            <a:off x="6987755" y="3877590"/>
            <a:ext cx="2306788" cy="379923"/>
          </a:xfrm>
          <a:prstGeom prst="straightConnector1">
            <a:avLst/>
          </a:prstGeom>
          <a:ln w="57150">
            <a:solidFill>
              <a:schemeClr val="accent4">
                <a:lumMod val="60000"/>
                <a:lumOff val="40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2" name="Content Placeholder 2"/>
          <p:cNvSpPr txBox="1">
            <a:spLocks/>
          </p:cNvSpPr>
          <p:nvPr/>
        </p:nvSpPr>
        <p:spPr bwMode="auto">
          <a:xfrm>
            <a:off x="9294544" y="4874753"/>
            <a:ext cx="2227637" cy="582107"/>
          </a:xfrm>
          <a:prstGeom prst="rect">
            <a:avLst/>
          </a:prstGeom>
          <a:solidFill>
            <a:schemeClr val="accent1">
              <a:lumMod val="40000"/>
              <a:lumOff val="60000"/>
            </a:schemeClr>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accent1">
                    <a:lumMod val="50000"/>
                  </a:schemeClr>
                </a:solidFill>
              </a:rPr>
              <a:t>Enemy.dll</a:t>
            </a:r>
          </a:p>
        </p:txBody>
      </p:sp>
      <p:sp>
        <p:nvSpPr>
          <p:cNvPr id="33" name="Content Placeholder 2"/>
          <p:cNvSpPr txBox="1">
            <a:spLocks/>
          </p:cNvSpPr>
          <p:nvPr/>
        </p:nvSpPr>
        <p:spPr bwMode="auto">
          <a:xfrm>
            <a:off x="9294543" y="5545730"/>
            <a:ext cx="2227637" cy="582107"/>
          </a:xfrm>
          <a:prstGeom prst="rect">
            <a:avLst/>
          </a:prstGeom>
          <a:solidFill>
            <a:schemeClr val="accent1">
              <a:lumMod val="40000"/>
              <a:lumOff val="60000"/>
            </a:schemeClr>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accent1">
                    <a:lumMod val="50000"/>
                  </a:schemeClr>
                </a:solidFill>
              </a:rPr>
              <a:t>Enemy.pdb</a:t>
            </a:r>
          </a:p>
        </p:txBody>
      </p:sp>
      <p:cxnSp>
        <p:nvCxnSpPr>
          <p:cNvPr id="34" name="直線矢印コネクタ 11"/>
          <p:cNvCxnSpPr>
            <a:stCxn id="16" idx="3"/>
            <a:endCxn id="32" idx="1"/>
          </p:cNvCxnSpPr>
          <p:nvPr/>
        </p:nvCxnSpPr>
        <p:spPr>
          <a:xfrm flipV="1">
            <a:off x="6987755" y="5165807"/>
            <a:ext cx="2306789" cy="119887"/>
          </a:xfrm>
          <a:prstGeom prst="straightConnector1">
            <a:avLst/>
          </a:prstGeom>
          <a:ln w="57150">
            <a:solidFill>
              <a:schemeClr val="accent1">
                <a:lumMod val="7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11"/>
          <p:cNvCxnSpPr>
            <a:stCxn id="16" idx="3"/>
            <a:endCxn id="33" idx="1"/>
          </p:cNvCxnSpPr>
          <p:nvPr/>
        </p:nvCxnSpPr>
        <p:spPr>
          <a:xfrm>
            <a:off x="6987755" y="5285694"/>
            <a:ext cx="2306788" cy="551090"/>
          </a:xfrm>
          <a:prstGeom prst="straightConnector1">
            <a:avLst/>
          </a:prstGeom>
          <a:ln w="57150">
            <a:solidFill>
              <a:schemeClr val="accent1">
                <a:lumMod val="7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0" name="Text Placeholder 1"/>
          <p:cNvSpPr>
            <a:spLocks noGrp="1"/>
          </p:cNvSpPr>
          <p:nvPr>
            <p:ph type="body" sz="quarter" idx="10"/>
          </p:nvPr>
        </p:nvSpPr>
        <p:spPr>
          <a:xfrm>
            <a:off x="6711353" y="6188906"/>
            <a:ext cx="5244858" cy="613568"/>
          </a:xfrm>
        </p:spPr>
        <p:txBody>
          <a:bodyPr/>
          <a:lstStyle/>
          <a:p>
            <a:pPr algn="r"/>
            <a:r>
              <a:rPr kumimoji="1" lang="ja-JP" altLang="en-US" sz="3200" dirty="0" smtClean="0"/>
              <a:t>後々</a:t>
            </a:r>
            <a:r>
              <a:rPr kumimoji="1" lang="en-US" altLang="ja-JP" sz="3200" dirty="0" smtClean="0"/>
              <a:t>DLL</a:t>
            </a:r>
            <a:r>
              <a:rPr kumimoji="1" lang="ja-JP" altLang="en-US" sz="3200" dirty="0" smtClean="0"/>
              <a:t>の差分更新をしたい</a:t>
            </a:r>
            <a:r>
              <a:rPr kumimoji="1" lang="en-US" altLang="ja-JP" sz="3200" dirty="0" smtClean="0"/>
              <a:t>!</a:t>
            </a:r>
            <a:endParaRPr kumimoji="1" lang="ja-JP" altLang="en-US" sz="3200" dirty="0"/>
          </a:p>
        </p:txBody>
      </p:sp>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68" y="3295482"/>
            <a:ext cx="2390476" cy="2323809"/>
          </a:xfrm>
          <a:prstGeom prst="rect">
            <a:avLst/>
          </a:prstGeom>
        </p:spPr>
      </p:pic>
      <p:sp>
        <p:nvSpPr>
          <p:cNvPr id="42" name="Content Placeholder 2"/>
          <p:cNvSpPr txBox="1">
            <a:spLocks/>
          </p:cNvSpPr>
          <p:nvPr/>
        </p:nvSpPr>
        <p:spPr bwMode="auto">
          <a:xfrm>
            <a:off x="55768" y="5672352"/>
            <a:ext cx="2606512" cy="825362"/>
          </a:xfrm>
          <a:prstGeom prst="rect">
            <a:avLst/>
          </a:prstGeom>
          <a:no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ja-JP" altLang="en-US" sz="2400" dirty="0" smtClean="0">
                <a:solidFill>
                  <a:schemeClr val="tx1"/>
                </a:solidFill>
              </a:rPr>
              <a:t>↑こんな</a:t>
            </a:r>
            <a:r>
              <a:rPr lang="en-US" altLang="ja-JP" sz="2400" dirty="0" err="1" smtClean="0">
                <a:solidFill>
                  <a:schemeClr val="tx1"/>
                </a:solidFill>
              </a:rPr>
              <a:t>sln</a:t>
            </a:r>
            <a:r>
              <a:rPr lang="ja-JP" altLang="en-US" sz="2400" dirty="0">
                <a:solidFill>
                  <a:schemeClr val="tx1"/>
                </a:solidFill>
              </a:rPr>
              <a:t>構</a:t>
            </a:r>
            <a:r>
              <a:rPr lang="ja-JP" altLang="en-US" sz="2400" dirty="0" smtClean="0">
                <a:solidFill>
                  <a:schemeClr val="tx1"/>
                </a:solidFill>
              </a:rPr>
              <a:t>成だと思いますが</a:t>
            </a:r>
            <a:endParaRPr lang="en-US" altLang="ja-JP" sz="2400" dirty="0" smtClean="0">
              <a:solidFill>
                <a:schemeClr val="tx1"/>
              </a:solidFill>
            </a:endParaRPr>
          </a:p>
        </p:txBody>
      </p:sp>
      <p:cxnSp>
        <p:nvCxnSpPr>
          <p:cNvPr id="43" name="直線矢印コネクタ 10"/>
          <p:cNvCxnSpPr/>
          <p:nvPr/>
        </p:nvCxnSpPr>
        <p:spPr>
          <a:xfrm>
            <a:off x="2125846" y="4531077"/>
            <a:ext cx="706366" cy="3136"/>
          </a:xfrm>
          <a:prstGeom prst="straightConnector1">
            <a:avLst/>
          </a:prstGeom>
          <a:ln w="57150">
            <a:headEnd type="none"/>
            <a:tailEnd type="arrow"/>
          </a:ln>
        </p:spPr>
        <p:style>
          <a:lnRef idx="2">
            <a:schemeClr val="accent1"/>
          </a:lnRef>
          <a:fillRef idx="0">
            <a:schemeClr val="accent1"/>
          </a:fillRef>
          <a:effectRef idx="1">
            <a:schemeClr val="accent1"/>
          </a:effectRef>
          <a:fontRef idx="minor">
            <a:schemeClr val="tx1"/>
          </a:fontRef>
        </p:style>
      </p:cxnSp>
      <p:sp>
        <p:nvSpPr>
          <p:cNvPr id="45" name="Content Placeholder 2"/>
          <p:cNvSpPr txBox="1">
            <a:spLocks/>
          </p:cNvSpPr>
          <p:nvPr/>
        </p:nvSpPr>
        <p:spPr bwMode="auto">
          <a:xfrm>
            <a:off x="5424432" y="1955891"/>
            <a:ext cx="2227637" cy="365150"/>
          </a:xfrm>
          <a:prstGeom prst="rect">
            <a:avLst/>
          </a:prstGeom>
          <a:solidFill>
            <a:schemeClr val="accent1">
              <a:lumMod val="40000"/>
              <a:lumOff val="60000"/>
            </a:schemeClr>
          </a:solidFill>
          <a:ln>
            <a:noFill/>
          </a:ln>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lvl1pPr marL="257175" indent="-257175" algn="l" defTabSz="342900" rtl="0" eaLnBrk="1" fontAlgn="base" hangingPunct="1">
              <a:lnSpc>
                <a:spcPct val="120000"/>
              </a:lnSpc>
              <a:spcBef>
                <a:spcPct val="20000"/>
              </a:spcBef>
              <a:spcAft>
                <a:spcPct val="0"/>
              </a:spcAft>
              <a:buFont typeface="Arial" panose="020B0604020202020204" pitchFamily="34" charset="0"/>
              <a:buChar char="•"/>
              <a:defRPr kumimoji="1" sz="21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1pPr>
            <a:lvl2pPr marL="557213" indent="-214313" algn="l" defTabSz="342900" rtl="0" eaLnBrk="1" fontAlgn="base" hangingPunct="1">
              <a:lnSpc>
                <a:spcPct val="120000"/>
              </a:lnSpc>
              <a:spcBef>
                <a:spcPct val="20000"/>
              </a:spcBef>
              <a:spcAft>
                <a:spcPct val="0"/>
              </a:spcAft>
              <a:buFont typeface="Arial" panose="020B0604020202020204" pitchFamily="34" charset="0"/>
              <a:buChar char="–"/>
              <a:defRPr kumimoji="1" sz="195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2pPr>
            <a:lvl3pPr marL="857250" indent="-171450" algn="l" defTabSz="342900" rtl="0" eaLnBrk="1" fontAlgn="base" hangingPunct="1">
              <a:lnSpc>
                <a:spcPct val="120000"/>
              </a:lnSpc>
              <a:spcBef>
                <a:spcPct val="20000"/>
              </a:spcBef>
              <a:spcAft>
                <a:spcPct val="0"/>
              </a:spcAft>
              <a:buFont typeface="Arial" panose="020B0604020202020204" pitchFamily="34" charset="0"/>
              <a:buChar char="•"/>
              <a:defRPr kumimoji="1" sz="18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3pPr>
            <a:lvl4pPr marL="12001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4pPr>
            <a:lvl5pPr marL="1543050" indent="-171450" algn="l" defTabSz="342900" rtl="0" eaLnBrk="1" fontAlgn="base" hangingPunct="1">
              <a:lnSpc>
                <a:spcPct val="120000"/>
              </a:lnSpc>
              <a:spcBef>
                <a:spcPct val="20000"/>
              </a:spcBef>
              <a:spcAft>
                <a:spcPct val="0"/>
              </a:spcAft>
              <a:buFont typeface="Arial" panose="020B0604020202020204" pitchFamily="34" charset="0"/>
              <a:buChar char="»"/>
              <a:defRPr kumimoji="1" sz="1500" kern="1200">
                <a:solidFill>
                  <a:srgbClr val="6A6D70"/>
                </a:solidFill>
                <a:latin typeface="メイリオ" panose="020B0604030504040204" pitchFamily="50" charset="-128"/>
                <a:ea typeface="メイリオ" panose="020B0604030504040204" pitchFamily="50" charset="-128"/>
                <a:cs typeface="メイリオ" panose="020B0604030504040204" pitchFamily="50" charset="-128"/>
              </a:defRPr>
            </a:lvl5pPr>
            <a:lvl6pPr marL="18859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kumimoji="1" sz="1500" kern="1200">
                <a:solidFill>
                  <a:schemeClr val="tx1"/>
                </a:solidFill>
                <a:latin typeface="+mn-lt"/>
                <a:ea typeface="+mn-ea"/>
                <a:cs typeface="+mn-cs"/>
              </a:defRPr>
            </a:lvl9pPr>
          </a:lstStyle>
          <a:p>
            <a:pPr marL="0" indent="0" algn="ctr">
              <a:buNone/>
            </a:pPr>
            <a:r>
              <a:rPr lang="en-US" altLang="ja-JP" sz="2400" dirty="0" smtClean="0">
                <a:solidFill>
                  <a:schemeClr val="accent1">
                    <a:lumMod val="50000"/>
                  </a:schemeClr>
                </a:solidFill>
              </a:rPr>
              <a:t>WCF</a:t>
            </a:r>
            <a:r>
              <a:rPr lang="ja-JP" altLang="en-US" sz="2400" dirty="0">
                <a:solidFill>
                  <a:schemeClr val="accent1">
                    <a:lumMod val="50000"/>
                  </a:schemeClr>
                </a:solidFill>
              </a:rPr>
              <a:t> </a:t>
            </a:r>
            <a:r>
              <a:rPr lang="en-US" altLang="ja-JP" sz="2400" dirty="0" smtClean="0">
                <a:solidFill>
                  <a:schemeClr val="accent1">
                    <a:lumMod val="50000"/>
                  </a:schemeClr>
                </a:solidFill>
              </a:rPr>
              <a:t>pipe</a:t>
            </a:r>
          </a:p>
        </p:txBody>
      </p:sp>
    </p:spTree>
    <p:extLst>
      <p:ext uri="{BB962C8B-B14F-4D97-AF65-F5344CB8AC3E}">
        <p14:creationId xmlns:p14="http://schemas.microsoft.com/office/powerpoint/2010/main" val="390194337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PLAsyncWindows">
  <a:themeElements>
    <a:clrScheme name="DPE">
      <a:dk1>
        <a:srgbClr val="000000"/>
      </a:dk1>
      <a:lt1>
        <a:srgbClr val="FFFFFF"/>
      </a:lt1>
      <a:dk2>
        <a:srgbClr val="00BCF2"/>
      </a:dk2>
      <a:lt2>
        <a:srgbClr val="D2D2D2"/>
      </a:lt2>
      <a:accent1>
        <a:srgbClr val="0072C6"/>
      </a:accent1>
      <a:accent2>
        <a:srgbClr val="BAD80A"/>
      </a:accent2>
      <a:accent3>
        <a:srgbClr val="FF8C00"/>
      </a:accent3>
      <a:accent4>
        <a:srgbClr val="B4009E"/>
      </a:accent4>
      <a:accent5>
        <a:srgbClr val="55D455"/>
      </a:accent5>
      <a:accent6>
        <a:srgbClr val="FFB900"/>
      </a:accent6>
      <a:hlink>
        <a:srgbClr val="008DB5"/>
      </a:hlink>
      <a:folHlink>
        <a:srgbClr val="5EDB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57150">
          <a:headEnd type="none"/>
          <a:tailEnd type="arrow"/>
        </a:ln>
      </a:spPr>
      <a:bodyPr rtlCol="0" anchor="ctr"/>
      <a:lstStyle>
        <a:defPPr algn="ctr">
          <a:defRPr kumimoji="1"/>
        </a:defPPr>
      </a:lstStyle>
      <a:style>
        <a:lnRef idx="2">
          <a:schemeClr val="accent1"/>
        </a:lnRef>
        <a:fillRef idx="0">
          <a:schemeClr val="accent1"/>
        </a:fillRef>
        <a:effectRef idx="1">
          <a:schemeClr val="accent1"/>
        </a:effectRef>
        <a:fontRef idx="minor">
          <a:schemeClr val="tx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FFA66F162D9D47BE9EF53D1897E8E6" ma:contentTypeVersion="0" ma:contentTypeDescription="Create a new document." ma:contentTypeScope="" ma:versionID="4ebe2aa92a577ddab9410104299b8a4f">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ontrol xmlns="http://schemas.microsoft.com/VisualStudio/2011/storyboarding/control">
  <Id Name="System.Storyboarding.WindowsApps.WindowsAppsButton" Revision="1" Stencil="System.Storyboarding.WindowsApps" StencilVersion="0.1"/>
</Control>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0972F6-1069-4093-98B3-E13C71A29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A9703B0-B7E5-41ED-8AD4-3D705F83000A}">
  <ds:schemaRefs>
    <ds:schemaRef ds:uri="http://schemas.microsoft.com/VisualStudio/2011/storyboarding/control"/>
  </ds:schemaRefs>
</ds:datastoreItem>
</file>

<file path=customXml/itemProps4.xml><?xml version="1.0" encoding="utf-8"?>
<ds:datastoreItem xmlns:ds="http://schemas.openxmlformats.org/officeDocument/2006/customXml" ds:itemID="{F990F116-B58F-4255-B05B-DA3808E0E5C6}">
  <ds:schemaRefs>
    <ds:schemaRef ds:uri="http://purl.org/dc/terms/"/>
    <ds:schemaRef ds:uri="http://schemas.microsoft.com/office/2006/metadata/properties"/>
    <ds:schemaRef ds:uri="http://www.w3.org/XML/1998/namespace"/>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PPLAsyncWindows</Template>
  <TotalTime>12680</TotalTime>
  <Words>2989</Words>
  <Application>Microsoft Office PowerPoint</Application>
  <PresentationFormat>Custom</PresentationFormat>
  <Paragraphs>287</Paragraphs>
  <Slides>34</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M+ 2p bold</vt:lpstr>
      <vt:lpstr>Meiryo UI</vt:lpstr>
      <vt:lpstr>ＭＳ Ｐゴシック</vt:lpstr>
      <vt:lpstr>ＭＳ ゴシック</vt:lpstr>
      <vt:lpstr>メイリオ</vt:lpstr>
      <vt:lpstr>Arial</vt:lpstr>
      <vt:lpstr>Calibri</vt:lpstr>
      <vt:lpstr>Consolas</vt:lpstr>
      <vt:lpstr>Segoe UI</vt:lpstr>
      <vt:lpstr>Segoe UI Light</vt:lpstr>
      <vt:lpstr>Wingdings</vt:lpstr>
      <vt:lpstr>PPLAsyncWindows</vt:lpstr>
      <vt:lpstr>ParadoxのLiveScripting事情</vt:lpstr>
      <vt:lpstr>自己紹介</vt:lpstr>
      <vt:lpstr>Paradox Game Engine</vt:lpstr>
      <vt:lpstr>Live Scripting</vt:lpstr>
      <vt:lpstr>PowerPoint Presentation</vt:lpstr>
      <vt:lpstr>Live Scripting: synchronization with code and exe</vt:lpstr>
      <vt:lpstr>PowerPoint Presentation</vt:lpstr>
      <vt:lpstr>1. Start Game</vt:lpstr>
      <vt:lpstr>1. Start Game - Initialize</vt:lpstr>
      <vt:lpstr>Roslynを使ったコンパイル準備</vt:lpstr>
      <vt:lpstr>1. Start Game - compile</vt:lpstr>
      <vt:lpstr>1. Start Game – Roslyn compile</vt:lpstr>
      <vt:lpstr>他のソースコードの参照があれば?</vt:lpstr>
      <vt:lpstr>1. Start Game – Roslyn compile</vt:lpstr>
      <vt:lpstr>MSBuildでコンパイル実施</vt:lpstr>
      <vt:lpstr>1. Start Game – MSBuild compile</vt:lpstr>
      <vt:lpstr>1. Start Game – MSBuild compile</vt:lpstr>
      <vt:lpstr>WCF通信</vt:lpstr>
      <vt:lpstr>1. Start Game–WCF pipe</vt:lpstr>
      <vt:lpstr>2. Watch Project 3. Change Project</vt:lpstr>
      <vt:lpstr>2. / 3. Watch Directory</vt:lpstr>
      <vt:lpstr>2. / 3. Watch Directory</vt:lpstr>
      <vt:lpstr>4. Recompile</vt:lpstr>
      <vt:lpstr>4. Recompile – 差分コードの確認</vt:lpstr>
      <vt:lpstr>5. Send Assembly</vt:lpstr>
      <vt:lpstr>5. Send Assembly– 差分DLLの送信</vt:lpstr>
      <vt:lpstr>6. Swap Script Compornent                      from Game Studio</vt:lpstr>
      <vt:lpstr>6. Swap Script Component</vt:lpstr>
      <vt:lpstr>Live Scripting</vt:lpstr>
      <vt:lpstr>まとめ</vt:lpstr>
      <vt:lpstr>おまけ</vt:lpstr>
      <vt:lpstr>Paradox オンラインアンケート実施中</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Roslyn-ParadoxLiveScripting</dc:title>
  <dc:creator>owner</dc:creator>
  <cp:lastModifiedBy>Sao Haruka</cp:lastModifiedBy>
  <cp:revision>347</cp:revision>
  <dcterms:created xsi:type="dcterms:W3CDTF">2012-05-15T04:43:23Z</dcterms:created>
  <dcterms:modified xsi:type="dcterms:W3CDTF">2015-09-16T11:33:27Z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0x01010006FFA66F162D9D47BE9EF53D1897E8E6</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fs.IsStoryboard">
    <vt:bool>true</vt:bool>
  </property>
</Properties>
</file>