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67" r:id="rId5"/>
  </p:sldMasterIdLst>
  <p:notesMasterIdLst>
    <p:notesMasterId r:id="rId54"/>
  </p:notesMasterIdLst>
  <p:handoutMasterIdLst>
    <p:handoutMasterId r:id="rId55"/>
  </p:handoutMasterIdLst>
  <p:sldIdLst>
    <p:sldId id="680" r:id="rId6"/>
    <p:sldId id="683" r:id="rId7"/>
    <p:sldId id="681" r:id="rId8"/>
    <p:sldId id="682" r:id="rId9"/>
    <p:sldId id="684" r:id="rId10"/>
    <p:sldId id="672" r:id="rId11"/>
    <p:sldId id="648" r:id="rId12"/>
    <p:sldId id="685" r:id="rId13"/>
    <p:sldId id="686" r:id="rId14"/>
    <p:sldId id="687" r:id="rId15"/>
    <p:sldId id="688" r:id="rId16"/>
    <p:sldId id="699" r:id="rId17"/>
    <p:sldId id="698" r:id="rId18"/>
    <p:sldId id="700" r:id="rId19"/>
    <p:sldId id="701" r:id="rId20"/>
    <p:sldId id="702" r:id="rId21"/>
    <p:sldId id="703" r:id="rId22"/>
    <p:sldId id="704" r:id="rId23"/>
    <p:sldId id="713" r:id="rId24"/>
    <p:sldId id="714" r:id="rId25"/>
    <p:sldId id="715" r:id="rId26"/>
    <p:sldId id="716" r:id="rId27"/>
    <p:sldId id="717" r:id="rId28"/>
    <p:sldId id="718" r:id="rId29"/>
    <p:sldId id="719" r:id="rId30"/>
    <p:sldId id="720" r:id="rId31"/>
    <p:sldId id="721" r:id="rId32"/>
    <p:sldId id="712" r:id="rId33"/>
    <p:sldId id="692" r:id="rId34"/>
    <p:sldId id="739" r:id="rId35"/>
    <p:sldId id="740" r:id="rId36"/>
    <p:sldId id="707" r:id="rId37"/>
    <p:sldId id="724" r:id="rId38"/>
    <p:sldId id="732" r:id="rId39"/>
    <p:sldId id="733" r:id="rId40"/>
    <p:sldId id="725" r:id="rId41"/>
    <p:sldId id="730" r:id="rId42"/>
    <p:sldId id="731" r:id="rId43"/>
    <p:sldId id="727" r:id="rId44"/>
    <p:sldId id="734" r:id="rId45"/>
    <p:sldId id="735" r:id="rId46"/>
    <p:sldId id="737" r:id="rId47"/>
    <p:sldId id="736" r:id="rId48"/>
    <p:sldId id="738" r:id="rId49"/>
    <p:sldId id="741" r:id="rId50"/>
    <p:sldId id="743" r:id="rId51"/>
    <p:sldId id="744" r:id="rId52"/>
    <p:sldId id="742" r:id="rId53"/>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2">
          <p15:clr>
            <a:srgbClr val="A4A3A4"/>
          </p15:clr>
        </p15:guide>
        <p15:guide id="2" orient="horz" pos="4176">
          <p15:clr>
            <a:srgbClr val="A4A3A4"/>
          </p15:clr>
        </p15:guide>
        <p15:guide id="3" orient="horz" pos="912">
          <p15:clr>
            <a:srgbClr val="A4A3A4"/>
          </p15:clr>
        </p15:guide>
        <p15:guide id="4" orient="horz" pos="1197">
          <p15:clr>
            <a:srgbClr val="A4A3A4"/>
          </p15:clr>
        </p15:guide>
        <p15:guide id="5" orient="horz" pos="1957">
          <p15:clr>
            <a:srgbClr val="A4A3A4"/>
          </p15:clr>
        </p15:guide>
        <p15:guide id="6" orient="horz" pos="2736">
          <p15:clr>
            <a:srgbClr val="A4A3A4"/>
          </p15:clr>
        </p15:guide>
        <p15:guide id="7" orient="horz" pos="2159">
          <p15:clr>
            <a:srgbClr val="A4A3A4"/>
          </p15:clr>
        </p15:guide>
        <p15:guide id="8" orient="horz" pos="4050">
          <p15:clr>
            <a:srgbClr val="A4A3A4"/>
          </p15:clr>
        </p15:guide>
        <p15:guide id="9" pos="156">
          <p15:clr>
            <a:srgbClr val="A4A3A4"/>
          </p15:clr>
        </p15:guide>
        <p15:guide id="10" pos="1767">
          <p15:clr>
            <a:srgbClr val="A4A3A4"/>
          </p15:clr>
        </p15:guide>
        <p15:guide id="11" pos="7548">
          <p15:clr>
            <a:srgbClr val="A4A3A4"/>
          </p15:clr>
        </p15:guide>
        <p15:guide id="12" pos="328">
          <p15:clr>
            <a:srgbClr val="A4A3A4"/>
          </p15:clr>
        </p15:guide>
        <p15:guide id="13" pos="7353">
          <p15:clr>
            <a:srgbClr val="A4A3A4"/>
          </p15:clr>
        </p15:guide>
        <p15:guide id="14" pos="613">
          <p15:clr>
            <a:srgbClr val="A4A3A4"/>
          </p15:clr>
        </p15:guide>
        <p15:guide id="15" pos="7062">
          <p15:clr>
            <a:srgbClr val="A4A3A4"/>
          </p15:clr>
        </p15:guide>
        <p15:guide id="16" pos="383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I" initials="A" lastIdx="2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FFF100"/>
    <a:srgbClr val="D2D2D2"/>
    <a:srgbClr val="FFFFFF"/>
    <a:srgbClr val="000000"/>
    <a:srgbClr val="505050"/>
    <a:srgbClr val="969696"/>
    <a:srgbClr val="5F5F5F"/>
    <a:srgbClr val="4D4D4D"/>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87845" autoAdjust="0"/>
  </p:normalViewPr>
  <p:slideViewPr>
    <p:cSldViewPr snapToGrid="0" snapToObjects="1">
      <p:cViewPr varScale="1">
        <p:scale>
          <a:sx n="64" d="100"/>
          <a:sy n="64" d="100"/>
        </p:scale>
        <p:origin x="162" y="72"/>
      </p:cViewPr>
      <p:guideLst>
        <p:guide orient="horz" pos="142"/>
        <p:guide orient="horz" pos="4176"/>
        <p:guide orient="horz" pos="912"/>
        <p:guide orient="horz" pos="1197"/>
        <p:guide orient="horz" pos="1957"/>
        <p:guide orient="horz" pos="2736"/>
        <p:guide orient="horz" pos="2159"/>
        <p:guide orient="horz" pos="4050"/>
        <p:guide pos="156"/>
        <p:guide pos="1767"/>
        <p:guide pos="7548"/>
        <p:guide pos="328"/>
        <p:guide pos="7353"/>
        <p:guide pos="613"/>
        <p:guide pos="7062"/>
        <p:guide pos="3837"/>
      </p:guideLst>
    </p:cSldViewPr>
  </p:slideViewPr>
  <p:notesTextViewPr>
    <p:cViewPr>
      <p:scale>
        <a:sx n="150" d="100"/>
        <a:sy n="150" d="100"/>
      </p:scale>
      <p:origin x="0" y="0"/>
    </p:cViewPr>
  </p:notesTextViewPr>
  <p:sorterViewPr>
    <p:cViewPr varScale="1">
      <p:scale>
        <a:sx n="1" d="1"/>
        <a:sy n="1" d="1"/>
      </p:scale>
      <p:origin x="0" y="3078"/>
    </p:cViewPr>
  </p:sorterViewPr>
  <p:notesViewPr>
    <p:cSldViewPr snapToGrid="0" snapToObjects="1" showGuides="1">
      <p:cViewPr varScale="1">
        <p:scale>
          <a:sx n="84" d="100"/>
          <a:sy n="84" d="100"/>
        </p:scale>
        <p:origin x="-308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t>1/31/2015</a:t>
            </a:fld>
            <a:endParaRPr lang="en-US"/>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9" name="Slide Image Placeholder 8"/>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1B1278-D92B-4AF3-A9C1-71DD298190CE}" type="datetimeFigureOut">
              <a:rPr lang="en-US" smtClean="0"/>
              <a:t>1/31/2015</a:t>
            </a:fld>
            <a:endParaRPr lang="en-US"/>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Light"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Light"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n-US"/>
          </a:p>
        </p:txBody>
      </p:sp>
      <p:sp>
        <p:nvSpPr>
          <p:cNvPr id="8" name="Date Placeholder 7"/>
          <p:cNvSpPr>
            <a:spLocks noGrp="1"/>
          </p:cNvSpPr>
          <p:nvPr>
            <p:ph type="dt" idx="10"/>
          </p:nvPr>
        </p:nvSpPr>
        <p:spPr>
          <a:xfrm>
            <a:off x="3884613" y="0"/>
            <a:ext cx="2971800" cy="457200"/>
          </a:xfrm>
          <a:prstGeom prst="rect">
            <a:avLst/>
          </a:prstGeom>
        </p:spPr>
        <p:txBody>
          <a:bodyPr/>
          <a:lstStyle/>
          <a:p>
            <a:fld id="{D54BCB9A-E1C3-4BF3-85AA-C7FE76B15853}" type="datetime1">
              <a:rPr lang="en-US" smtClean="0"/>
              <a:t>1/31/2015</a:t>
            </a:fld>
            <a:endParaRPr lang="en-US" dirty="0"/>
          </a:p>
        </p:txBody>
      </p:sp>
      <p:sp>
        <p:nvSpPr>
          <p:cNvPr id="9" name="Footer Placeholder 8"/>
          <p:cNvSpPr>
            <a:spLocks noGrp="1"/>
          </p:cNvSpPr>
          <p:nvPr>
            <p:ph type="ftr" sz="quarter" idx="11"/>
          </p:nvPr>
        </p:nvSpPr>
        <p:spPr>
          <a:xfrm>
            <a:off x="0" y="8685213"/>
            <a:ext cx="6172200" cy="457200"/>
          </a:xfrm>
          <a:prstGeom prst="rect">
            <a:avLst/>
          </a:prstGeom>
        </p:spPr>
        <p:txBody>
          <a:bodyPr/>
          <a:lstStyle/>
          <a:p>
            <a:r>
              <a:rPr lang="en-US" smtClean="0">
                <a:solidFill>
                  <a:srgbClr val="000000"/>
                </a:solidFill>
                <a:latin typeface="Segoe UI Light" pitchFamily="34" charset="0"/>
              </a:rPr>
              <a:t>© 2012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Light"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Light" pitchFamily="34" charset="0"/>
              </a:rPr>
            </a:br>
            <a:r>
              <a:rPr lang="en-US" smtClean="0">
                <a:solidFill>
                  <a:srgbClr val="000000"/>
                </a:solidFill>
                <a:latin typeface="Segoe UI Light" pitchFamily="34" charset="0"/>
              </a:rPr>
              <a:t>MICROSOFT MAKES NO WARRANTIES, EXPRESS, IMPLIED OR STATUTORY, AS TO THE INFORMATION IN THIS PRESENTATION.</a:t>
            </a:r>
            <a:endParaRPr lang="en-US" dirty="0" smtClean="0">
              <a:solidFill>
                <a:srgbClr val="000000"/>
              </a:solidFill>
              <a:latin typeface="Segoe UI Light" pitchFamily="34" charset="0"/>
            </a:endParaRPr>
          </a:p>
        </p:txBody>
      </p:sp>
      <p:sp>
        <p:nvSpPr>
          <p:cNvPr id="10" name="Slide Number Placeholder 9"/>
          <p:cNvSpPr>
            <a:spLocks noGrp="1"/>
          </p:cNvSpPr>
          <p:nvPr>
            <p:ph type="sldNum" sz="quarter" idx="12"/>
          </p:nvPr>
        </p:nvSpPr>
        <p:spPr>
          <a:xfrm>
            <a:off x="6172199" y="8685213"/>
            <a:ext cx="684213" cy="457200"/>
          </a:xfrm>
          <a:prstGeom prst="rect">
            <a:avLst/>
          </a:prstGeom>
        </p:spPr>
        <p:txBody>
          <a:bodyPr/>
          <a:lstStyle/>
          <a:p>
            <a:fld id="{8B263312-38AA-4E1E-B2B5-0F8F122B24FE}" type="slidenum">
              <a:rPr lang="en-US" smtClean="0"/>
              <a:pPr/>
              <a:t>1</a:t>
            </a:fld>
            <a:endParaRPr lang="en-US" dirty="0"/>
          </a:p>
        </p:txBody>
      </p:sp>
      <p:sp>
        <p:nvSpPr>
          <p:cNvPr id="11" name="Header Placeholder 10"/>
          <p:cNvSpPr>
            <a:spLocks noGrp="1"/>
          </p:cNvSpPr>
          <p:nvPr>
            <p:ph type="hdr" sz="quarter" idx="13"/>
          </p:nvPr>
        </p:nvSpPr>
        <p:spPr>
          <a:xfrm>
            <a:off x="0" y="0"/>
            <a:ext cx="2971800" cy="457200"/>
          </a:xfrm>
          <a:prstGeom prst="rect">
            <a:avLst/>
          </a:prstGeom>
        </p:spPr>
        <p:txBody>
          <a:bodyPr/>
          <a:lstStyle/>
          <a:p>
            <a:r>
              <a:rPr lang="en-US" smtClean="0"/>
              <a:t>Microsoft Consumer Channels and Central Marketing Group</a:t>
            </a:r>
            <a:endParaRPr lang="en-US" dirty="0"/>
          </a:p>
        </p:txBody>
      </p:sp>
    </p:spTree>
    <p:extLst>
      <p:ext uri="{BB962C8B-B14F-4D97-AF65-F5344CB8AC3E}">
        <p14:creationId xmlns:p14="http://schemas.microsoft.com/office/powerpoint/2010/main" val="906457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マイクロソフト３代目の</a:t>
            </a:r>
            <a:r>
              <a:rPr kumimoji="1" lang="en-US" altLang="ja-JP" dirty="0" smtClean="0"/>
              <a:t>CEO</a:t>
            </a:r>
          </a:p>
          <a:p>
            <a:r>
              <a:rPr kumimoji="1" lang="ja-JP" altLang="en-US" dirty="0" smtClean="0"/>
              <a:t>ビルゲイツ、スティーブバルマー、そしてサティアナデラ！</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F6E37C64-DF9D-4475-8472-9446CB476F6F}"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10</a:t>
            </a:fld>
            <a:endParaRPr lang="en-US" dirty="0"/>
          </a:p>
        </p:txBody>
      </p:sp>
    </p:spTree>
    <p:extLst>
      <p:ext uri="{BB962C8B-B14F-4D97-AF65-F5344CB8AC3E}">
        <p14:creationId xmlns:p14="http://schemas.microsoft.com/office/powerpoint/2010/main" val="2034294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改革を進めるために</a:t>
            </a:r>
            <a:r>
              <a:rPr kumimoji="1" lang="ja-JP" altLang="en-US" dirty="0" err="1" smtClean="0"/>
              <a:t>。。</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486B9E40-9438-4E7D-AACC-35AD44B68841}"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11</a:t>
            </a:fld>
            <a:endParaRPr lang="en-US" dirty="0"/>
          </a:p>
        </p:txBody>
      </p:sp>
    </p:spTree>
    <p:extLst>
      <p:ext uri="{BB962C8B-B14F-4D97-AF65-F5344CB8AC3E}">
        <p14:creationId xmlns:p14="http://schemas.microsoft.com/office/powerpoint/2010/main" val="14599944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2F4281E3-C3FA-4540-9D38-A2F0F6AFF9A8}"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13</a:t>
            </a:fld>
            <a:endParaRPr lang="en-US" dirty="0"/>
          </a:p>
        </p:txBody>
      </p:sp>
    </p:spTree>
    <p:extLst>
      <p:ext uri="{BB962C8B-B14F-4D97-AF65-F5344CB8AC3E}">
        <p14:creationId xmlns:p14="http://schemas.microsoft.com/office/powerpoint/2010/main" val="1390626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わたしたちがこれから向かおうとしている世界は</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8C13B3E3-B4F6-4B13-BA6D-0504E613F635}"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14</a:t>
            </a:fld>
            <a:endParaRPr lang="en-US" dirty="0"/>
          </a:p>
        </p:txBody>
      </p:sp>
    </p:spTree>
    <p:extLst>
      <p:ext uri="{BB962C8B-B14F-4D97-AF65-F5344CB8AC3E}">
        <p14:creationId xmlns:p14="http://schemas.microsoft.com/office/powerpoint/2010/main" val="1754304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6CF6B101-AD5C-4E90-AE99-230F53C79BB6}"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15</a:t>
            </a:fld>
            <a:endParaRPr lang="en-US" dirty="0"/>
          </a:p>
        </p:txBody>
      </p:sp>
    </p:spTree>
    <p:extLst>
      <p:ext uri="{BB962C8B-B14F-4D97-AF65-F5344CB8AC3E}">
        <p14:creationId xmlns:p14="http://schemas.microsoft.com/office/powerpoint/2010/main" val="2691423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900" b="0" i="0" kern="1200" dirty="0" smtClean="0">
                <a:solidFill>
                  <a:schemeClr val="tx1"/>
                </a:solidFill>
                <a:effectLst/>
                <a:latin typeface="Segoe UI Light" pitchFamily="34" charset="0"/>
                <a:ea typeface="+mn-ea"/>
                <a:cs typeface="+mn-cs"/>
              </a:rPr>
              <a:t>このメッセージを理解することは、本当はとても大事で難しい</a:t>
            </a:r>
            <a:endParaRPr lang="en-US" altLang="ja-JP" sz="900" b="0" i="0" kern="1200" dirty="0" smtClean="0">
              <a:solidFill>
                <a:schemeClr val="tx1"/>
              </a:solidFill>
              <a:effectLst/>
              <a:latin typeface="Segoe UI Light" pitchFamily="34" charset="0"/>
              <a:ea typeface="+mn-ea"/>
              <a:cs typeface="+mn-cs"/>
            </a:endParaRPr>
          </a:p>
          <a:p>
            <a:r>
              <a:rPr kumimoji="1" lang="en-US" altLang="ja-JP" sz="900" b="0" i="0" kern="1200" dirty="0" smtClean="0">
                <a:solidFill>
                  <a:schemeClr val="tx1"/>
                </a:solidFill>
                <a:effectLst/>
                <a:latin typeface="Segoe UI Light" pitchFamily="34" charset="0"/>
                <a:ea typeface="+mn-ea"/>
                <a:cs typeface="+mn-cs"/>
              </a:rPr>
              <a:t>Productivity</a:t>
            </a:r>
            <a:r>
              <a:rPr kumimoji="1" lang="ja-JP" altLang="en-US" sz="900" b="0" i="0" kern="1200" dirty="0" smtClean="0">
                <a:solidFill>
                  <a:schemeClr val="tx1"/>
                </a:solidFill>
                <a:effectLst/>
                <a:latin typeface="Segoe UI Light" pitchFamily="34" charset="0"/>
                <a:ea typeface="+mn-ea"/>
                <a:cs typeface="+mn-cs"/>
              </a:rPr>
              <a:t>と</a:t>
            </a:r>
            <a:r>
              <a:rPr kumimoji="1" lang="en-US" altLang="ja-JP" sz="900" b="0" i="0" kern="1200" dirty="0" smtClean="0">
                <a:solidFill>
                  <a:schemeClr val="tx1"/>
                </a:solidFill>
                <a:effectLst/>
                <a:latin typeface="Segoe UI Light" pitchFamily="34" charset="0"/>
                <a:ea typeface="+mn-ea"/>
                <a:cs typeface="+mn-cs"/>
              </a:rPr>
              <a:t>Platform</a:t>
            </a:r>
            <a:r>
              <a:rPr kumimoji="1" lang="ja-JP" altLang="en-US" sz="900" b="0" i="0" kern="1200" dirty="0" smtClean="0">
                <a:solidFill>
                  <a:schemeClr val="tx1"/>
                </a:solidFill>
                <a:effectLst/>
                <a:latin typeface="Segoe UI Light" pitchFamily="34" charset="0"/>
                <a:ea typeface="+mn-ea"/>
                <a:cs typeface="+mn-cs"/>
              </a:rPr>
              <a:t>に特化するのだ！</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F6074E47-96DA-4044-84B0-4BEE38DB7FCD}"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16</a:t>
            </a:fld>
            <a:endParaRPr lang="en-US" dirty="0"/>
          </a:p>
        </p:txBody>
      </p:sp>
    </p:spTree>
    <p:extLst>
      <p:ext uri="{BB962C8B-B14F-4D97-AF65-F5344CB8AC3E}">
        <p14:creationId xmlns:p14="http://schemas.microsoft.com/office/powerpoint/2010/main" val="1393035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そして、去年の夏以降、このミッションに基づいて</a:t>
            </a:r>
            <a:endParaRPr kumimoji="1" lang="en-US" altLang="ja-JP" dirty="0" smtClean="0"/>
          </a:p>
          <a:p>
            <a:r>
              <a:rPr kumimoji="1" lang="ja-JP" altLang="en-US" dirty="0" smtClean="0"/>
              <a:t>製品やサービスが展開されていくことになります</a:t>
            </a:r>
            <a:endParaRPr kumimoji="1" lang="en-US" altLang="ja-JP" dirty="0" smtClean="0"/>
          </a:p>
          <a:p>
            <a:r>
              <a:rPr kumimoji="1" lang="ja-JP" altLang="en-US" dirty="0" smtClean="0"/>
              <a:t>クラウド</a:t>
            </a:r>
            <a:r>
              <a:rPr kumimoji="1" lang="en-US" altLang="ja-JP" dirty="0" smtClean="0"/>
              <a:t>Watch</a:t>
            </a:r>
            <a:r>
              <a:rPr kumimoji="1" lang="ja-JP" altLang="en-US" dirty="0" smtClean="0"/>
              <a:t>のお披露目基調講演記事が判りやすいです</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0BBD67A4-4570-4A0B-99F4-0A29DB0C4A81}"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17</a:t>
            </a:fld>
            <a:endParaRPr lang="en-US" dirty="0"/>
          </a:p>
        </p:txBody>
      </p:sp>
    </p:spTree>
    <p:extLst>
      <p:ext uri="{BB962C8B-B14F-4D97-AF65-F5344CB8AC3E}">
        <p14:creationId xmlns:p14="http://schemas.microsoft.com/office/powerpoint/2010/main" val="4113125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マイクロソフトという会社は、他社のために「構築・開発」しない</a:t>
            </a:r>
            <a:endParaRPr kumimoji="1" lang="en-US" altLang="ja-JP" dirty="0" smtClean="0"/>
          </a:p>
          <a:p>
            <a:r>
              <a:rPr kumimoji="1" lang="en-US" altLang="ja-JP" dirty="0" err="1" smtClean="0"/>
              <a:t>BtoB</a:t>
            </a:r>
            <a:r>
              <a:rPr kumimoji="1" lang="ja-JP" altLang="en-US" dirty="0" smtClean="0"/>
              <a:t>ビジネスにおいて常にベンダーパートナーと呼ばれる他社と協業してライセンスを売っている</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314F76AD-A365-4578-8756-6BD55ADEA823}"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19</a:t>
            </a:fld>
            <a:endParaRPr lang="en-US" dirty="0"/>
          </a:p>
        </p:txBody>
      </p:sp>
    </p:spTree>
    <p:extLst>
      <p:ext uri="{BB962C8B-B14F-4D97-AF65-F5344CB8AC3E}">
        <p14:creationId xmlns:p14="http://schemas.microsoft.com/office/powerpoint/2010/main" val="2145572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2005 Windows Mobile, 2007 iPhone,</a:t>
            </a:r>
          </a:p>
          <a:p>
            <a:r>
              <a:rPr kumimoji="1" lang="en-US" altLang="ja-JP" dirty="0" smtClean="0"/>
              <a:t>2008 Android,</a:t>
            </a:r>
            <a:r>
              <a:rPr kumimoji="1" lang="en-US" altLang="ja-JP" baseline="0" dirty="0" smtClean="0"/>
              <a:t> 2010 windows phone</a:t>
            </a:r>
            <a:endParaRPr kumimoji="1" lang="en-US" altLang="ja-JP" dirty="0" smtClean="0"/>
          </a:p>
          <a:p>
            <a:r>
              <a:rPr kumimoji="1" lang="ja-JP" altLang="en-US" dirty="0" smtClean="0"/>
              <a:t>これじゃぁライセンスが売れないよ！！</a:t>
            </a:r>
            <a:r>
              <a:rPr kumimoji="1" lang="en-US" altLang="ja-JP" dirty="0" smtClean="0"/>
              <a:t>MS</a:t>
            </a:r>
            <a:r>
              <a:rPr kumimoji="1" lang="ja-JP" altLang="en-US" dirty="0" smtClean="0"/>
              <a:t>でなくてもいい疑惑濃厚</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55742B99-2FBA-4F82-B8AC-42E303822B4A}"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20</a:t>
            </a:fld>
            <a:endParaRPr lang="en-US" dirty="0"/>
          </a:p>
        </p:txBody>
      </p:sp>
    </p:spTree>
    <p:extLst>
      <p:ext uri="{BB962C8B-B14F-4D97-AF65-F5344CB8AC3E}">
        <p14:creationId xmlns:p14="http://schemas.microsoft.com/office/powerpoint/2010/main" val="19919735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Platform </a:t>
            </a:r>
            <a:r>
              <a:rPr kumimoji="1" lang="ja-JP" altLang="en-US" dirty="0" smtClean="0"/>
              <a:t>と </a:t>
            </a:r>
            <a:r>
              <a:rPr kumimoji="1" lang="en-US" altLang="ja-JP" dirty="0" smtClean="0"/>
              <a:t>Productivity</a:t>
            </a:r>
          </a:p>
          <a:p>
            <a:r>
              <a:rPr kumimoji="1" lang="ja-JP" altLang="en-US" dirty="0" smtClean="0"/>
              <a:t>具体的には？</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71256E25-C6B9-4538-AD04-1DF3B220BAD0}"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21</a:t>
            </a:fld>
            <a:endParaRPr lang="en-US" dirty="0"/>
          </a:p>
        </p:txBody>
      </p:sp>
    </p:spTree>
    <p:extLst>
      <p:ext uri="{BB962C8B-B14F-4D97-AF65-F5344CB8AC3E}">
        <p14:creationId xmlns:p14="http://schemas.microsoft.com/office/powerpoint/2010/main" val="389833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7108A47C-6AAD-4093-9E84-B10A11416946}"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a:t>
            </a:fld>
            <a:endParaRPr lang="en-US" dirty="0"/>
          </a:p>
        </p:txBody>
      </p:sp>
    </p:spTree>
    <p:extLst>
      <p:ext uri="{BB962C8B-B14F-4D97-AF65-F5344CB8AC3E}">
        <p14:creationId xmlns:p14="http://schemas.microsoft.com/office/powerpoint/2010/main" val="3005286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UI</a:t>
            </a:r>
            <a:r>
              <a:rPr kumimoji="1" lang="ja-JP" altLang="en-US" dirty="0" smtClean="0"/>
              <a:t>部分は除く、</a:t>
            </a:r>
            <a:r>
              <a:rPr kumimoji="1" lang="en-US" altLang="ja-JP" dirty="0" err="1" smtClean="0"/>
              <a:t>Github</a:t>
            </a:r>
            <a:r>
              <a:rPr kumimoji="1" lang="ja-JP" altLang="en-US" dirty="0" err="1" smtClean="0"/>
              <a:t>にて</a:t>
            </a:r>
            <a:r>
              <a:rPr kumimoji="1" lang="ja-JP" altLang="en-US" dirty="0" smtClean="0"/>
              <a:t>公開</a:t>
            </a:r>
            <a:endParaRPr kumimoji="1" lang="en-US" altLang="ja-JP" dirty="0" smtClean="0"/>
          </a:p>
          <a:p>
            <a:r>
              <a:rPr kumimoji="1" lang="ja-JP" altLang="en-US" dirty="0" smtClean="0"/>
              <a:t>エンジン部分の</a:t>
            </a:r>
            <a:r>
              <a:rPr kumimoji="1" lang="en-US" altLang="ja-JP" dirty="0" smtClean="0"/>
              <a:t>OSS</a:t>
            </a:r>
          </a:p>
          <a:p>
            <a:r>
              <a:rPr kumimoji="1" lang="en-US" altLang="ja-JP" dirty="0" smtClean="0"/>
              <a:t>Mono framework</a:t>
            </a:r>
            <a:r>
              <a:rPr kumimoji="1" lang="ja-JP" altLang="en-US" dirty="0" smtClean="0"/>
              <a:t>がやってることを</a:t>
            </a:r>
            <a:r>
              <a:rPr kumimoji="1" lang="en-US" altLang="ja-JP" dirty="0" smtClean="0"/>
              <a:t>MS</a:t>
            </a:r>
            <a:r>
              <a:rPr kumimoji="1" lang="ja-JP" altLang="en-US" dirty="0" smtClean="0"/>
              <a:t>が正式にサポートする</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8C298B40-FE62-4B40-AA9A-31BC7F127CC7}"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22</a:t>
            </a:fld>
            <a:endParaRPr lang="en-US" dirty="0"/>
          </a:p>
        </p:txBody>
      </p:sp>
    </p:spTree>
    <p:extLst>
      <p:ext uri="{BB962C8B-B14F-4D97-AF65-F5344CB8AC3E}">
        <p14:creationId xmlns:p14="http://schemas.microsoft.com/office/powerpoint/2010/main" val="1758528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.net</a:t>
            </a:r>
            <a:r>
              <a:rPr kumimoji="1" lang="en-US" altLang="ja-JP" dirty="0" smtClean="0"/>
              <a:t> core</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9CAE6BA7-CA65-4B9F-B18D-7B5106D9D08A}"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23</a:t>
            </a:fld>
            <a:endParaRPr lang="en-US" dirty="0"/>
          </a:p>
        </p:txBody>
      </p:sp>
    </p:spTree>
    <p:extLst>
      <p:ext uri="{BB962C8B-B14F-4D97-AF65-F5344CB8AC3E}">
        <p14:creationId xmlns:p14="http://schemas.microsoft.com/office/powerpoint/2010/main" val="692871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Reference source</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714FF708-31DA-4F9C-AB67-8909C4BF8129}"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24</a:t>
            </a:fld>
            <a:endParaRPr lang="en-US" dirty="0"/>
          </a:p>
        </p:txBody>
      </p:sp>
    </p:spTree>
    <p:extLst>
      <p:ext uri="{BB962C8B-B14F-4D97-AF65-F5344CB8AC3E}">
        <p14:creationId xmlns:p14="http://schemas.microsoft.com/office/powerpoint/2010/main" val="2677175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26E49DCC-7FFA-4374-9478-C3A22B5FF4CE}"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25</a:t>
            </a:fld>
            <a:endParaRPr lang="en-US" dirty="0"/>
          </a:p>
        </p:txBody>
      </p:sp>
    </p:spTree>
    <p:extLst>
      <p:ext uri="{BB962C8B-B14F-4D97-AF65-F5344CB8AC3E}">
        <p14:creationId xmlns:p14="http://schemas.microsoft.com/office/powerpoint/2010/main" val="29375254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DirectX</a:t>
            </a:r>
            <a:r>
              <a:rPr kumimoji="1" lang="ja-JP" altLang="en-US" dirty="0" smtClean="0"/>
              <a:t>を</a:t>
            </a:r>
            <a:r>
              <a:rPr kumimoji="1" lang="en-US" altLang="ja-JP" dirty="0" smtClean="0"/>
              <a:t>Linux</a:t>
            </a:r>
            <a:r>
              <a:rPr kumimoji="1" lang="ja-JP" altLang="en-US" dirty="0" smtClean="0"/>
              <a:t>に対応しようと思えば出来るはず、でもしていない</a:t>
            </a:r>
            <a:endParaRPr kumimoji="1" lang="en-US" altLang="ja-JP" dirty="0" smtClean="0"/>
          </a:p>
          <a:p>
            <a:r>
              <a:rPr kumimoji="1" lang="ja-JP" altLang="en-US" dirty="0" smtClean="0"/>
              <a:t>なぜなら基板提供に特化しているから！</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26E49DCC-7FFA-4374-9478-C3A22B5FF4CE}"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26</a:t>
            </a:fld>
            <a:endParaRPr lang="en-US" dirty="0"/>
          </a:p>
        </p:txBody>
      </p:sp>
    </p:spTree>
    <p:extLst>
      <p:ext uri="{BB962C8B-B14F-4D97-AF65-F5344CB8AC3E}">
        <p14:creationId xmlns:p14="http://schemas.microsoft.com/office/powerpoint/2010/main" val="260946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lang="ja-JP" altLang="en-US" sz="900" b="0" i="0" kern="1200" dirty="0" smtClean="0">
                <a:solidFill>
                  <a:schemeClr val="tx1"/>
                </a:solidFill>
                <a:effectLst/>
                <a:latin typeface="Segoe UI Light" pitchFamily="34" charset="0"/>
                <a:ea typeface="+mn-ea"/>
                <a:cs typeface="+mn-cs"/>
              </a:rPr>
              <a:t>もちろん、その後ろには、これまで通り、</a:t>
            </a:r>
            <a:r>
              <a:rPr lang="en-US" altLang="ja-JP" sz="900" b="0" i="0" kern="1200" dirty="0" smtClean="0">
                <a:solidFill>
                  <a:schemeClr val="tx1"/>
                </a:solidFill>
                <a:effectLst/>
                <a:latin typeface="Segoe UI Light" pitchFamily="34" charset="0"/>
                <a:ea typeface="+mn-ea"/>
                <a:cs typeface="+mn-cs"/>
              </a:rPr>
              <a:t>Windows</a:t>
            </a:r>
            <a:r>
              <a:rPr lang="ja-JP" altLang="en-US" sz="900" b="0" i="0" kern="1200" dirty="0" smtClean="0">
                <a:solidFill>
                  <a:schemeClr val="tx1"/>
                </a:solidFill>
                <a:effectLst/>
                <a:latin typeface="Segoe UI Light" pitchFamily="34" charset="0"/>
                <a:ea typeface="+mn-ea"/>
                <a:cs typeface="+mn-cs"/>
              </a:rPr>
              <a:t>買えよ、アジュール使えよ、 が多分込められてます</a:t>
            </a:r>
          </a:p>
          <a:p>
            <a:pPr rtl="0"/>
            <a:r>
              <a:rPr lang="ja-JP" altLang="en-US" sz="900" b="0" i="0" kern="1200" dirty="0" smtClean="0">
                <a:solidFill>
                  <a:schemeClr val="tx1"/>
                </a:solidFill>
                <a:effectLst/>
                <a:latin typeface="Segoe UI Light" pitchFamily="34" charset="0"/>
                <a:ea typeface="+mn-ea"/>
                <a:cs typeface="+mn-cs"/>
              </a:rPr>
              <a:t>なので、本当は、他の人にも来て欲しい</a:t>
            </a:r>
          </a:p>
          <a:p>
            <a:pPr rtl="0"/>
            <a:r>
              <a:rPr lang="ja-JP" altLang="en-US" sz="900" b="0" i="0" kern="1200" dirty="0" smtClean="0">
                <a:solidFill>
                  <a:schemeClr val="tx1"/>
                </a:solidFill>
                <a:effectLst/>
                <a:latin typeface="Segoe UI Light" pitchFamily="34" charset="0"/>
                <a:ea typeface="+mn-ea"/>
                <a:cs typeface="+mn-cs"/>
              </a:rPr>
              <a:t>けど、他のプロダクトと比べてどうこう、という話は、クロスプラットフォームでは聞かないのです</a:t>
            </a:r>
          </a:p>
          <a:p>
            <a:pPr rtl="0"/>
            <a:r>
              <a:rPr lang="ja-JP" altLang="en-US" sz="900" b="0" i="0" kern="1200" dirty="0" smtClean="0">
                <a:solidFill>
                  <a:schemeClr val="tx1"/>
                </a:solidFill>
                <a:effectLst/>
                <a:latin typeface="Segoe UI Light" pitchFamily="34" charset="0"/>
                <a:ea typeface="+mn-ea"/>
                <a:cs typeface="+mn-cs"/>
              </a:rPr>
              <a:t>生産性を上げるための仕組みについては、おれら、ナンバーワンやで！という思いだけが、表に表れてます</a:t>
            </a:r>
          </a:p>
          <a:p>
            <a:pPr rtl="0"/>
            <a:r>
              <a:rPr lang="ja-JP" altLang="en-US" sz="900" b="0" i="0" kern="1200" dirty="0" smtClean="0">
                <a:solidFill>
                  <a:schemeClr val="tx1"/>
                </a:solidFill>
                <a:effectLst/>
                <a:latin typeface="Segoe UI Light" pitchFamily="34" charset="0"/>
                <a:ea typeface="+mn-ea"/>
                <a:cs typeface="+mn-cs"/>
              </a:rPr>
              <a:t>で、事実、すべての製品が、それに向かってラピッドリリースで進んでます</a:t>
            </a:r>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D8F13F8D-54F5-41BB-B19C-ED08D8747D8F}"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27</a:t>
            </a:fld>
            <a:endParaRPr lang="en-US" dirty="0"/>
          </a:p>
        </p:txBody>
      </p:sp>
    </p:spTree>
    <p:extLst>
      <p:ext uri="{BB962C8B-B14F-4D97-AF65-F5344CB8AC3E}">
        <p14:creationId xmlns:p14="http://schemas.microsoft.com/office/powerpoint/2010/main" val="22644710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B0B60A2B-4ACD-4048-A220-898A18CC6329}"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29</a:t>
            </a:fld>
            <a:endParaRPr lang="en-US" dirty="0"/>
          </a:p>
        </p:txBody>
      </p:sp>
    </p:spTree>
    <p:extLst>
      <p:ext uri="{BB962C8B-B14F-4D97-AF65-F5344CB8AC3E}">
        <p14:creationId xmlns:p14="http://schemas.microsoft.com/office/powerpoint/2010/main" val="2164529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XDK,</a:t>
            </a:r>
            <a:r>
              <a:rPr kumimoji="1" lang="en-US" altLang="ja-JP" baseline="0" dirty="0" smtClean="0"/>
              <a:t> Unity, Paradox</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C4D9993A-FC99-4CE3-AD8E-115F21452A03}"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32</a:t>
            </a:fld>
            <a:endParaRPr lang="en-US" dirty="0"/>
          </a:p>
        </p:txBody>
      </p:sp>
    </p:spTree>
    <p:extLst>
      <p:ext uri="{BB962C8B-B14F-4D97-AF65-F5344CB8AC3E}">
        <p14:creationId xmlns:p14="http://schemas.microsoft.com/office/powerpoint/2010/main" val="2627165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これまで共通化は個別に</a:t>
            </a:r>
            <a:r>
              <a:rPr kumimoji="1" lang="en-US" altLang="ja-JP" dirty="0" smtClean="0"/>
              <a:t>C++</a:t>
            </a:r>
            <a:r>
              <a:rPr kumimoji="1" lang="ja-JP" altLang="en-US" dirty="0" smtClean="0"/>
              <a:t>ライブラリを作っていた</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8DA005BE-591A-4AA2-B40B-F5ECAA88E702}"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33</a:t>
            </a:fld>
            <a:endParaRPr lang="en-US" dirty="0"/>
          </a:p>
        </p:txBody>
      </p:sp>
    </p:spTree>
    <p:extLst>
      <p:ext uri="{BB962C8B-B14F-4D97-AF65-F5344CB8AC3E}">
        <p14:creationId xmlns:p14="http://schemas.microsoft.com/office/powerpoint/2010/main" val="4031889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923FDE71-568F-4557-8C3E-8D02EB3B88F2}"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35</a:t>
            </a:fld>
            <a:endParaRPr lang="en-US" dirty="0"/>
          </a:p>
        </p:txBody>
      </p:sp>
    </p:spTree>
    <p:extLst>
      <p:ext uri="{BB962C8B-B14F-4D97-AF65-F5344CB8AC3E}">
        <p14:creationId xmlns:p14="http://schemas.microsoft.com/office/powerpoint/2010/main" val="756249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だいたい</a:t>
            </a:r>
            <a:r>
              <a:rPr kumimoji="1" lang="en-US" altLang="ja-JP" dirty="0" smtClean="0"/>
              <a:t>5</a:t>
            </a:r>
            <a:r>
              <a:rPr kumimoji="1" lang="ja-JP" altLang="en-US" dirty="0" smtClean="0"/>
              <a:t>年くらい前から、組織の枠を超えた交流が盛んになる</a:t>
            </a:r>
            <a:endParaRPr kumimoji="1" lang="en-US" altLang="ja-JP" dirty="0" smtClean="0"/>
          </a:p>
          <a:p>
            <a:r>
              <a:rPr kumimoji="1" lang="en-US" altLang="ja-JP" dirty="0" smtClean="0"/>
              <a:t>IT</a:t>
            </a:r>
            <a:r>
              <a:rPr kumimoji="1" lang="ja-JP" altLang="en-US" dirty="0" smtClean="0"/>
              <a:t>系に限らず、趣味、自己啓発、市町村イベントなど、コミュニティイベントがやたら盛んな時代に</a:t>
            </a:r>
            <a:endParaRPr kumimoji="1" lang="en-US" altLang="ja-JP" dirty="0" smtClean="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FBCD0162-355D-4EF6-9BA4-00A21EE6B521}"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a:t>
            </a:fld>
            <a:endParaRPr lang="en-US" dirty="0"/>
          </a:p>
        </p:txBody>
      </p:sp>
    </p:spTree>
    <p:extLst>
      <p:ext uri="{BB962C8B-B14F-4D97-AF65-F5344CB8AC3E}">
        <p14:creationId xmlns:p14="http://schemas.microsoft.com/office/powerpoint/2010/main" val="263574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昔からファミコンゲームを携帯など、ポータブルには一応強い</a:t>
            </a:r>
            <a:r>
              <a:rPr kumimoji="1" lang="en-US" altLang="ja-JP" dirty="0" smtClean="0"/>
              <a:t>C++</a:t>
            </a:r>
          </a:p>
          <a:p>
            <a:r>
              <a:rPr kumimoji="1" lang="en-US" altLang="ja-JP" dirty="0" smtClean="0"/>
              <a:t>OpenGL Dynamic / static</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4F9EA793-4283-48F6-949B-CD42537F558F}"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37</a:t>
            </a:fld>
            <a:endParaRPr lang="en-US" dirty="0"/>
          </a:p>
        </p:txBody>
      </p:sp>
    </p:spTree>
    <p:extLst>
      <p:ext uri="{BB962C8B-B14F-4D97-AF65-F5344CB8AC3E}">
        <p14:creationId xmlns:p14="http://schemas.microsoft.com/office/powerpoint/2010/main" val="24993108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このあたり、そろそろ情報出てくる頃かなと思ったけどまだ</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4F9EA793-4283-48F6-949B-CD42537F558F}"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38</a:t>
            </a:fld>
            <a:endParaRPr lang="en-US" dirty="0"/>
          </a:p>
        </p:txBody>
      </p:sp>
    </p:spTree>
    <p:extLst>
      <p:ext uri="{BB962C8B-B14F-4D97-AF65-F5344CB8AC3E}">
        <p14:creationId xmlns:p14="http://schemas.microsoft.com/office/powerpoint/2010/main" val="888147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err="1" smtClean="0"/>
              <a:t>WebGL</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C221A69E-9D62-4B21-8F6E-8B9A04409D39}"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40</a:t>
            </a:fld>
            <a:endParaRPr lang="en-US" dirty="0"/>
          </a:p>
        </p:txBody>
      </p:sp>
    </p:spTree>
    <p:extLst>
      <p:ext uri="{BB962C8B-B14F-4D97-AF65-F5344CB8AC3E}">
        <p14:creationId xmlns:p14="http://schemas.microsoft.com/office/powerpoint/2010/main" val="23765156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新しい何かに触れた時には、その経緯をちょっとだけ頭で考えてみた方が、失敗しない</a:t>
            </a:r>
            <a:endParaRPr kumimoji="1" lang="en-US" altLang="ja-JP" dirty="0" smtClean="0"/>
          </a:p>
          <a:p>
            <a:r>
              <a:rPr kumimoji="1" lang="ja-JP" altLang="en-US" dirty="0" smtClean="0"/>
              <a:t>例えば、その機能は時代の流れに沿っているのか？間に合わせで作られた適当な機能なのか？</a:t>
            </a:r>
            <a:endParaRPr kumimoji="1" lang="en-US" altLang="ja-JP" dirty="0" smtClean="0"/>
          </a:p>
          <a:p>
            <a:r>
              <a:rPr kumimoji="1" lang="ja-JP" altLang="en-US" dirty="0" smtClean="0"/>
              <a:t>新しいもの＝生き残るものじゃない、新しいものを知ることは大事だけど、</a:t>
            </a:r>
            <a:endParaRPr kumimoji="1" lang="en-US" altLang="ja-JP" dirty="0" smtClean="0"/>
          </a:p>
          <a:p>
            <a:r>
              <a:rPr kumimoji="1" lang="ja-JP" altLang="en-US" dirty="0" smtClean="0"/>
              <a:t>何よりも自分自身が投資するものに対して、自分が納得して</a:t>
            </a:r>
            <a:r>
              <a:rPr kumimoji="1" lang="ja-JP" altLang="en-US" dirty="0" smtClean="0"/>
              <a:t>見極めたい</a:t>
            </a:r>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78B8CC9D-C25A-4E6B-9C5D-5DBA6C812B51}"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45</a:t>
            </a:fld>
            <a:endParaRPr lang="en-US" dirty="0"/>
          </a:p>
        </p:txBody>
      </p:sp>
    </p:spTree>
    <p:extLst>
      <p:ext uri="{BB962C8B-B14F-4D97-AF65-F5344CB8AC3E}">
        <p14:creationId xmlns:p14="http://schemas.microsoft.com/office/powerpoint/2010/main" val="6858515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わたし個人の経験</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F03A62BB-85EA-4906-9A24-EEAF487605D8}"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46</a:t>
            </a:fld>
            <a:endParaRPr lang="en-US" dirty="0"/>
          </a:p>
        </p:txBody>
      </p:sp>
    </p:spTree>
    <p:extLst>
      <p:ext uri="{BB962C8B-B14F-4D97-AF65-F5344CB8AC3E}">
        <p14:creationId xmlns:p14="http://schemas.microsoft.com/office/powerpoint/2010/main" val="9781662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Mobile</a:t>
            </a:r>
            <a:r>
              <a:rPr kumimoji="1" lang="en-US" altLang="ja-JP" baseline="0" dirty="0" smtClean="0"/>
              <a:t> first cloud first</a:t>
            </a:r>
          </a:p>
          <a:p>
            <a:r>
              <a:rPr kumimoji="1" lang="en-US" altLang="ja-JP" baseline="0" dirty="0" smtClean="0"/>
              <a:t>Cross-platform</a:t>
            </a:r>
            <a:r>
              <a:rPr kumimoji="1" lang="ja-JP" altLang="en-US" baseline="0" dirty="0" smtClean="0"/>
              <a:t>対応</a:t>
            </a:r>
            <a:endParaRPr kumimoji="1" lang="en-US" altLang="ja-JP" baseline="0" dirty="0" smtClean="0"/>
          </a:p>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4A173A61-CB96-4784-8B70-EB6672AA6637}"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48</a:t>
            </a:fld>
            <a:endParaRPr lang="en-US" dirty="0"/>
          </a:p>
        </p:txBody>
      </p:sp>
    </p:spTree>
    <p:extLst>
      <p:ext uri="{BB962C8B-B14F-4D97-AF65-F5344CB8AC3E}">
        <p14:creationId xmlns:p14="http://schemas.microsoft.com/office/powerpoint/2010/main" val="1161757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MS</a:t>
            </a:r>
            <a:r>
              <a:rPr kumimoji="1" lang="ja-JP" altLang="en-US" dirty="0" smtClean="0"/>
              <a:t>は</a:t>
            </a:r>
            <a:r>
              <a:rPr kumimoji="1" lang="en-US" altLang="ja-JP" dirty="0" smtClean="0"/>
              <a:t>20</a:t>
            </a:r>
            <a:r>
              <a:rPr kumimoji="1" lang="ja-JP" altLang="en-US" dirty="0" smtClean="0"/>
              <a:t>年前から取り組み開始、日本では</a:t>
            </a:r>
            <a:r>
              <a:rPr kumimoji="1" lang="en-US" altLang="ja-JP" dirty="0" smtClean="0"/>
              <a:t>12</a:t>
            </a:r>
            <a:r>
              <a:rPr kumimoji="1" lang="ja-JP" altLang="en-US" dirty="0" smtClean="0"/>
              <a:t>年前よりコミュニティリーダーを表彰する仕組みを導入</a:t>
            </a:r>
            <a:endParaRPr kumimoji="1" lang="en-US" altLang="ja-JP" dirty="0" smtClean="0"/>
          </a:p>
          <a:p>
            <a:r>
              <a:rPr kumimoji="1" lang="en-US" altLang="ja-JP" dirty="0" smtClean="0"/>
              <a:t>Oracle ACE</a:t>
            </a:r>
            <a:r>
              <a:rPr kumimoji="1" lang="ja-JP" altLang="en-US" dirty="0" smtClean="0"/>
              <a:t>などベンダも多々取り組んでいる</a:t>
            </a:r>
            <a:endParaRPr kumimoji="1" lang="en-US" altLang="ja-JP" dirty="0" smtClean="0"/>
          </a:p>
          <a:p>
            <a:r>
              <a:rPr kumimoji="1" lang="ja-JP" altLang="en-US" dirty="0" smtClean="0"/>
              <a:t>最近は、</a:t>
            </a:r>
            <a:r>
              <a:rPr kumimoji="1" lang="en-US" altLang="ja-JP" dirty="0" smtClean="0"/>
              <a:t>IT</a:t>
            </a:r>
            <a:r>
              <a:rPr kumimoji="1" lang="ja-JP" altLang="en-US" dirty="0" smtClean="0"/>
              <a:t>ではビジネスにこれを結びつける取り組みがなされていて、たとえばコンテストなどが盛ん</a:t>
            </a:r>
            <a:endParaRPr kumimoji="1" lang="en-US" altLang="ja-JP" dirty="0" smtClean="0"/>
          </a:p>
          <a:p>
            <a:r>
              <a:rPr kumimoji="1" lang="ja-JP" altLang="en-US" dirty="0" smtClean="0"/>
              <a:t>世界では</a:t>
            </a:r>
            <a:r>
              <a:rPr kumimoji="1" lang="en-US" altLang="ja-JP" dirty="0" smtClean="0"/>
              <a:t>4000-5000</a:t>
            </a:r>
            <a:r>
              <a:rPr kumimoji="1" lang="ja-JP" altLang="en-US" dirty="0" smtClean="0"/>
              <a:t>名</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FBCD0162-355D-4EF6-9BA4-00A21EE6B521}"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4</a:t>
            </a:fld>
            <a:endParaRPr lang="en-US" dirty="0"/>
          </a:p>
        </p:txBody>
      </p:sp>
    </p:spTree>
    <p:extLst>
      <p:ext uri="{BB962C8B-B14F-4D97-AF65-F5344CB8AC3E}">
        <p14:creationId xmlns:p14="http://schemas.microsoft.com/office/powerpoint/2010/main" val="665573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64DCFC8D-F627-4636-A2D5-5F73842AFF28}"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5</a:t>
            </a:fld>
            <a:endParaRPr lang="en-US" dirty="0"/>
          </a:p>
        </p:txBody>
      </p:sp>
    </p:spTree>
    <p:extLst>
      <p:ext uri="{BB962C8B-B14F-4D97-AF65-F5344CB8AC3E}">
        <p14:creationId xmlns:p14="http://schemas.microsoft.com/office/powerpoint/2010/main" val="3651378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FBCD0162-355D-4EF6-9BA4-00A21EE6B521}"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6</a:t>
            </a:fld>
            <a:endParaRPr lang="en-US" dirty="0"/>
          </a:p>
        </p:txBody>
      </p:sp>
    </p:spTree>
    <p:extLst>
      <p:ext uri="{BB962C8B-B14F-4D97-AF65-F5344CB8AC3E}">
        <p14:creationId xmlns:p14="http://schemas.microsoft.com/office/powerpoint/2010/main" val="1410209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「最新の技術を判りやすく」なのですが、技術を追いかけることについて、最後に自分の経験を踏まえた感想を記載します</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B55C6541-B56E-4871-A30D-2BC9566377FD}"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7</a:t>
            </a:fld>
            <a:endParaRPr lang="en-US" dirty="0"/>
          </a:p>
        </p:txBody>
      </p:sp>
    </p:spTree>
    <p:extLst>
      <p:ext uri="{BB962C8B-B14F-4D97-AF65-F5344CB8AC3E}">
        <p14:creationId xmlns:p14="http://schemas.microsoft.com/office/powerpoint/2010/main" val="2539107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メッセージがわからないと、</a:t>
            </a:r>
            <a:r>
              <a:rPr kumimoji="1" lang="en-US" altLang="ja-JP" dirty="0" smtClean="0"/>
              <a:t>MS</a:t>
            </a:r>
            <a:r>
              <a:rPr kumimoji="1" lang="ja-JP" altLang="en-US" dirty="0" smtClean="0"/>
              <a:t>さんまたこんなことしちゃってさ</a:t>
            </a:r>
            <a:r>
              <a:rPr kumimoji="1" lang="ja-JP" altLang="en-US" dirty="0" err="1" smtClean="0"/>
              <a:t>。。</a:t>
            </a:r>
            <a:r>
              <a:rPr kumimoji="1" lang="ja-JP" altLang="en-US" dirty="0" smtClean="0"/>
              <a:t>と言われかねないので</a:t>
            </a:r>
            <a:endParaRPr kumimoji="1" lang="ja-JP" altLang="en-US" dirty="0"/>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878A75C9-52B3-4856-9AF3-B3D689174D1B}"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8</a:t>
            </a:fld>
            <a:endParaRPr lang="en-US" dirty="0"/>
          </a:p>
        </p:txBody>
      </p:sp>
    </p:spTree>
    <p:extLst>
      <p:ext uri="{BB962C8B-B14F-4D97-AF65-F5344CB8AC3E}">
        <p14:creationId xmlns:p14="http://schemas.microsoft.com/office/powerpoint/2010/main" val="2554424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r>
              <a:rPr kumimoji="1" lang="ja-JP" altLang="en-US" dirty="0" smtClean="0"/>
              <a:t>このメッセージは今も変わっていない</a:t>
            </a:r>
            <a:endParaRPr kumimoji="1" lang="en-US" altLang="ja-JP" dirty="0" smtClean="0"/>
          </a:p>
          <a:p>
            <a:pPr marL="0" marR="0" indent="0" algn="l" defTabSz="914363" rtl="0" eaLnBrk="1" fontAlgn="auto" latinLnBrk="0" hangingPunct="1">
              <a:lnSpc>
                <a:spcPct val="90000"/>
              </a:lnSpc>
              <a:spcBef>
                <a:spcPts val="0"/>
              </a:spcBef>
              <a:spcAft>
                <a:spcPts val="333"/>
              </a:spcAft>
              <a:buClrTx/>
              <a:buSzTx/>
              <a:buFontTx/>
              <a:buNone/>
              <a:tabLst/>
              <a:defRPr/>
            </a:pPr>
            <a:r>
              <a:rPr kumimoji="1" lang="en-US" altLang="ja-JP" dirty="0" smtClean="0"/>
              <a:t>Nadella</a:t>
            </a:r>
            <a:r>
              <a:rPr kumimoji="1" lang="ja-JP" altLang="en-US" dirty="0" smtClean="0"/>
              <a:t>はこれをもっと簡潔に、</a:t>
            </a:r>
            <a:r>
              <a:rPr kumimoji="1" lang="en-US" altLang="ja-JP" dirty="0" smtClean="0"/>
              <a:t>Microsoft</a:t>
            </a:r>
            <a:r>
              <a:rPr kumimoji="1" lang="ja-JP" altLang="en-US" dirty="0" smtClean="0"/>
              <a:t>だけが出来る試みに特化するように方向つけることになる</a:t>
            </a:r>
            <a:endParaRPr kumimoji="1" lang="en-US" altLang="ja-JP" dirty="0" smtClean="0"/>
          </a:p>
          <a:p>
            <a:pPr marL="0" marR="0" indent="0" algn="l" defTabSz="914363" rtl="0" eaLnBrk="1" fontAlgn="auto" latinLnBrk="0" hangingPunct="1">
              <a:lnSpc>
                <a:spcPct val="90000"/>
              </a:lnSpc>
              <a:spcBef>
                <a:spcPts val="0"/>
              </a:spcBef>
              <a:spcAft>
                <a:spcPts val="333"/>
              </a:spcAft>
              <a:buClrTx/>
              <a:buSzTx/>
              <a:buFontTx/>
              <a:buNone/>
              <a:tabLst/>
              <a:defRPr/>
            </a:pPr>
            <a:r>
              <a:rPr kumimoji="1" lang="ja-JP" altLang="en-US" dirty="0" smtClean="0"/>
              <a:t>非常にパフォーマンスに優れた方で、講演を一度聞くと、虜になる感じがする </a:t>
            </a:r>
            <a:r>
              <a:rPr kumimoji="1" lang="en-US" altLang="ja-JP" dirty="0" smtClean="0"/>
              <a:t>”Our force Ballmer!”</a:t>
            </a:r>
          </a:p>
          <a:p>
            <a:pPr marL="0" marR="0" indent="0" algn="l" defTabSz="914363" rtl="0" eaLnBrk="1" fontAlgn="auto" latinLnBrk="0" hangingPunct="1">
              <a:lnSpc>
                <a:spcPct val="90000"/>
              </a:lnSpc>
              <a:spcBef>
                <a:spcPts val="0"/>
              </a:spcBef>
              <a:spcAft>
                <a:spcPts val="333"/>
              </a:spcAft>
              <a:buClrTx/>
              <a:buSzTx/>
              <a:buFontTx/>
              <a:buNone/>
              <a:tabLst/>
              <a:defRPr/>
            </a:pPr>
            <a:r>
              <a:rPr kumimoji="1" lang="ja-JP" altLang="en-US" dirty="0" smtClean="0"/>
              <a:t>たくさんの時期候補者の中から選んだのは、技術職出身の</a:t>
            </a:r>
            <a:r>
              <a:rPr kumimoji="1" lang="en-US" altLang="ja-JP" dirty="0" err="1" smtClean="0"/>
              <a:t>Nadilla</a:t>
            </a:r>
            <a:r>
              <a:rPr kumimoji="1" lang="en-US" altLang="ja-JP" dirty="0" smtClean="0"/>
              <a:t>!</a:t>
            </a:r>
          </a:p>
        </p:txBody>
      </p:sp>
      <p:sp>
        <p:nvSpPr>
          <p:cNvPr id="4" name="ヘッダー プレースホルダー 3"/>
          <p:cNvSpPr>
            <a:spLocks noGrp="1"/>
          </p:cNvSpPr>
          <p:nvPr>
            <p:ph type="hdr" sz="quarter" idx="10"/>
          </p:nvPr>
        </p:nvSpPr>
        <p:spPr/>
        <p:txBody>
          <a:bodyPr/>
          <a:lstStyle/>
          <a:p>
            <a:endParaRPr lang="en-US"/>
          </a:p>
        </p:txBody>
      </p:sp>
      <p:sp>
        <p:nvSpPr>
          <p:cNvPr id="5" name="フッター プレースホルダー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日付プレースホルダー 5"/>
          <p:cNvSpPr>
            <a:spLocks noGrp="1"/>
          </p:cNvSpPr>
          <p:nvPr>
            <p:ph type="dt" idx="12"/>
          </p:nvPr>
        </p:nvSpPr>
        <p:spPr/>
        <p:txBody>
          <a:bodyPr/>
          <a:lstStyle/>
          <a:p>
            <a:fld id="{6A98FF8F-562E-428B-882A-729A17F112E2}" type="datetime1">
              <a:rPr lang="en-US" altLang="ja-JP" smtClean="0"/>
              <a:t>1/31/2015</a:t>
            </a:fld>
            <a:endParaRPr lang="en-US"/>
          </a:p>
        </p:txBody>
      </p:sp>
      <p:sp>
        <p:nvSpPr>
          <p:cNvPr id="7" name="スライド番号プレースホルダー 6"/>
          <p:cNvSpPr>
            <a:spLocks noGrp="1"/>
          </p:cNvSpPr>
          <p:nvPr>
            <p:ph type="sldNum" sz="quarter" idx="13"/>
          </p:nvPr>
        </p:nvSpPr>
        <p:spPr/>
        <p:txBody>
          <a:bodyPr/>
          <a:lstStyle/>
          <a:p>
            <a:fld id="{B4008EB6-D09E-4580-8CD6-DDB14511944F}" type="slidenum">
              <a:rPr lang="en-US" smtClean="0"/>
              <a:t>9</a:t>
            </a:fld>
            <a:endParaRPr lang="en-US" dirty="0"/>
          </a:p>
        </p:txBody>
      </p:sp>
    </p:spTree>
    <p:extLst>
      <p:ext uri="{BB962C8B-B14F-4D97-AF65-F5344CB8AC3E}">
        <p14:creationId xmlns:p14="http://schemas.microsoft.com/office/powerpoint/2010/main" val="24839695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33" name="Rectangle 32"/>
          <p:cNvSpPr/>
          <p:nvPr userDrawn="1"/>
        </p:nvSpPr>
        <p:spPr bwMode="auto">
          <a:xfrm>
            <a:off x="9847978" y="-160540"/>
            <a:ext cx="1828800" cy="1828800"/>
          </a:xfrm>
          <a:prstGeom prst="rect">
            <a:avLst/>
          </a:prstGeom>
          <a:noFill/>
          <a:ln w="28575"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Rectangle 33"/>
          <p:cNvSpPr/>
          <p:nvPr userDrawn="1"/>
        </p:nvSpPr>
        <p:spPr bwMode="auto">
          <a:xfrm>
            <a:off x="9262520" y="1298576"/>
            <a:ext cx="1170916" cy="1170916"/>
          </a:xfrm>
          <a:prstGeom prst="rect">
            <a:avLst/>
          </a:prstGeom>
          <a:noFill/>
          <a:ln w="57150" cap="flat" cmpd="sng" algn="ctr">
            <a:solidFill>
              <a:srgbClr val="FFFFFF">
                <a:alpha val="2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5" name="Rectangle 34"/>
          <p:cNvSpPr/>
          <p:nvPr userDrawn="1"/>
        </p:nvSpPr>
        <p:spPr bwMode="auto">
          <a:xfrm>
            <a:off x="9262520" y="-160540"/>
            <a:ext cx="875010" cy="875010"/>
          </a:xfrm>
          <a:prstGeom prst="rect">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6" name="Rectangle 35"/>
          <p:cNvSpPr/>
          <p:nvPr userDrawn="1"/>
        </p:nvSpPr>
        <p:spPr bwMode="auto">
          <a:xfrm>
            <a:off x="8219107" y="1423060"/>
            <a:ext cx="665432" cy="665432"/>
          </a:xfrm>
          <a:prstGeom prst="rect">
            <a:avLst/>
          </a:prstGeom>
          <a:noFill/>
          <a:ln w="2857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 name="Rectangle 36"/>
          <p:cNvSpPr/>
          <p:nvPr userDrawn="1"/>
        </p:nvSpPr>
        <p:spPr bwMode="auto">
          <a:xfrm>
            <a:off x="9262520" y="5753556"/>
            <a:ext cx="1170916" cy="1170916"/>
          </a:xfrm>
          <a:prstGeom prst="rect">
            <a:avLst/>
          </a:prstGeom>
          <a:noFill/>
          <a:ln w="762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8" name="Rectangle 37"/>
          <p:cNvSpPr/>
          <p:nvPr userDrawn="1"/>
        </p:nvSpPr>
        <p:spPr bwMode="auto">
          <a:xfrm>
            <a:off x="10527822" y="5081417"/>
            <a:ext cx="773912" cy="773912"/>
          </a:xfrm>
          <a:prstGeom prst="rect">
            <a:avLst/>
          </a:prstGeom>
          <a:noFill/>
          <a:ln w="190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9" name="Rectangle 38"/>
          <p:cNvSpPr/>
          <p:nvPr userDrawn="1"/>
        </p:nvSpPr>
        <p:spPr bwMode="auto">
          <a:xfrm>
            <a:off x="11216481" y="5610291"/>
            <a:ext cx="316712" cy="316712"/>
          </a:xfrm>
          <a:prstGeom prst="rect">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0" name="Rectangle 39"/>
          <p:cNvSpPr/>
          <p:nvPr userDrawn="1"/>
        </p:nvSpPr>
        <p:spPr bwMode="auto">
          <a:xfrm>
            <a:off x="10622883" y="6339014"/>
            <a:ext cx="2361286" cy="2361286"/>
          </a:xfrm>
          <a:prstGeom prst="rect">
            <a:avLst/>
          </a:prstGeom>
          <a:noFill/>
          <a:ln w="571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1" name="Rectangle 40"/>
          <p:cNvSpPr/>
          <p:nvPr userDrawn="1"/>
        </p:nvSpPr>
        <p:spPr bwMode="auto">
          <a:xfrm>
            <a:off x="681947" y="442110"/>
            <a:ext cx="1255574" cy="1255574"/>
          </a:xfrm>
          <a:prstGeom prst="rect">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 name="Rectangle 41"/>
          <p:cNvSpPr/>
          <p:nvPr userDrawn="1"/>
        </p:nvSpPr>
        <p:spPr bwMode="auto">
          <a:xfrm>
            <a:off x="1866442" y="-160540"/>
            <a:ext cx="513190" cy="513190"/>
          </a:xfrm>
          <a:prstGeom prst="rect">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3" name="Rectangle 42"/>
          <p:cNvSpPr/>
          <p:nvPr userDrawn="1"/>
        </p:nvSpPr>
        <p:spPr bwMode="auto">
          <a:xfrm>
            <a:off x="11749866" y="1234418"/>
            <a:ext cx="244474" cy="244474"/>
          </a:xfrm>
          <a:prstGeom prst="rect">
            <a:avLst/>
          </a:prstGeom>
          <a:noFill/>
          <a:ln w="190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4" name="Rectangle 43"/>
          <p:cNvSpPr/>
          <p:nvPr userDrawn="1"/>
        </p:nvSpPr>
        <p:spPr bwMode="auto">
          <a:xfrm>
            <a:off x="5824555" y="1918422"/>
            <a:ext cx="875010" cy="875010"/>
          </a:xfrm>
          <a:prstGeom prst="rect">
            <a:avLst/>
          </a:prstGeom>
          <a:noFill/>
          <a:ln w="952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5" name="Rectangle 44"/>
          <p:cNvSpPr/>
          <p:nvPr userDrawn="1"/>
        </p:nvSpPr>
        <p:spPr bwMode="auto">
          <a:xfrm>
            <a:off x="4973451" y="5410281"/>
            <a:ext cx="603404" cy="603404"/>
          </a:xfrm>
          <a:prstGeom prst="rect">
            <a:avLst/>
          </a:prstGeom>
          <a:noFill/>
          <a:ln w="381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6" name="Rectangle 45"/>
          <p:cNvSpPr/>
          <p:nvPr userDrawn="1"/>
        </p:nvSpPr>
        <p:spPr bwMode="auto">
          <a:xfrm>
            <a:off x="5629432" y="4681875"/>
            <a:ext cx="1030108" cy="1030108"/>
          </a:xfrm>
          <a:prstGeom prst="rect">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978694" y="2192642"/>
            <a:ext cx="10237787" cy="914096"/>
          </a:xfrm>
        </p:spPr>
        <p:txBody>
          <a:bodyPr anchor="b" anchorCtr="0"/>
          <a:lstStyle>
            <a:lvl1pPr>
              <a:defRPr sz="6600" spc="-150" baseline="0">
                <a:solidFill>
                  <a:schemeClr val="bg1">
                    <a:alpha val="99000"/>
                  </a:schemeClr>
                </a:soli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978694" y="3425825"/>
            <a:ext cx="10237787" cy="498598"/>
          </a:xfrm>
        </p:spPr>
        <p:txBody>
          <a:bodyPr>
            <a:noAutofit/>
          </a:bodyPr>
          <a:lstStyle>
            <a:lvl1pPr marL="0" indent="0">
              <a:spcBef>
                <a:spcPts val="0"/>
              </a:spcBef>
              <a:buNone/>
              <a:defRPr spc="-70" baseline="0">
                <a:solidFill>
                  <a:schemeClr val="tx2">
                    <a:lumMod val="20000"/>
                    <a:lumOff val="80000"/>
                    <a:alpha val="99000"/>
                  </a:schemeClr>
                </a:soli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424515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_boxes">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436814" y="2110595"/>
            <a:ext cx="3585662" cy="120735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0" name="Text Placeholder 8"/>
          <p:cNvSpPr>
            <a:spLocks noGrp="1"/>
          </p:cNvSpPr>
          <p:nvPr>
            <p:ph type="body" sz="quarter" idx="12"/>
          </p:nvPr>
        </p:nvSpPr>
        <p:spPr>
          <a:xfrm>
            <a:off x="2436813" y="3317947"/>
            <a:ext cx="3585661" cy="2050705"/>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11" name="Text Placeholder 8"/>
          <p:cNvSpPr>
            <a:spLocks noGrp="1"/>
          </p:cNvSpPr>
          <p:nvPr>
            <p:ph type="body" sz="quarter" idx="13"/>
          </p:nvPr>
        </p:nvSpPr>
        <p:spPr>
          <a:xfrm>
            <a:off x="6166350" y="2110595"/>
            <a:ext cx="3585661" cy="1207351"/>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2" name="Text Placeholder 8"/>
          <p:cNvSpPr>
            <a:spLocks noGrp="1"/>
          </p:cNvSpPr>
          <p:nvPr>
            <p:ph type="body" sz="quarter" idx="14"/>
          </p:nvPr>
        </p:nvSpPr>
        <p:spPr>
          <a:xfrm>
            <a:off x="6166350" y="3317947"/>
            <a:ext cx="3585661" cy="2050705"/>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7404588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ext_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9" name="Text Placeholder 8"/>
          <p:cNvSpPr>
            <a:spLocks noGrp="1"/>
          </p:cNvSpPr>
          <p:nvPr>
            <p:ph type="body" sz="quarter" idx="10"/>
          </p:nvPr>
        </p:nvSpPr>
        <p:spPr>
          <a:xfrm>
            <a:off x="4756214" y="2526576"/>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0" name="Text Placeholder 8"/>
          <p:cNvSpPr>
            <a:spLocks noGrp="1"/>
          </p:cNvSpPr>
          <p:nvPr>
            <p:ph type="body" sz="quarter" idx="12"/>
          </p:nvPr>
        </p:nvSpPr>
        <p:spPr>
          <a:xfrm>
            <a:off x="4756214" y="3440976"/>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11" name="Text Placeholder 8"/>
          <p:cNvSpPr>
            <a:spLocks noGrp="1"/>
          </p:cNvSpPr>
          <p:nvPr>
            <p:ph type="body" sz="quarter" idx="13"/>
          </p:nvPr>
        </p:nvSpPr>
        <p:spPr>
          <a:xfrm>
            <a:off x="7533397" y="2526576"/>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2" name="Text Placeholder 8"/>
          <p:cNvSpPr>
            <a:spLocks noGrp="1"/>
          </p:cNvSpPr>
          <p:nvPr>
            <p:ph type="body" sz="quarter" idx="14"/>
          </p:nvPr>
        </p:nvSpPr>
        <p:spPr>
          <a:xfrm>
            <a:off x="7533397" y="3440976"/>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13" name="Text Placeholder 8"/>
          <p:cNvSpPr>
            <a:spLocks noGrp="1"/>
          </p:cNvSpPr>
          <p:nvPr>
            <p:ph type="body" sz="quarter" idx="15"/>
          </p:nvPr>
        </p:nvSpPr>
        <p:spPr>
          <a:xfrm>
            <a:off x="1982115" y="2526576"/>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14" name="Text Placeholder 8"/>
          <p:cNvSpPr>
            <a:spLocks noGrp="1"/>
          </p:cNvSpPr>
          <p:nvPr>
            <p:ph type="body" sz="quarter" idx="16"/>
          </p:nvPr>
        </p:nvSpPr>
        <p:spPr>
          <a:xfrm>
            <a:off x="1982115" y="3440976"/>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Tree>
    <p:extLst>
      <p:ext uri="{BB962C8B-B14F-4D97-AF65-F5344CB8AC3E}">
        <p14:creationId xmlns:p14="http://schemas.microsoft.com/office/powerpoint/2010/main" val="111190404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ext_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23" name="Text Placeholder 8"/>
          <p:cNvSpPr>
            <a:spLocks noGrp="1"/>
          </p:cNvSpPr>
          <p:nvPr>
            <p:ph type="body" sz="quarter" idx="10"/>
          </p:nvPr>
        </p:nvSpPr>
        <p:spPr>
          <a:xfrm>
            <a:off x="6141323"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24" name="Text Placeholder 8"/>
          <p:cNvSpPr>
            <a:spLocks noGrp="1"/>
          </p:cNvSpPr>
          <p:nvPr>
            <p:ph type="body" sz="quarter" idx="12"/>
          </p:nvPr>
        </p:nvSpPr>
        <p:spPr>
          <a:xfrm>
            <a:off x="6141323"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75000"/>
                    <a:lumOff val="2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25" name="Text Placeholder 8"/>
          <p:cNvSpPr>
            <a:spLocks noGrp="1"/>
          </p:cNvSpPr>
          <p:nvPr>
            <p:ph type="body" sz="quarter" idx="15"/>
          </p:nvPr>
        </p:nvSpPr>
        <p:spPr>
          <a:xfrm>
            <a:off x="3367224"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26" name="Text Placeholder 8"/>
          <p:cNvSpPr>
            <a:spLocks noGrp="1"/>
          </p:cNvSpPr>
          <p:nvPr>
            <p:ph type="body" sz="quarter" idx="16"/>
          </p:nvPr>
        </p:nvSpPr>
        <p:spPr>
          <a:xfrm>
            <a:off x="3367224"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75000"/>
                    <a:lumOff val="2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27" name="Text Placeholder 8"/>
          <p:cNvSpPr>
            <a:spLocks noGrp="1"/>
          </p:cNvSpPr>
          <p:nvPr>
            <p:ph type="body" sz="quarter" idx="17"/>
          </p:nvPr>
        </p:nvSpPr>
        <p:spPr>
          <a:xfrm>
            <a:off x="6141323"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28" name="Text Placeholder 8"/>
          <p:cNvSpPr>
            <a:spLocks noGrp="1"/>
          </p:cNvSpPr>
          <p:nvPr>
            <p:ph type="body" sz="quarter" idx="18"/>
          </p:nvPr>
        </p:nvSpPr>
        <p:spPr>
          <a:xfrm>
            <a:off x="6141323"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75000"/>
                    <a:lumOff val="2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29" name="Text Placeholder 8"/>
          <p:cNvSpPr>
            <a:spLocks noGrp="1"/>
          </p:cNvSpPr>
          <p:nvPr>
            <p:ph type="body" sz="quarter" idx="21"/>
          </p:nvPr>
        </p:nvSpPr>
        <p:spPr>
          <a:xfrm>
            <a:off x="3367224"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0" name="Text Placeholder 8"/>
          <p:cNvSpPr>
            <a:spLocks noGrp="1"/>
          </p:cNvSpPr>
          <p:nvPr>
            <p:ph type="body" sz="quarter" idx="22"/>
          </p:nvPr>
        </p:nvSpPr>
        <p:spPr>
          <a:xfrm>
            <a:off x="3367224"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75000"/>
                    <a:lumOff val="2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Tree>
    <p:extLst>
      <p:ext uri="{BB962C8B-B14F-4D97-AF65-F5344CB8AC3E}">
        <p14:creationId xmlns:p14="http://schemas.microsoft.com/office/powerpoint/2010/main" val="115131953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ext_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1" name="Text Placeholder 8"/>
          <p:cNvSpPr>
            <a:spLocks noGrp="1"/>
          </p:cNvSpPr>
          <p:nvPr>
            <p:ph type="body" sz="quarter" idx="10"/>
          </p:nvPr>
        </p:nvSpPr>
        <p:spPr>
          <a:xfrm>
            <a:off x="4756214"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2" name="Text Placeholder 8"/>
          <p:cNvSpPr>
            <a:spLocks noGrp="1"/>
          </p:cNvSpPr>
          <p:nvPr>
            <p:ph type="body" sz="quarter" idx="12"/>
          </p:nvPr>
        </p:nvSpPr>
        <p:spPr>
          <a:xfrm>
            <a:off x="4756214"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33" name="Text Placeholder 8"/>
          <p:cNvSpPr>
            <a:spLocks noGrp="1"/>
          </p:cNvSpPr>
          <p:nvPr>
            <p:ph type="body" sz="quarter" idx="13"/>
          </p:nvPr>
        </p:nvSpPr>
        <p:spPr>
          <a:xfrm>
            <a:off x="7533397"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4" name="Text Placeholder 8"/>
          <p:cNvSpPr>
            <a:spLocks noGrp="1"/>
          </p:cNvSpPr>
          <p:nvPr>
            <p:ph type="body" sz="quarter" idx="14"/>
          </p:nvPr>
        </p:nvSpPr>
        <p:spPr>
          <a:xfrm>
            <a:off x="7533397"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35" name="Text Placeholder 8"/>
          <p:cNvSpPr>
            <a:spLocks noGrp="1"/>
          </p:cNvSpPr>
          <p:nvPr>
            <p:ph type="body" sz="quarter" idx="15"/>
          </p:nvPr>
        </p:nvSpPr>
        <p:spPr>
          <a:xfrm>
            <a:off x="1982115" y="1394951"/>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6" name="Text Placeholder 8"/>
          <p:cNvSpPr>
            <a:spLocks noGrp="1"/>
          </p:cNvSpPr>
          <p:nvPr>
            <p:ph type="body" sz="quarter" idx="16"/>
          </p:nvPr>
        </p:nvSpPr>
        <p:spPr>
          <a:xfrm>
            <a:off x="1982115" y="2309351"/>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37" name="Text Placeholder 8"/>
          <p:cNvSpPr>
            <a:spLocks noGrp="1"/>
          </p:cNvSpPr>
          <p:nvPr>
            <p:ph type="body" sz="quarter" idx="17"/>
          </p:nvPr>
        </p:nvSpPr>
        <p:spPr>
          <a:xfrm>
            <a:off x="4756214"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38" name="Text Placeholder 8"/>
          <p:cNvSpPr>
            <a:spLocks noGrp="1"/>
          </p:cNvSpPr>
          <p:nvPr>
            <p:ph type="body" sz="quarter" idx="18"/>
          </p:nvPr>
        </p:nvSpPr>
        <p:spPr>
          <a:xfrm>
            <a:off x="4756214"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39" name="Text Placeholder 8"/>
          <p:cNvSpPr>
            <a:spLocks noGrp="1"/>
          </p:cNvSpPr>
          <p:nvPr>
            <p:ph type="body" sz="quarter" idx="19"/>
          </p:nvPr>
        </p:nvSpPr>
        <p:spPr>
          <a:xfrm>
            <a:off x="7533397"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40" name="Text Placeholder 8"/>
          <p:cNvSpPr>
            <a:spLocks noGrp="1"/>
          </p:cNvSpPr>
          <p:nvPr>
            <p:ph type="body" sz="quarter" idx="20"/>
          </p:nvPr>
        </p:nvSpPr>
        <p:spPr>
          <a:xfrm>
            <a:off x="7533397"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
        <p:nvSpPr>
          <p:cNvPr id="41" name="Text Placeholder 8"/>
          <p:cNvSpPr>
            <a:spLocks noGrp="1"/>
          </p:cNvSpPr>
          <p:nvPr>
            <p:ph type="body" sz="quarter" idx="21"/>
          </p:nvPr>
        </p:nvSpPr>
        <p:spPr>
          <a:xfrm>
            <a:off x="1982115" y="3961640"/>
            <a:ext cx="2670048" cy="914400"/>
          </a:xfrm>
          <a:prstGeom prst="rect">
            <a:avLst/>
          </a:prstGeom>
          <a:solidFill>
            <a:srgbClr val="0072C6"/>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rmAutofit/>
          </a:bodyPr>
          <a:lstStyle>
            <a:lvl1pPr marL="0" indent="0">
              <a:buNone/>
              <a:defRPr lang="en-US" sz="2400" smtClean="0">
                <a:solidFill>
                  <a:schemeClr val="bg1">
                    <a:alpha val="99000"/>
                  </a:schemeClr>
                </a:solidFill>
                <a:ea typeface="Segoe UI" pitchFamily="34" charset="0"/>
                <a:cs typeface="Segoe UI" pitchFamily="34" charset="0"/>
              </a:defRPr>
            </a:lvl1pPr>
            <a:lvl2pPr>
              <a:defRPr lang="en-US" sz="1800" smtClean="0">
                <a:solidFill>
                  <a:schemeClr val="lt1"/>
                </a:solidFill>
              </a:defRPr>
            </a:lvl2pPr>
            <a:lvl3pPr>
              <a:defRPr lang="en-US" sz="1800" smtClean="0">
                <a:solidFill>
                  <a:schemeClr val="lt1"/>
                </a:solidFill>
              </a:defRPr>
            </a:lvl3pPr>
            <a:lvl4pPr>
              <a:defRPr lang="en-US" sz="1800" smtClean="0">
                <a:solidFill>
                  <a:schemeClr val="lt1"/>
                </a:solidFill>
              </a:defRPr>
            </a:lvl4pPr>
            <a:lvl5pPr>
              <a:defRPr lang="en-US" sz="1800">
                <a:solidFill>
                  <a:schemeClr val="lt1"/>
                </a:solidFill>
              </a:defRPr>
            </a:lvl5pPr>
          </a:lstStyle>
          <a:p>
            <a:pPr marL="0" marR="0" lvl="0" indent="0" defTabSz="914099"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smtClean="0">
                <a:ln>
                  <a:noFill/>
                </a:ln>
                <a:solidFill>
                  <a:srgbClr val="FFFFFF">
                    <a:alpha val="99000"/>
                  </a:srgbClr>
                </a:solidFill>
                <a:effectLst/>
                <a:uLnTx/>
                <a:uFillTx/>
                <a:latin typeface="Segoe UI"/>
                <a:ea typeface="Segoe UI" pitchFamily="34" charset="0"/>
                <a:cs typeface="Segoe UI" pitchFamily="34" charset="0"/>
              </a:rPr>
              <a:t>Click to edit Master text styles</a:t>
            </a:r>
          </a:p>
        </p:txBody>
      </p:sp>
      <p:sp>
        <p:nvSpPr>
          <p:cNvPr id="42" name="Text Placeholder 8"/>
          <p:cNvSpPr>
            <a:spLocks noGrp="1"/>
          </p:cNvSpPr>
          <p:nvPr>
            <p:ph type="body" sz="quarter" idx="22"/>
          </p:nvPr>
        </p:nvSpPr>
        <p:spPr>
          <a:xfrm>
            <a:off x="1982115" y="4876040"/>
            <a:ext cx="2670048" cy="1527048"/>
          </a:xfrm>
          <a:prstGeom prst="rect">
            <a:avLst/>
          </a:prstGeom>
          <a:solidFill>
            <a:srgbClr val="C7C7C7"/>
          </a:solidFill>
          <a:ln w="9525" cap="flat" cmpd="sng" algn="ctr">
            <a:noFill/>
            <a:prstDash val="solid"/>
            <a:headEnd type="none" w="med" len="med"/>
            <a:tailEnd type="none" w="med" len="med"/>
          </a:ln>
          <a:effectLst/>
        </p:spPr>
        <p:txBody>
          <a:bodyPr rot="0" spcFirstLastPara="0" vertOverflow="overflow" horzOverflow="overflow" vert="horz" wrap="square" lIns="91440" tIns="91440" rIns="45720" bIns="91440" numCol="1" spcCol="0" rtlCol="0" fromWordArt="0" anchor="t" anchorCtr="0" forceAA="0" compatLnSpc="1">
            <a:prstTxWarp prst="textNoShape">
              <a:avLst/>
            </a:prstTxWarp>
            <a:normAutofit/>
          </a:bodyPr>
          <a:lstStyle>
            <a:lvl1pPr marL="0" indent="0">
              <a:buNone/>
              <a:defRPr lang="en-US" sz="1600" dirty="0" smtClean="0">
                <a:solidFill>
                  <a:schemeClr val="tx1">
                    <a:lumMod val="85000"/>
                    <a:lumOff val="15000"/>
                    <a:alpha val="99000"/>
                  </a:schemeClr>
                </a:solidFill>
              </a:defRPr>
            </a:lvl1pPr>
          </a:lstStyle>
          <a:p>
            <a:pPr marL="0" marR="0" lvl="0" indent="0" defTabSz="914400" eaLnBrk="1" fontAlgn="auto" latinLnBrk="0" hangingPunct="1">
              <a:lnSpc>
                <a:spcPct val="100000"/>
              </a:lnSpc>
              <a:spcBef>
                <a:spcPts val="1200"/>
              </a:spcBef>
              <a:spcAft>
                <a:spcPts val="0"/>
              </a:spcAft>
              <a:buClrTx/>
              <a:buSzTx/>
              <a:buFontTx/>
              <a:buNone/>
              <a:tabLst/>
              <a:defRPr/>
            </a:pPr>
            <a:r>
              <a:rPr kumimoji="0" lang="en-US" sz="1600" b="0" i="0" u="none" strike="noStrike" kern="0" cap="none" spc="0" normalizeH="0" baseline="0" noProof="0" smtClean="0">
                <a:ln>
                  <a:noFill/>
                </a:ln>
                <a:solidFill>
                  <a:srgbClr val="0072C6">
                    <a:lumMod val="50000"/>
                    <a:alpha val="99000"/>
                  </a:srgbClr>
                </a:solidFill>
                <a:effectLst/>
                <a:uLnTx/>
                <a:uFillTx/>
                <a:latin typeface="Segoe UI"/>
                <a:ea typeface="+mn-ea"/>
                <a:cs typeface="+mn-cs"/>
              </a:rPr>
              <a:t>Click to edit Master text styles</a:t>
            </a:r>
          </a:p>
        </p:txBody>
      </p:sp>
    </p:spTree>
    <p:extLst>
      <p:ext uri="{BB962C8B-B14F-4D97-AF65-F5344CB8AC3E}">
        <p14:creationId xmlns:p14="http://schemas.microsoft.com/office/powerpoint/2010/main" val="350647575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6" name="Rectangle 5"/>
          <p:cNvSpPr/>
          <p:nvPr userDrawn="1"/>
        </p:nvSpPr>
        <p:spPr bwMode="hidden">
          <a:xfrm rot="10800000" flipV="1">
            <a:off x="0" y="0"/>
            <a:ext cx="12188825" cy="115594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solidFill>
                <a:schemeClr val="tx1">
                  <a:alpha val="99000"/>
                </a:schemeClr>
              </a:solidFill>
              <a:ea typeface="Segoe UI" pitchFamily="34" charset="0"/>
              <a:cs typeface="Segoe UI" pitchFamily="34" charset="0"/>
            </a:endParaRPr>
          </a:p>
        </p:txBody>
      </p:sp>
      <p:sp>
        <p:nvSpPr>
          <p:cNvPr id="2" name="Title 1"/>
          <p:cNvSpPr>
            <a:spLocks noGrp="1"/>
          </p:cNvSpPr>
          <p:nvPr>
            <p:ph type="title" hasCustomPrompt="1"/>
          </p:nvPr>
        </p:nvSpPr>
        <p:spPr/>
        <p:txBody>
          <a:bodyPr>
            <a:normAutofit/>
          </a:bodyPr>
          <a:lstStyle>
            <a:lvl1pPr>
              <a:defRPr>
                <a:solidFill>
                  <a:schemeClr val="bg1">
                    <a:alpha val="99000"/>
                  </a:schemeClr>
                </a:solidFill>
              </a:defRPr>
            </a:lvl1pPr>
          </a:lstStyle>
          <a:p>
            <a:r>
              <a:rPr lang="en-US" dirty="0" smtClean="0"/>
              <a:t>Slide for Developer Code</a:t>
            </a:r>
            <a:endParaRPr lang="en-US" dirty="0"/>
          </a:p>
        </p:txBody>
      </p:sp>
      <p:sp>
        <p:nvSpPr>
          <p:cNvPr id="3" name="Rectangle 2"/>
          <p:cNvSpPr/>
          <p:nvPr userDrawn="1"/>
        </p:nvSpPr>
        <p:spPr bwMode="hidden">
          <a:xfrm>
            <a:off x="0" y="1155940"/>
            <a:ext cx="12188825" cy="570206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endParaRPr lang="en-US"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518318" y="1447800"/>
            <a:ext cx="11152188" cy="5181600"/>
          </a:xfrm>
        </p:spPr>
        <p:txBody>
          <a:bodyPr>
            <a:normAutofit/>
          </a:bodyPr>
          <a:lstStyle>
            <a:lvl1pPr marL="0" indent="0">
              <a:buNone/>
              <a:defRPr sz="3200">
                <a:solidFill>
                  <a:schemeClr val="tx1">
                    <a:lumMod val="75000"/>
                    <a:lumOff val="25000"/>
                  </a:schemeClr>
                </a:solidFill>
                <a:latin typeface="Consolas" pitchFamily="49" charset="0"/>
                <a:cs typeface="Consolas" pitchFamily="49" charset="0"/>
              </a:defRPr>
            </a:lvl1pPr>
            <a:lvl2pPr marL="339725" indent="0">
              <a:buNone/>
              <a:defRPr>
                <a:solidFill>
                  <a:schemeClr val="tx1">
                    <a:lumMod val="75000"/>
                    <a:lumOff val="25000"/>
                  </a:schemeClr>
                </a:solidFill>
                <a:latin typeface="Consolas" pitchFamily="49" charset="0"/>
                <a:cs typeface="Consolas" pitchFamily="49" charset="0"/>
              </a:defRPr>
            </a:lvl2pPr>
            <a:lvl3pPr marL="573088" indent="0">
              <a:buNone/>
              <a:defRPr>
                <a:solidFill>
                  <a:schemeClr val="tx1">
                    <a:lumMod val="75000"/>
                    <a:lumOff val="25000"/>
                  </a:schemeClr>
                </a:solidFill>
                <a:latin typeface="Consolas" pitchFamily="49" charset="0"/>
                <a:cs typeface="Consolas" pitchFamily="49" charset="0"/>
              </a:defRPr>
            </a:lvl3pPr>
            <a:lvl4pPr marL="798513" indent="0">
              <a:buNone/>
              <a:defRPr>
                <a:solidFill>
                  <a:schemeClr val="tx1">
                    <a:lumMod val="75000"/>
                    <a:lumOff val="25000"/>
                  </a:schemeClr>
                </a:solidFill>
                <a:latin typeface="Consolas" pitchFamily="49" charset="0"/>
                <a:cs typeface="Consolas" pitchFamily="49" charset="0"/>
              </a:defRPr>
            </a:lvl4pPr>
            <a:lvl5pPr marL="1030288" indent="0">
              <a:buNone/>
              <a:defRPr>
                <a:solidFill>
                  <a:schemeClr val="tx1">
                    <a:lumMod val="75000"/>
                    <a:lumOff val="25000"/>
                  </a:schemeClr>
                </a:soli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49659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ck Notes slide Layou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20700" y="228600"/>
            <a:ext cx="11152188" cy="664797"/>
          </a:xfrm>
        </p:spPr>
        <p:txBody>
          <a:bodyPr/>
          <a:lstStyle>
            <a:lvl1pPr>
              <a:defRPr sz="48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19112" y="1447799"/>
            <a:ext cx="11149013" cy="2043636"/>
          </a:xfrm>
          <a:prstGeom prst="rect">
            <a:avLst/>
          </a:prstGeom>
        </p:spPr>
        <p:txBody>
          <a:bodyPr/>
          <a:lstStyle>
            <a:lvl1pPr marL="342900" indent="-3429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2865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14400" indent="-28575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430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71600" indent="-228600">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238876"/>
            <a:ext cx="12188826"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600"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256045465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2"/>
        </a:solidFill>
        <a:effectLst/>
      </p:bgPr>
    </p:bg>
    <p:spTree>
      <p:nvGrpSpPr>
        <p:cNvPr id="1" name=""/>
        <p:cNvGrpSpPr/>
        <p:nvPr/>
      </p:nvGrpSpPr>
      <p:grpSpPr>
        <a:xfrm>
          <a:off x="0" y="0"/>
          <a:ext cx="0" cy="0"/>
          <a:chOff x="0" y="0"/>
          <a:chExt cx="0" cy="0"/>
        </a:xfrm>
      </p:grpSpPr>
      <p:sp>
        <p:nvSpPr>
          <p:cNvPr id="17" name="Oval 16"/>
          <p:cNvSpPr/>
          <p:nvPr userDrawn="1"/>
        </p:nvSpPr>
        <p:spPr bwMode="auto">
          <a:xfrm>
            <a:off x="10202421" y="-383422"/>
            <a:ext cx="1828800" cy="1828800"/>
          </a:xfrm>
          <a:prstGeom prst="ellipse">
            <a:avLst/>
          </a:prstGeom>
          <a:noFill/>
          <a:ln w="28575"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 name="Oval 17"/>
          <p:cNvSpPr/>
          <p:nvPr userDrawn="1"/>
        </p:nvSpPr>
        <p:spPr bwMode="auto">
          <a:xfrm>
            <a:off x="9616963" y="1075694"/>
            <a:ext cx="1170916" cy="1170916"/>
          </a:xfrm>
          <a:prstGeom prst="ellipse">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9" name="Oval 18"/>
          <p:cNvSpPr/>
          <p:nvPr userDrawn="1"/>
        </p:nvSpPr>
        <p:spPr bwMode="auto">
          <a:xfrm>
            <a:off x="9616963" y="-383422"/>
            <a:ext cx="875010" cy="875010"/>
          </a:xfrm>
          <a:prstGeom prst="ellipse">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0" name="Oval 19"/>
          <p:cNvSpPr/>
          <p:nvPr userDrawn="1"/>
        </p:nvSpPr>
        <p:spPr bwMode="auto">
          <a:xfrm>
            <a:off x="8573550" y="1200178"/>
            <a:ext cx="665432" cy="665432"/>
          </a:xfrm>
          <a:prstGeom prst="ellipse">
            <a:avLst/>
          </a:prstGeom>
          <a:noFill/>
          <a:ln w="2857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Oval 20"/>
          <p:cNvSpPr/>
          <p:nvPr userDrawn="1"/>
        </p:nvSpPr>
        <p:spPr bwMode="auto">
          <a:xfrm>
            <a:off x="9490215" y="5499901"/>
            <a:ext cx="1170916" cy="1170916"/>
          </a:xfrm>
          <a:prstGeom prst="ellipse">
            <a:avLst/>
          </a:prstGeom>
          <a:noFill/>
          <a:ln w="762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Oval 21"/>
          <p:cNvSpPr/>
          <p:nvPr userDrawn="1"/>
        </p:nvSpPr>
        <p:spPr bwMode="auto">
          <a:xfrm>
            <a:off x="10755517" y="4827762"/>
            <a:ext cx="773912" cy="773912"/>
          </a:xfrm>
          <a:prstGeom prst="ellipse">
            <a:avLst/>
          </a:prstGeom>
          <a:noFill/>
          <a:ln w="190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Oval 22"/>
          <p:cNvSpPr/>
          <p:nvPr userDrawn="1"/>
        </p:nvSpPr>
        <p:spPr bwMode="auto">
          <a:xfrm>
            <a:off x="11444176" y="5356636"/>
            <a:ext cx="316712" cy="316712"/>
          </a:xfrm>
          <a:prstGeom prst="ellipse">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Oval 23"/>
          <p:cNvSpPr/>
          <p:nvPr userDrawn="1"/>
        </p:nvSpPr>
        <p:spPr bwMode="auto">
          <a:xfrm>
            <a:off x="10850578" y="6085359"/>
            <a:ext cx="2361286" cy="2361286"/>
          </a:xfrm>
          <a:prstGeom prst="ellipse">
            <a:avLst/>
          </a:prstGeom>
          <a:noFill/>
          <a:ln w="571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Oval 24"/>
          <p:cNvSpPr/>
          <p:nvPr userDrawn="1"/>
        </p:nvSpPr>
        <p:spPr bwMode="auto">
          <a:xfrm>
            <a:off x="1503468" y="1115602"/>
            <a:ext cx="1255574" cy="1255574"/>
          </a:xfrm>
          <a:prstGeom prst="ellipse">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Oval 25"/>
          <p:cNvSpPr/>
          <p:nvPr userDrawn="1"/>
        </p:nvSpPr>
        <p:spPr bwMode="auto">
          <a:xfrm>
            <a:off x="2687963" y="512952"/>
            <a:ext cx="513190" cy="513190"/>
          </a:xfrm>
          <a:prstGeom prst="ellipse">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Oval 26"/>
          <p:cNvSpPr/>
          <p:nvPr userDrawn="1"/>
        </p:nvSpPr>
        <p:spPr bwMode="auto">
          <a:xfrm>
            <a:off x="12104309" y="1011536"/>
            <a:ext cx="244474" cy="244474"/>
          </a:xfrm>
          <a:prstGeom prst="ellipse">
            <a:avLst/>
          </a:prstGeom>
          <a:noFill/>
          <a:ln w="190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Oval 27"/>
          <p:cNvSpPr/>
          <p:nvPr userDrawn="1"/>
        </p:nvSpPr>
        <p:spPr bwMode="auto">
          <a:xfrm>
            <a:off x="11156211" y="1879032"/>
            <a:ext cx="875010" cy="875010"/>
          </a:xfrm>
          <a:prstGeom prst="ellipse">
            <a:avLst/>
          </a:prstGeom>
          <a:noFill/>
          <a:ln w="9525"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Oval 28"/>
          <p:cNvSpPr/>
          <p:nvPr userDrawn="1"/>
        </p:nvSpPr>
        <p:spPr bwMode="auto">
          <a:xfrm>
            <a:off x="4973451" y="5410281"/>
            <a:ext cx="603404" cy="603404"/>
          </a:xfrm>
          <a:prstGeom prst="ellipse">
            <a:avLst/>
          </a:prstGeom>
          <a:noFill/>
          <a:ln w="381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Oval 29"/>
          <p:cNvSpPr/>
          <p:nvPr userDrawn="1"/>
        </p:nvSpPr>
        <p:spPr bwMode="auto">
          <a:xfrm>
            <a:off x="5629432" y="4681875"/>
            <a:ext cx="1030108" cy="1030108"/>
          </a:xfrm>
          <a:prstGeom prst="ellipse">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 name="Title 1"/>
          <p:cNvSpPr>
            <a:spLocks noGrp="1"/>
          </p:cNvSpPr>
          <p:nvPr>
            <p:ph type="title" hasCustomPrompt="1"/>
          </p:nvPr>
        </p:nvSpPr>
        <p:spPr>
          <a:xfrm>
            <a:off x="519112" y="2971952"/>
            <a:ext cx="11149013" cy="914096"/>
          </a:xfrm>
        </p:spPr>
        <p:txBody>
          <a:bodyPr anchor="ctr" anchorCtr="0"/>
          <a:lstStyle>
            <a:lvl1pPr>
              <a:defRPr sz="6600" spc="-300" baseline="0">
                <a:solidFill>
                  <a:schemeClr val="bg1">
                    <a:alpha val="99000"/>
                  </a:schemeClr>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210021938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g_Lin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9112" y="3055052"/>
            <a:ext cx="11149013" cy="747897"/>
          </a:xfrm>
        </p:spPr>
        <p:txBody>
          <a:bodyPr anchor="ctr" anchorCtr="0"/>
          <a:lstStyle>
            <a:lvl1pPr>
              <a:defRPr sz="5400" spc="-300" baseline="0">
                <a:solidFill>
                  <a:schemeClr val="bg1">
                    <a:alpha val="99000"/>
                  </a:schemeClr>
                </a:solidFill>
              </a:defRPr>
            </a:lvl1pPr>
          </a:lstStyle>
          <a:p>
            <a:r>
              <a:rPr lang="en-US" dirty="0" smtClean="0"/>
              <a:t>Click to edit title style</a:t>
            </a:r>
            <a:endParaRPr lang="en-US" dirty="0"/>
          </a:p>
        </p:txBody>
      </p:sp>
    </p:spTree>
    <p:extLst>
      <p:ext uri="{BB962C8B-B14F-4D97-AF65-F5344CB8AC3E}">
        <p14:creationId xmlns:p14="http://schemas.microsoft.com/office/powerpoint/2010/main" val="3703387087"/>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Video etc. &quot;special&quot; slides">
    <p:bg>
      <p:bgPr>
        <a:solidFill>
          <a:schemeClr val="accent3"/>
        </a:solidFill>
        <a:effectLst/>
      </p:bgPr>
    </p:bg>
    <p:spTree>
      <p:nvGrpSpPr>
        <p:cNvPr id="1" name=""/>
        <p:cNvGrpSpPr/>
        <p:nvPr/>
      </p:nvGrpSpPr>
      <p:grpSpPr>
        <a:xfrm>
          <a:off x="0" y="0"/>
          <a:ext cx="0" cy="0"/>
          <a:chOff x="0" y="0"/>
          <a:chExt cx="0" cy="0"/>
        </a:xfrm>
      </p:grpSpPr>
      <p:sp>
        <p:nvSpPr>
          <p:cNvPr id="21" name="Teardrop 20"/>
          <p:cNvSpPr/>
          <p:nvPr userDrawn="1"/>
        </p:nvSpPr>
        <p:spPr bwMode="auto">
          <a:xfrm>
            <a:off x="9847978" y="-160540"/>
            <a:ext cx="1828800" cy="1828800"/>
          </a:xfrm>
          <a:prstGeom prst="teardrop">
            <a:avLst/>
          </a:prstGeom>
          <a:noFill/>
          <a:ln w="28575"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2" name="Teardrop 21"/>
          <p:cNvSpPr/>
          <p:nvPr userDrawn="1"/>
        </p:nvSpPr>
        <p:spPr bwMode="auto">
          <a:xfrm>
            <a:off x="9262520" y="1298576"/>
            <a:ext cx="1170916" cy="1170916"/>
          </a:xfrm>
          <a:prstGeom prst="teardrop">
            <a:avLst/>
          </a:prstGeom>
          <a:noFill/>
          <a:ln w="57150" cap="flat" cmpd="sng" algn="ctr">
            <a:solidFill>
              <a:srgbClr val="FFFFFF">
                <a:alpha val="2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3" name="Teardrop 22"/>
          <p:cNvSpPr/>
          <p:nvPr userDrawn="1"/>
        </p:nvSpPr>
        <p:spPr bwMode="auto">
          <a:xfrm>
            <a:off x="9262520" y="-160540"/>
            <a:ext cx="875010" cy="875010"/>
          </a:xfrm>
          <a:prstGeom prst="teardrop">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4" name="Teardrop 23"/>
          <p:cNvSpPr/>
          <p:nvPr userDrawn="1"/>
        </p:nvSpPr>
        <p:spPr bwMode="auto">
          <a:xfrm>
            <a:off x="8219107" y="1423060"/>
            <a:ext cx="665432" cy="665432"/>
          </a:xfrm>
          <a:prstGeom prst="teardrop">
            <a:avLst/>
          </a:prstGeom>
          <a:noFill/>
          <a:ln w="2857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5" name="Teardrop 24"/>
          <p:cNvSpPr/>
          <p:nvPr userDrawn="1"/>
        </p:nvSpPr>
        <p:spPr bwMode="auto">
          <a:xfrm>
            <a:off x="9262520" y="5753556"/>
            <a:ext cx="1170916" cy="1170916"/>
          </a:xfrm>
          <a:prstGeom prst="teardrop">
            <a:avLst/>
          </a:prstGeom>
          <a:noFill/>
          <a:ln w="762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6" name="Teardrop 25"/>
          <p:cNvSpPr/>
          <p:nvPr userDrawn="1"/>
        </p:nvSpPr>
        <p:spPr bwMode="auto">
          <a:xfrm>
            <a:off x="10527822" y="5081417"/>
            <a:ext cx="773912" cy="773912"/>
          </a:xfrm>
          <a:prstGeom prst="teardrop">
            <a:avLst/>
          </a:prstGeom>
          <a:noFill/>
          <a:ln w="190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7" name="Teardrop 26"/>
          <p:cNvSpPr/>
          <p:nvPr userDrawn="1"/>
        </p:nvSpPr>
        <p:spPr bwMode="auto">
          <a:xfrm>
            <a:off x="11216481" y="5610291"/>
            <a:ext cx="316712" cy="316712"/>
          </a:xfrm>
          <a:prstGeom prst="teardrop">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8" name="Teardrop 27"/>
          <p:cNvSpPr/>
          <p:nvPr userDrawn="1"/>
        </p:nvSpPr>
        <p:spPr bwMode="auto">
          <a:xfrm>
            <a:off x="10622883" y="6339014"/>
            <a:ext cx="2361286" cy="2361286"/>
          </a:xfrm>
          <a:prstGeom prst="teardrop">
            <a:avLst/>
          </a:prstGeom>
          <a:noFill/>
          <a:ln w="571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Teardrop 28"/>
          <p:cNvSpPr/>
          <p:nvPr userDrawn="1"/>
        </p:nvSpPr>
        <p:spPr bwMode="auto">
          <a:xfrm>
            <a:off x="681947" y="442110"/>
            <a:ext cx="1255574" cy="1255574"/>
          </a:xfrm>
          <a:prstGeom prst="teardrop">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0" name="Teardrop 29"/>
          <p:cNvSpPr/>
          <p:nvPr userDrawn="1"/>
        </p:nvSpPr>
        <p:spPr bwMode="auto">
          <a:xfrm>
            <a:off x="1866442" y="-160540"/>
            <a:ext cx="513190" cy="513190"/>
          </a:xfrm>
          <a:prstGeom prst="teardrop">
            <a:avLst/>
          </a:prstGeom>
          <a:noFill/>
          <a:ln w="19050" cap="flat" cmpd="sng" algn="ctr">
            <a:solidFill>
              <a:srgbClr val="FFFFFF">
                <a:alpha val="2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1" name="Teardrop 30"/>
          <p:cNvSpPr/>
          <p:nvPr userDrawn="1"/>
        </p:nvSpPr>
        <p:spPr bwMode="auto">
          <a:xfrm>
            <a:off x="11749866" y="1234418"/>
            <a:ext cx="244474" cy="244474"/>
          </a:xfrm>
          <a:prstGeom prst="teardrop">
            <a:avLst/>
          </a:prstGeom>
          <a:noFill/>
          <a:ln w="19050" cap="flat" cmpd="sng" algn="ctr">
            <a:solidFill>
              <a:srgbClr val="FFFFFF">
                <a:alpha val="10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2" name="Teardrop 31"/>
          <p:cNvSpPr/>
          <p:nvPr userDrawn="1"/>
        </p:nvSpPr>
        <p:spPr bwMode="auto">
          <a:xfrm>
            <a:off x="5824555" y="1918422"/>
            <a:ext cx="875010" cy="875010"/>
          </a:xfrm>
          <a:prstGeom prst="teardrop">
            <a:avLst/>
          </a:prstGeom>
          <a:noFill/>
          <a:ln w="9525"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3" name="Teardrop 32"/>
          <p:cNvSpPr/>
          <p:nvPr userDrawn="1"/>
        </p:nvSpPr>
        <p:spPr bwMode="auto">
          <a:xfrm>
            <a:off x="4973451" y="5410281"/>
            <a:ext cx="603404" cy="603404"/>
          </a:xfrm>
          <a:prstGeom prst="teardrop">
            <a:avLst/>
          </a:prstGeom>
          <a:noFill/>
          <a:ln w="3810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4" name="Teardrop 33"/>
          <p:cNvSpPr/>
          <p:nvPr userDrawn="1"/>
        </p:nvSpPr>
        <p:spPr bwMode="auto">
          <a:xfrm>
            <a:off x="5629432" y="4681875"/>
            <a:ext cx="1030108" cy="1030108"/>
          </a:xfrm>
          <a:prstGeom prst="teardrop">
            <a:avLst/>
          </a:prstGeom>
          <a:noFill/>
          <a:ln w="57150" cap="flat" cmpd="sng" algn="ctr">
            <a:solidFill>
              <a:srgbClr val="FFFFFF">
                <a:alpha val="5000"/>
              </a:srgbClr>
            </a:solidFill>
            <a:prstDash val="solid"/>
            <a:headEnd type="none" w="med" len="med"/>
            <a:tailEnd type="none" w="med" len="me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ctr" defTabSz="914099"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err="1" smtClean="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Subtitle 2"/>
          <p:cNvSpPr>
            <a:spLocks noGrp="1"/>
          </p:cNvSpPr>
          <p:nvPr>
            <p:ph type="subTitle" idx="1"/>
          </p:nvPr>
        </p:nvSpPr>
        <p:spPr>
          <a:xfrm>
            <a:off x="973139" y="4343400"/>
            <a:ext cx="10237786" cy="461665"/>
          </a:xfrm>
        </p:spPr>
        <p:txBody>
          <a:bodyPr>
            <a:noAutofit/>
          </a:bodyPr>
          <a:lstStyle>
            <a:lvl1pPr marL="0" indent="0" algn="l">
              <a:lnSpc>
                <a:spcPct val="90000"/>
              </a:lnSpc>
              <a:spcBef>
                <a:spcPts val="0"/>
              </a:spcBef>
              <a:buNone/>
              <a:defRPr lang="en-US" sz="3600" kern="1200" spc="-70" baseline="0" dirty="0">
                <a:solidFill>
                  <a:schemeClr val="bg1">
                    <a:alpha val="99000"/>
                  </a:schemeClr>
                </a:solidFill>
                <a:latin typeface="+mj-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pPr marL="0" marR="0" lvl="0" indent="0" algn="l" defTabSz="914363"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a:xfrm>
            <a:off x="976313" y="2739678"/>
            <a:ext cx="10242550" cy="1378644"/>
          </a:xfrm>
        </p:spPr>
        <p:txBody>
          <a:bodyPr anchor="ctr"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9600" b="0" kern="1200" cap="none" spc="-400" baseline="0" dirty="0" smtClean="0">
                <a:ln w="3175">
                  <a:noFill/>
                </a:ln>
                <a:solidFill>
                  <a:schemeClr val="accent3">
                    <a:lumMod val="20000"/>
                    <a:lumOff val="80000"/>
                    <a:alpha val="99000"/>
                  </a:schemeClr>
                </a:soli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a:xfrm>
            <a:off x="973138" y="1900238"/>
            <a:ext cx="10237787" cy="914096"/>
          </a:xfrm>
        </p:spPr>
        <p:txBody>
          <a:bodyPr wrap="square" anchor="b">
            <a:noAutofit/>
          </a:bodyPr>
          <a:lstStyle>
            <a:lvl1pPr marL="0" indent="0">
              <a:buNone/>
              <a:defRPr sz="6600" spc="-150">
                <a:solidFill>
                  <a:schemeClr val="bg1">
                    <a:alpha val="99000"/>
                  </a:schemeClr>
                </a:solidFill>
              </a:defRPr>
            </a:lvl1pPr>
          </a:lstStyle>
          <a:p>
            <a:pPr lvl="0"/>
            <a:r>
              <a:rPr lang="en-US" smtClean="0"/>
              <a:t>Click to edit Master text styles</a:t>
            </a:r>
          </a:p>
        </p:txBody>
      </p:sp>
    </p:spTree>
    <p:extLst>
      <p:ext uri="{BB962C8B-B14F-4D97-AF65-F5344CB8AC3E}">
        <p14:creationId xmlns:p14="http://schemas.microsoft.com/office/powerpoint/2010/main" val="12221178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8"/>
            <a:ext cx="11149013" cy="5181601"/>
          </a:xfrm>
          <a:prstGeom prst="rect">
            <a:avLst/>
          </a:prstGeom>
        </p:spPr>
        <p:txBody>
          <a:bodyPr/>
          <a:lstStyle>
            <a:lvl1pPr marL="0" indent="0">
              <a:spcBef>
                <a:spcPts val="2400"/>
              </a:spcBef>
              <a:buNone/>
              <a:defRPr sz="4000">
                <a:solidFill>
                  <a:schemeClr val="tx1">
                    <a:lumMod val="75000"/>
                    <a:lumOff val="25000"/>
                    <a:alpha val="99000"/>
                  </a:schemeClr>
                </a:solidFill>
                <a:latin typeface="+mn-lt"/>
              </a:defRPr>
            </a:lvl1pPr>
            <a:lvl2pPr marL="0" indent="0">
              <a:buNone/>
              <a:defRPr sz="3200">
                <a:solidFill>
                  <a:schemeClr val="tx1">
                    <a:lumMod val="75000"/>
                    <a:lumOff val="25000"/>
                    <a:alpha val="99000"/>
                  </a:schemeClr>
                </a:solidFill>
                <a:latin typeface="+mn-lt"/>
              </a:defRPr>
            </a:lvl2pPr>
            <a:lvl3pPr marL="231775" indent="0">
              <a:buNone/>
              <a:defRPr sz="3200">
                <a:solidFill>
                  <a:schemeClr val="tx1">
                    <a:lumMod val="75000"/>
                    <a:lumOff val="25000"/>
                    <a:alpha val="99000"/>
                  </a:schemeClr>
                </a:solidFill>
                <a:latin typeface="+mn-lt"/>
              </a:defRPr>
            </a:lvl3pPr>
            <a:lvl4pPr marL="457200" indent="0">
              <a:buNone/>
              <a:defRPr sz="3200">
                <a:solidFill>
                  <a:schemeClr val="tx1">
                    <a:lumMod val="75000"/>
                    <a:lumOff val="25000"/>
                    <a:alpha val="99000"/>
                  </a:schemeClr>
                </a:solidFill>
                <a:latin typeface="+mn-lt"/>
              </a:defRPr>
            </a:lvl4pPr>
            <a:lvl5pPr marL="693738" indent="0">
              <a:buNone/>
              <a:defRPr sz="3200">
                <a:solidFill>
                  <a:schemeClr val="tx1">
                    <a:lumMod val="75000"/>
                    <a:lumOff val="25000"/>
                    <a:alpha val="99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1768388411"/>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519112" y="1447799"/>
            <a:ext cx="11149013" cy="1975926"/>
          </a:xfrm>
          <a:prstGeom prst="rect">
            <a:avLst/>
          </a:prstGeom>
        </p:spPr>
        <p:txBody>
          <a:bodyPr/>
          <a:lstStyle>
            <a:lvl1pPr marL="0" indent="0">
              <a:spcBef>
                <a:spcPts val="2400"/>
              </a:spcBef>
              <a:buNone/>
              <a:defRPr sz="4000">
                <a:solidFill>
                  <a:schemeClr val="tx1">
                    <a:lumMod val="75000"/>
                    <a:lumOff val="25000"/>
                  </a:schemeClr>
                </a:solidFill>
                <a:latin typeface="+mn-lt"/>
              </a:defRPr>
            </a:lvl1pPr>
            <a:lvl2pPr marL="0" indent="0">
              <a:buNone/>
              <a:defRPr sz="2000">
                <a:solidFill>
                  <a:schemeClr val="tx1">
                    <a:lumMod val="75000"/>
                    <a:lumOff val="25000"/>
                  </a:schemeClr>
                </a:solidFill>
                <a:latin typeface="+mn-lt"/>
              </a:defRPr>
            </a:lvl2pPr>
            <a:lvl3pPr marL="231775" indent="0">
              <a:buNone/>
              <a:defRPr sz="2000">
                <a:solidFill>
                  <a:schemeClr val="tx1">
                    <a:lumMod val="75000"/>
                    <a:lumOff val="25000"/>
                  </a:schemeClr>
                </a:solidFill>
                <a:latin typeface="+mn-lt"/>
              </a:defRPr>
            </a:lvl3pPr>
            <a:lvl4pPr marL="457200" indent="0">
              <a:buNone/>
              <a:defRPr sz="2000">
                <a:solidFill>
                  <a:schemeClr val="tx1">
                    <a:lumMod val="75000"/>
                    <a:lumOff val="25000"/>
                  </a:schemeClr>
                </a:solidFill>
                <a:latin typeface="+mn-lt"/>
              </a:defRPr>
            </a:lvl4pPr>
            <a:lvl5pPr marL="693738" indent="0">
              <a:buNone/>
              <a:defRPr sz="2000">
                <a:solidFill>
                  <a:schemeClr val="tx1">
                    <a:lumMod val="75000"/>
                    <a:lumOff val="2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39711372"/>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1"/>
          </p:nvPr>
        </p:nvSpPr>
        <p:spPr>
          <a:xfrm>
            <a:off x="520700" y="1447800"/>
            <a:ext cx="5394960" cy="5181600"/>
          </a:xfrm>
        </p:spPr>
        <p:txBody>
          <a:bodyPr/>
          <a:lstStyle>
            <a:lvl1pPr marL="0" indent="0">
              <a:spcBef>
                <a:spcPts val="1200"/>
              </a:spcBef>
              <a:buNone/>
              <a:defRPr sz="4000">
                <a:solidFill>
                  <a:schemeClr val="tx1">
                    <a:lumMod val="75000"/>
                    <a:lumOff val="25000"/>
                  </a:schemeClr>
                </a:solidFill>
                <a:latin typeface="+mn-lt"/>
              </a:defRPr>
            </a:lvl1pPr>
            <a:lvl2pPr marL="0" indent="0">
              <a:buNone/>
              <a:defRPr sz="2000">
                <a:solidFill>
                  <a:schemeClr val="tx1">
                    <a:lumMod val="75000"/>
                    <a:lumOff val="25000"/>
                  </a:schemeClr>
                </a:solidFill>
                <a:latin typeface="+mn-lt"/>
              </a:defRPr>
            </a:lvl2pPr>
            <a:lvl3pPr marL="233363" indent="0">
              <a:buNone/>
              <a:defRPr sz="2000">
                <a:solidFill>
                  <a:schemeClr val="tx1">
                    <a:lumMod val="75000"/>
                    <a:lumOff val="25000"/>
                  </a:schemeClr>
                </a:solidFill>
                <a:latin typeface="+mn-lt"/>
              </a:defRPr>
            </a:lvl3pPr>
            <a:lvl4pPr marL="457200" indent="0">
              <a:buNone/>
              <a:defRPr sz="2000">
                <a:solidFill>
                  <a:schemeClr val="tx1">
                    <a:lumMod val="75000"/>
                    <a:lumOff val="25000"/>
                  </a:schemeClr>
                </a:solidFill>
                <a:latin typeface="+mn-lt"/>
              </a:defRPr>
            </a:lvl4pPr>
            <a:lvl5pPr marL="693738" indent="0">
              <a:buNone/>
              <a:defRPr sz="2000">
                <a:solidFill>
                  <a:schemeClr val="tx1">
                    <a:lumMod val="75000"/>
                    <a:lumOff val="25000"/>
                  </a:schemeClr>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2"/>
          </p:nvPr>
        </p:nvSpPr>
        <p:spPr>
          <a:xfrm>
            <a:off x="6277928" y="1447800"/>
            <a:ext cx="5394960" cy="5181600"/>
          </a:xfrm>
        </p:spPr>
        <p:txBody>
          <a:bodyPr/>
          <a:lstStyle>
            <a:lvl1pPr marL="0" indent="0">
              <a:spcBef>
                <a:spcPts val="1200"/>
              </a:spcBef>
              <a:buNone/>
              <a:defRPr lang="en-US" sz="4000" kern="1200" spc="-70" baseline="0" dirty="0" smtClean="0">
                <a:solidFill>
                  <a:schemeClr val="tx1">
                    <a:lumMod val="75000"/>
                    <a:lumOff val="25000"/>
                  </a:schemeClr>
                </a:solidFill>
                <a:latin typeface="+mn-lt"/>
                <a:ea typeface="+mn-ea"/>
                <a:cs typeface="+mn-cs"/>
              </a:defRPr>
            </a:lvl1pPr>
            <a:lvl2pPr marL="31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2pPr>
            <a:lvl3pPr marL="233363"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3pPr>
            <a:lvl4pPr marL="460375"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smtClean="0">
                <a:solidFill>
                  <a:schemeClr val="tx1">
                    <a:lumMod val="75000"/>
                    <a:lumOff val="25000"/>
                  </a:schemeClr>
                </a:solidFill>
                <a:latin typeface="+mn-lt"/>
                <a:ea typeface="+mn-ea"/>
                <a:cs typeface="+mn-cs"/>
              </a:defRPr>
            </a:lvl4pPr>
            <a:lvl5pPr marL="687388" marR="0" indent="0" algn="l" defTabSz="914363" rtl="0" eaLnBrk="1" fontAlgn="auto" latinLnBrk="0" hangingPunct="1">
              <a:lnSpc>
                <a:spcPct val="90000"/>
              </a:lnSpc>
              <a:spcBef>
                <a:spcPct val="20000"/>
              </a:spcBef>
              <a:spcAft>
                <a:spcPts val="0"/>
              </a:spcAft>
              <a:buClrTx/>
              <a:buSzPct val="90000"/>
              <a:buFont typeface="Arial" pitchFamily="34" charset="0"/>
              <a:buNone/>
              <a:tabLst/>
              <a:defRPr lang="en-US" sz="2000" kern="1200" spc="-70" baseline="0" dirty="0">
                <a:solidFill>
                  <a:schemeClr val="tx1">
                    <a:lumMod val="75000"/>
                    <a:lumOff val="25000"/>
                  </a:schemeClr>
                </a:solidFill>
                <a:latin typeface="+mn-lt"/>
                <a:ea typeface="+mn-ea"/>
                <a:cs typeface="+mn-cs"/>
              </a:defRPr>
            </a:lvl5pPr>
          </a:lstStyle>
          <a:p>
            <a:pPr marL="0" marR="0" lvl="0"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Click to edit Master text styles</a:t>
            </a:r>
          </a:p>
          <a:p>
            <a:pPr marL="0" marR="0" lvl="1"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Second level</a:t>
            </a:r>
          </a:p>
          <a:p>
            <a:pPr marL="0" marR="0" lvl="2"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Third level</a:t>
            </a:r>
          </a:p>
          <a:p>
            <a:pPr marL="0" marR="0" lvl="3"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Fourth level</a:t>
            </a:r>
          </a:p>
          <a:p>
            <a:pPr marL="0" marR="0" lvl="4" indent="0" algn="l" defTabSz="914363" rtl="0" eaLnBrk="1" fontAlgn="auto" latinLnBrk="0" hangingPunct="1">
              <a:lnSpc>
                <a:spcPct val="90000"/>
              </a:lnSpc>
              <a:spcBef>
                <a:spcPct val="20000"/>
              </a:spcBef>
              <a:spcAft>
                <a:spcPts val="0"/>
              </a:spcAft>
              <a:buClrTx/>
              <a:buSzPct val="90000"/>
              <a:buFont typeface="Arial" pitchFamily="34" charset="0"/>
              <a:buNone/>
              <a:tabLst/>
            </a:pPr>
            <a:r>
              <a:rPr lang="en-US" smtClean="0"/>
              <a:t>Fifth level</a:t>
            </a:r>
            <a:endParaRPr lang="en-US" dirty="0"/>
          </a:p>
        </p:txBody>
      </p:sp>
    </p:spTree>
    <p:extLst>
      <p:ext uri="{BB962C8B-B14F-4D97-AF65-F5344CB8AC3E}">
        <p14:creationId xmlns:p14="http://schemas.microsoft.com/office/powerpoint/2010/main" val="211693143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75349198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79901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7478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520700" y="1447800"/>
            <a:ext cx="11152188" cy="518160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36598421"/>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82" r:id="rId3"/>
    <p:sldLayoutId id="2147484070" r:id="rId4"/>
    <p:sldLayoutId id="2147484072" r:id="rId5"/>
    <p:sldLayoutId id="2147484073" r:id="rId6"/>
    <p:sldLayoutId id="2147484076" r:id="rId7"/>
    <p:sldLayoutId id="2147484077" r:id="rId8"/>
    <p:sldLayoutId id="2147484078" r:id="rId9"/>
    <p:sldLayoutId id="2147484083" r:id="rId10"/>
    <p:sldLayoutId id="2147484086" r:id="rId11"/>
    <p:sldLayoutId id="2147484084" r:id="rId12"/>
    <p:sldLayoutId id="2147484085" r:id="rId13"/>
    <p:sldLayoutId id="2147484079" r:id="rId14"/>
    <p:sldLayoutId id="2147484081" r:id="rId15"/>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5400" b="0" kern="1200" cap="none" spc="-100" baseline="0" dirty="0" smtClean="0">
          <a:ln w="3175">
            <a:noFill/>
          </a:ln>
          <a:solidFill>
            <a:schemeClr val="accent1">
              <a:alpha val="99000"/>
            </a:schemeClr>
          </a:solidFill>
          <a:effectLst/>
          <a:latin typeface="+mj-lt"/>
          <a:ea typeface="+mn-ea"/>
          <a:cs typeface="Consolas" panose="020B0609020204030204" pitchFamily="49" charset="0"/>
        </a:defRPr>
      </a:lvl1pPr>
    </p:titleStyle>
    <p:body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solidFill>
            <a:schemeClr val="tx1">
              <a:lumMod val="75000"/>
              <a:lumOff val="25000"/>
              <a:alpha val="99000"/>
            </a:schemeClr>
          </a:solidFill>
          <a:latin typeface="+mj-lt"/>
          <a:ea typeface="+mn-ea"/>
          <a:cs typeface="Consolas" panose="020B0609020204030204" pitchFamily="49" charset="0"/>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ü"/>
        <a:tabLst/>
        <a:defRPr sz="2400" kern="1200" spc="0" baseline="0">
          <a:solidFill>
            <a:schemeClr val="tx1">
              <a:lumMod val="75000"/>
              <a:lumOff val="25000"/>
              <a:alpha val="99000"/>
            </a:schemeClr>
          </a:solidFill>
          <a:latin typeface="+mj-lt"/>
          <a:ea typeface="+mn-ea"/>
          <a:cs typeface="Consolas" panose="020B0609020204030204" pitchFamily="49" charset="0"/>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solidFill>
            <a:schemeClr val="tx1">
              <a:lumMod val="75000"/>
              <a:lumOff val="25000"/>
              <a:alpha val="99000"/>
            </a:schemeClr>
          </a:solidFill>
          <a:latin typeface="+mj-lt"/>
          <a:ea typeface="+mn-ea"/>
          <a:cs typeface="Consolas" panose="020B0609020204030204" pitchFamily="49" charset="0"/>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solidFill>
            <a:schemeClr val="tx1">
              <a:lumMod val="75000"/>
              <a:lumOff val="25000"/>
              <a:alpha val="99000"/>
            </a:schemeClr>
          </a:solidFill>
          <a:latin typeface="+mj-lt"/>
          <a:ea typeface="+mn-ea"/>
          <a:cs typeface="Consolas" panose="020B0609020204030204" pitchFamily="49" charset="0"/>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solidFill>
            <a:schemeClr val="tx1">
              <a:lumMod val="75000"/>
              <a:lumOff val="25000"/>
              <a:alpha val="99000"/>
            </a:schemeClr>
          </a:solidFill>
          <a:latin typeface="+mj-lt"/>
          <a:ea typeface="+mn-ea"/>
          <a:cs typeface="Consolas" panose="020B0609020204030204"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news.microsoft.com/ceo/index.html"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cloud.watch.impress.co.jp/docs/event/20140717_658367.htm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blogs.msdn.com/b/dotnet/archive/2014/11/12/net-core-is-open-source.aspx"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github.com/dotnet/corefx"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referencesource.microsoft.com/"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hyperlink" Target="http://channel9.msdn.com/Events/Visual-Studio/Connect-event-2014/"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www.visualstudio.com/news/vs2015-preview-vs" TargetMode="Externa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R5PcVCiVFqQ"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channel9.msdn.com/Events/Visual-Studio/Connect-event-2014/311"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channel9.msdn.com/Events/Visual-Studio/Connect-event-2014/311"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channel9.msdn.com/Events/Visual-Studio/Connect-event-2014/311"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hyperlink" Target="https://msdn.microsoft.com/ja-jp/library/windows/apps/dn609832.aspx" TargetMode="Externa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2295" y="1278545"/>
            <a:ext cx="11030586" cy="1828193"/>
          </a:xfrm>
        </p:spPr>
        <p:txBody>
          <a:bodyPr/>
          <a:lstStyle/>
          <a:p>
            <a:pPr algn="ctr"/>
            <a:r>
              <a:rPr lang="ja-JP" altLang="en-US" dirty="0" smtClean="0"/>
              <a:t>クロスプラットフォーム開発の紹介</a:t>
            </a:r>
            <a:endParaRPr lang="en-US" sz="5400" dirty="0"/>
          </a:p>
        </p:txBody>
      </p:sp>
      <p:sp>
        <p:nvSpPr>
          <p:cNvPr id="3" name="Text Placeholder 2"/>
          <p:cNvSpPr>
            <a:spLocks noGrp="1"/>
          </p:cNvSpPr>
          <p:nvPr>
            <p:ph type="body" sz="quarter" idx="12"/>
          </p:nvPr>
        </p:nvSpPr>
        <p:spPr>
          <a:xfrm>
            <a:off x="978694" y="3425824"/>
            <a:ext cx="10237787" cy="1748059"/>
          </a:xfrm>
        </p:spPr>
        <p:txBody>
          <a:bodyPr/>
          <a:lstStyle/>
          <a:p>
            <a:r>
              <a:rPr lang="en-US" altLang="ja-JP" dirty="0"/>
              <a:t>2015 MVP Community Camp</a:t>
            </a:r>
            <a:r>
              <a:rPr lang="ja-JP" altLang="en-US" dirty="0"/>
              <a:t>～大阪</a:t>
            </a:r>
            <a:r>
              <a:rPr lang="ja-JP" altLang="en-US" dirty="0" smtClean="0"/>
              <a:t>～</a:t>
            </a:r>
            <a:endParaRPr lang="en-US" altLang="ja-JP" dirty="0" smtClean="0"/>
          </a:p>
          <a:p>
            <a:r>
              <a:rPr lang="en-US" altLang="ja-JP" dirty="0" smtClean="0"/>
              <a:t>2015/1/31 Sat</a:t>
            </a:r>
          </a:p>
          <a:p>
            <a:r>
              <a:rPr lang="ja-JP" altLang="en-US" dirty="0" smtClean="0"/>
              <a:t>遥佐保</a:t>
            </a:r>
            <a:endParaRPr lang="en-US" altLang="ja-JP" dirty="0"/>
          </a:p>
        </p:txBody>
      </p:sp>
    </p:spTree>
    <p:extLst>
      <p:ext uri="{BB962C8B-B14F-4D97-AF65-F5344CB8AC3E}">
        <p14:creationId xmlns:p14="http://schemas.microsoft.com/office/powerpoint/2010/main" val="7215744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2"/>
          <p:cNvSpPr>
            <a:spLocks noGrp="1"/>
          </p:cNvSpPr>
          <p:nvPr>
            <p:ph type="title"/>
          </p:nvPr>
        </p:nvSpPr>
        <p:spPr>
          <a:xfrm>
            <a:off x="330853" y="3009572"/>
            <a:ext cx="11149013" cy="1495794"/>
          </a:xfrm>
        </p:spPr>
        <p:txBody>
          <a:bodyPr/>
          <a:lstStyle/>
          <a:p>
            <a:r>
              <a:rPr kumimoji="1" lang="en-US" altLang="ja-JP" dirty="0" smtClean="0">
                <a:solidFill>
                  <a:schemeClr val="tx1">
                    <a:alpha val="99000"/>
                  </a:schemeClr>
                </a:solidFill>
              </a:rPr>
              <a:t>Microsoft CEO</a:t>
            </a:r>
            <a:br>
              <a:rPr kumimoji="1" lang="en-US" altLang="ja-JP" dirty="0" smtClean="0">
                <a:solidFill>
                  <a:schemeClr val="tx1">
                    <a:alpha val="99000"/>
                  </a:schemeClr>
                </a:solidFill>
              </a:rPr>
            </a:br>
            <a:r>
              <a:rPr kumimoji="1" lang="en-US" altLang="ja-JP" dirty="0" smtClean="0">
                <a:solidFill>
                  <a:schemeClr val="tx1">
                    <a:alpha val="99000"/>
                  </a:schemeClr>
                </a:solidFill>
              </a:rPr>
              <a:t>Satya </a:t>
            </a:r>
            <a:r>
              <a:rPr kumimoji="1" lang="en-US" altLang="ja-JP" dirty="0">
                <a:solidFill>
                  <a:schemeClr val="tx1">
                    <a:alpha val="99000"/>
                  </a:schemeClr>
                </a:solidFill>
              </a:rPr>
              <a:t>Nadella</a:t>
            </a:r>
            <a:endParaRPr kumimoji="1" lang="ja-JP" altLang="en-US" dirty="0">
              <a:solidFill>
                <a:schemeClr val="tx1">
                  <a:alpha val="99000"/>
                </a:schemeClr>
              </a:solidFill>
            </a:endParaRPr>
          </a:p>
        </p:txBody>
      </p:sp>
    </p:spTree>
    <p:extLst>
      <p:ext uri="{BB962C8B-B14F-4D97-AF65-F5344CB8AC3E}">
        <p14:creationId xmlns:p14="http://schemas.microsoft.com/office/powerpoint/2010/main" val="71722434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Bold Ambition &amp; Our Core</a:t>
            </a:r>
            <a:endParaRPr kumimoji="1" lang="ja-JP" altLang="en-US" dirty="0"/>
          </a:p>
        </p:txBody>
      </p:sp>
      <p:sp>
        <p:nvSpPr>
          <p:cNvPr id="2" name="テキスト ボックス 1"/>
          <p:cNvSpPr txBox="1"/>
          <p:nvPr/>
        </p:nvSpPr>
        <p:spPr>
          <a:xfrm>
            <a:off x="519112" y="916027"/>
            <a:ext cx="11599072" cy="430887"/>
          </a:xfrm>
          <a:prstGeom prst="rect">
            <a:avLst/>
          </a:prstGeom>
          <a:noFill/>
        </p:spPr>
        <p:txBody>
          <a:bodyPr wrap="square" lIns="0" tIns="0" rIns="0" bIns="0" rtlCol="0">
            <a:spAutoFit/>
          </a:bodyPr>
          <a:lstStyle/>
          <a:p>
            <a:pPr algn="r"/>
            <a:r>
              <a:rPr lang="en-US" altLang="ja-JP" sz="2800" dirty="0">
                <a:hlinkClick r:id="rId3"/>
              </a:rPr>
              <a:t>http://</a:t>
            </a:r>
            <a:r>
              <a:rPr lang="en-US" altLang="ja-JP" sz="2800" dirty="0" smtClean="0">
                <a:hlinkClick r:id="rId3"/>
              </a:rPr>
              <a:t>news.microsoft.com/ceo/index.html</a:t>
            </a:r>
            <a:endParaRPr kumimoji="1" lang="ja-JP" altLang="en-US" sz="2800" dirty="0" err="1" smtClean="0">
              <a:gradFill>
                <a:gsLst>
                  <a:gs pos="2917">
                    <a:schemeClr val="tx1"/>
                  </a:gs>
                  <a:gs pos="30000">
                    <a:schemeClr val="tx1"/>
                  </a:gs>
                </a:gsLst>
                <a:lin ang="5400000" scaled="0"/>
              </a:gradFill>
            </a:endParaRPr>
          </a:p>
        </p:txBody>
      </p:sp>
      <p:sp>
        <p:nvSpPr>
          <p:cNvPr id="4" name="テキスト ボックス 3"/>
          <p:cNvSpPr txBox="1"/>
          <p:nvPr/>
        </p:nvSpPr>
        <p:spPr>
          <a:xfrm>
            <a:off x="519112" y="1663924"/>
            <a:ext cx="11374042" cy="1231106"/>
          </a:xfrm>
          <a:prstGeom prst="rect">
            <a:avLst/>
          </a:prstGeom>
          <a:noFill/>
        </p:spPr>
        <p:txBody>
          <a:bodyPr wrap="square" lIns="0" tIns="0" rIns="0" bIns="0" rtlCol="0">
            <a:spAutoFit/>
          </a:bodyPr>
          <a:lstStyle/>
          <a:p>
            <a:pPr algn="ctr"/>
            <a:r>
              <a:rPr kumimoji="1" lang="en-US" altLang="ja-JP" sz="4000" dirty="0" smtClean="0">
                <a:gradFill>
                  <a:gsLst>
                    <a:gs pos="2917">
                      <a:schemeClr val="tx1"/>
                    </a:gs>
                    <a:gs pos="30000">
                      <a:schemeClr val="tx1"/>
                    </a:gs>
                  </a:gsLst>
                  <a:lin ang="5400000" scaled="0"/>
                </a:gradFill>
              </a:rPr>
              <a:t>2014/7/10 </a:t>
            </a:r>
            <a:r>
              <a:rPr kumimoji="1" lang="ja-JP" altLang="en-US" sz="4000" dirty="0">
                <a:gradFill>
                  <a:gsLst>
                    <a:gs pos="2917">
                      <a:schemeClr val="tx1"/>
                    </a:gs>
                    <a:gs pos="30000">
                      <a:schemeClr val="tx1"/>
                    </a:gs>
                  </a:gsLst>
                  <a:lin ang="5400000" scaled="0"/>
                </a:gradFill>
              </a:rPr>
              <a:t> </a:t>
            </a:r>
            <a:r>
              <a:rPr kumimoji="1" lang="ja-JP" altLang="en-US" sz="4000" dirty="0" smtClean="0">
                <a:gradFill>
                  <a:gsLst>
                    <a:gs pos="2917">
                      <a:schemeClr val="tx1"/>
                    </a:gs>
                    <a:gs pos="30000">
                      <a:schemeClr val="tx1"/>
                    </a:gs>
                  </a:gsLst>
                  <a:lin ang="5400000" scaled="0"/>
                </a:gradFill>
              </a:rPr>
              <a:t>  </a:t>
            </a:r>
            <a:r>
              <a:rPr kumimoji="1" lang="en-US" altLang="ja-JP" sz="4000" dirty="0" smtClean="0">
                <a:gradFill>
                  <a:gsLst>
                    <a:gs pos="2917">
                      <a:schemeClr val="tx1"/>
                    </a:gs>
                    <a:gs pos="30000">
                      <a:schemeClr val="tx1"/>
                    </a:gs>
                  </a:gsLst>
                  <a:lin ang="5400000" scaled="0"/>
                </a:gradFill>
              </a:rPr>
              <a:t>Satya Nadella</a:t>
            </a:r>
            <a:r>
              <a:rPr kumimoji="1" lang="ja-JP" altLang="en-US" sz="4000" dirty="0" smtClean="0">
                <a:gradFill>
                  <a:gsLst>
                    <a:gs pos="2917">
                      <a:schemeClr val="tx1"/>
                    </a:gs>
                    <a:gs pos="30000">
                      <a:schemeClr val="tx1"/>
                    </a:gs>
                  </a:gsLst>
                  <a:lin ang="5400000" scaled="0"/>
                </a:gradFill>
              </a:rPr>
              <a:t>から</a:t>
            </a:r>
            <a:endParaRPr kumimoji="1" lang="en-US" altLang="ja-JP" sz="4000" dirty="0" smtClean="0">
              <a:gradFill>
                <a:gsLst>
                  <a:gs pos="2917">
                    <a:schemeClr val="tx1"/>
                  </a:gs>
                  <a:gs pos="30000">
                    <a:schemeClr val="tx1"/>
                  </a:gs>
                </a:gsLst>
                <a:lin ang="5400000" scaled="0"/>
              </a:gradFill>
            </a:endParaRPr>
          </a:p>
          <a:p>
            <a:pPr algn="ctr"/>
            <a:r>
              <a:rPr kumimoji="1" lang="en-US" altLang="ja-JP" sz="4000" dirty="0" smtClean="0">
                <a:gradFill>
                  <a:gsLst>
                    <a:gs pos="2917">
                      <a:schemeClr val="tx1"/>
                    </a:gs>
                    <a:gs pos="30000">
                      <a:schemeClr val="tx1"/>
                    </a:gs>
                  </a:gsLst>
                  <a:lin ang="5400000" scaled="0"/>
                </a:gradFill>
              </a:rPr>
              <a:t>Microsoft</a:t>
            </a:r>
            <a:r>
              <a:rPr kumimoji="1" lang="ja-JP" altLang="en-US" sz="4000" dirty="0" smtClean="0">
                <a:gradFill>
                  <a:gsLst>
                    <a:gs pos="2917">
                      <a:schemeClr val="tx1"/>
                    </a:gs>
                    <a:gs pos="30000">
                      <a:schemeClr val="tx1"/>
                    </a:gs>
                  </a:gsLst>
                  <a:lin ang="5400000" scaled="0"/>
                </a:gradFill>
              </a:rPr>
              <a:t>社員に向けてのメッセージ</a:t>
            </a:r>
          </a:p>
        </p:txBody>
      </p:sp>
      <p:sp>
        <p:nvSpPr>
          <p:cNvPr id="8" name="テキスト ボックス 7"/>
          <p:cNvSpPr txBox="1"/>
          <p:nvPr/>
        </p:nvSpPr>
        <p:spPr>
          <a:xfrm>
            <a:off x="519112" y="3253590"/>
            <a:ext cx="11119104" cy="1846659"/>
          </a:xfrm>
          <a:prstGeom prst="rect">
            <a:avLst/>
          </a:prstGeom>
          <a:solidFill>
            <a:schemeClr val="bg1">
              <a:lumMod val="95000"/>
            </a:schemeClr>
          </a:solidFill>
        </p:spPr>
        <p:txBody>
          <a:bodyPr wrap="square" lIns="0" tIns="0" rIns="0" bIns="0" rtlCol="0">
            <a:spAutoFit/>
          </a:bodyPr>
          <a:lstStyle/>
          <a:p>
            <a:r>
              <a:rPr kumimoji="1" lang="en-US" altLang="ja-JP" sz="4000" dirty="0">
                <a:solidFill>
                  <a:schemeClr val="accent1">
                    <a:lumMod val="75000"/>
                  </a:schemeClr>
                </a:solidFill>
              </a:rPr>
              <a:t> I also said that in order to accelerate our innovation, we must rediscover our </a:t>
            </a:r>
            <a:r>
              <a:rPr kumimoji="1" lang="en-US" altLang="ja-JP" sz="4000" dirty="0" smtClean="0">
                <a:solidFill>
                  <a:schemeClr val="accent1">
                    <a:lumMod val="75000"/>
                  </a:schemeClr>
                </a:solidFill>
              </a:rPr>
              <a:t>soul</a:t>
            </a:r>
          </a:p>
          <a:p>
            <a:r>
              <a:rPr kumimoji="1" lang="en-US" altLang="ja-JP" sz="4000" dirty="0" smtClean="0">
                <a:solidFill>
                  <a:schemeClr val="accent1">
                    <a:lumMod val="75000"/>
                  </a:schemeClr>
                </a:solidFill>
              </a:rPr>
              <a:t> </a:t>
            </a:r>
            <a:r>
              <a:rPr kumimoji="1" lang="en-US" altLang="ja-JP" sz="4000" dirty="0">
                <a:solidFill>
                  <a:schemeClr val="accent1">
                    <a:lumMod val="75000"/>
                  </a:schemeClr>
                </a:solidFill>
              </a:rPr>
              <a:t>– our unique core. </a:t>
            </a:r>
            <a:endParaRPr kumimoji="1" lang="ja-JP" altLang="en-US" sz="4000" dirty="0" smtClean="0">
              <a:solidFill>
                <a:schemeClr val="accent1">
                  <a:lumMod val="75000"/>
                </a:schemeClr>
              </a:solidFill>
            </a:endParaRPr>
          </a:p>
        </p:txBody>
      </p:sp>
      <p:sp>
        <p:nvSpPr>
          <p:cNvPr id="10" name="テキスト ボックス 9"/>
          <p:cNvSpPr txBox="1"/>
          <p:nvPr/>
        </p:nvSpPr>
        <p:spPr>
          <a:xfrm>
            <a:off x="519112" y="5458809"/>
            <a:ext cx="11119104" cy="1231106"/>
          </a:xfrm>
          <a:prstGeom prst="rect">
            <a:avLst/>
          </a:prstGeom>
          <a:solidFill>
            <a:schemeClr val="bg1">
              <a:lumMod val="95000"/>
            </a:schemeClr>
          </a:solidFill>
        </p:spPr>
        <p:txBody>
          <a:bodyPr wrap="square" lIns="0" tIns="0" rIns="0" bIns="0" rtlCol="0">
            <a:spAutoFit/>
          </a:bodyPr>
          <a:lstStyle/>
          <a:p>
            <a:r>
              <a:rPr kumimoji="1" lang="en-US" altLang="ja-JP" sz="4000" dirty="0" smtClean="0">
                <a:solidFill>
                  <a:schemeClr val="accent1">
                    <a:lumMod val="75000"/>
                  </a:schemeClr>
                </a:solidFill>
              </a:rPr>
              <a:t>Microsoft</a:t>
            </a:r>
            <a:r>
              <a:rPr kumimoji="1" lang="ja-JP" altLang="en-US" sz="4000" dirty="0" smtClean="0">
                <a:solidFill>
                  <a:schemeClr val="accent1">
                    <a:lumMod val="75000"/>
                  </a:schemeClr>
                </a:solidFill>
              </a:rPr>
              <a:t>の </a:t>
            </a:r>
            <a:r>
              <a:rPr kumimoji="1" lang="en-US" altLang="ja-JP" sz="4000" dirty="0" smtClean="0">
                <a:solidFill>
                  <a:schemeClr val="accent1">
                    <a:lumMod val="75000"/>
                  </a:schemeClr>
                </a:solidFill>
              </a:rPr>
              <a:t>Core </a:t>
            </a:r>
            <a:r>
              <a:rPr kumimoji="1" lang="ja-JP" altLang="en-US" sz="4000" dirty="0" smtClean="0">
                <a:solidFill>
                  <a:schemeClr val="accent1">
                    <a:lumMod val="75000"/>
                  </a:schemeClr>
                </a:solidFill>
              </a:rPr>
              <a:t>は何なのか</a:t>
            </a:r>
            <a:r>
              <a:rPr kumimoji="1" lang="en-US" altLang="ja-JP" sz="4000" dirty="0" smtClean="0">
                <a:solidFill>
                  <a:schemeClr val="accent1">
                    <a:lumMod val="75000"/>
                  </a:schemeClr>
                </a:solidFill>
              </a:rPr>
              <a:t>?</a:t>
            </a:r>
          </a:p>
          <a:p>
            <a:r>
              <a:rPr kumimoji="1" lang="en-US" altLang="ja-JP" sz="4000" dirty="0" smtClean="0">
                <a:solidFill>
                  <a:schemeClr val="accent1">
                    <a:lumMod val="75000"/>
                  </a:schemeClr>
                </a:solidFill>
              </a:rPr>
              <a:t>Microsoft</a:t>
            </a:r>
            <a:r>
              <a:rPr kumimoji="1" lang="ja-JP" altLang="en-US" sz="4000" dirty="0" smtClean="0">
                <a:solidFill>
                  <a:schemeClr val="accent1">
                    <a:lumMod val="75000"/>
                  </a:schemeClr>
                </a:solidFill>
              </a:rPr>
              <a:t>だけが世界に貢献出来るもの</a:t>
            </a:r>
            <a:r>
              <a:rPr kumimoji="1" lang="ja-JP" altLang="en-US" sz="4000" dirty="0">
                <a:solidFill>
                  <a:schemeClr val="accent1">
                    <a:lumMod val="75000"/>
                  </a:schemeClr>
                </a:solidFill>
              </a:rPr>
              <a:t>と</a:t>
            </a:r>
            <a:r>
              <a:rPr kumimoji="1" lang="ja-JP" altLang="en-US" sz="4000" dirty="0" smtClean="0">
                <a:solidFill>
                  <a:schemeClr val="accent1">
                    <a:lumMod val="75000"/>
                  </a:schemeClr>
                </a:solidFill>
              </a:rPr>
              <a:t>は</a:t>
            </a:r>
            <a:r>
              <a:rPr kumimoji="1" lang="en-US" altLang="ja-JP" sz="4000" dirty="0" smtClean="0">
                <a:solidFill>
                  <a:schemeClr val="accent1">
                    <a:lumMod val="75000"/>
                  </a:schemeClr>
                </a:solidFill>
              </a:rPr>
              <a:t>?</a:t>
            </a:r>
            <a:endParaRPr kumimoji="1" lang="ja-JP" altLang="en-US" sz="4000" dirty="0" smtClean="0">
              <a:solidFill>
                <a:schemeClr val="accent1">
                  <a:lumMod val="75000"/>
                </a:schemeClr>
              </a:solidFill>
            </a:endParaRPr>
          </a:p>
        </p:txBody>
      </p:sp>
      <p:cxnSp>
        <p:nvCxnSpPr>
          <p:cNvPr id="11" name="直線コネクタ 10"/>
          <p:cNvCxnSpPr/>
          <p:nvPr/>
        </p:nvCxnSpPr>
        <p:spPr>
          <a:xfrm flipV="1">
            <a:off x="843223" y="5062221"/>
            <a:ext cx="4057961" cy="1"/>
          </a:xfrm>
          <a:prstGeom prst="line">
            <a:avLst/>
          </a:prstGeom>
          <a:ln w="571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871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61728" y="20998"/>
            <a:ext cx="12606128" cy="6837001"/>
          </a:xfrm>
          <a:prstGeom prst="rect">
            <a:avLst/>
          </a:prstGeom>
        </p:spPr>
      </p:pic>
    </p:spTree>
    <p:extLst>
      <p:ext uri="{BB962C8B-B14F-4D97-AF65-F5344CB8AC3E}">
        <p14:creationId xmlns:p14="http://schemas.microsoft.com/office/powerpoint/2010/main" val="170438626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19112" y="228600"/>
            <a:ext cx="11149013" cy="664797"/>
          </a:xfrm>
        </p:spPr>
        <p:txBody>
          <a:bodyPr/>
          <a:lstStyle/>
          <a:p>
            <a:r>
              <a:rPr kumimoji="1" lang="en-US" altLang="ja-JP" sz="4800" dirty="0"/>
              <a:t>We live in a mobile-first and cloud-first </a:t>
            </a:r>
            <a:r>
              <a:rPr kumimoji="1" lang="en-US" altLang="ja-JP" sz="4800" dirty="0" smtClean="0"/>
              <a:t>world.</a:t>
            </a:r>
            <a:endParaRPr kumimoji="1" lang="ja-JP" altLang="en-US" sz="4800" dirty="0"/>
          </a:p>
        </p:txBody>
      </p:sp>
      <p:sp>
        <p:nvSpPr>
          <p:cNvPr id="10" name="テキスト ボックス 9"/>
          <p:cNvSpPr txBox="1"/>
          <p:nvPr/>
        </p:nvSpPr>
        <p:spPr>
          <a:xfrm>
            <a:off x="549020" y="1376349"/>
            <a:ext cx="11283315" cy="3077766"/>
          </a:xfrm>
          <a:prstGeom prst="rect">
            <a:avLst/>
          </a:prstGeom>
          <a:solidFill>
            <a:schemeClr val="bg1">
              <a:lumMod val="95000"/>
            </a:schemeClr>
          </a:solidFill>
        </p:spPr>
        <p:txBody>
          <a:bodyPr wrap="square" lIns="0" tIns="0" rIns="0" bIns="0" rtlCol="0">
            <a:spAutoFit/>
          </a:bodyPr>
          <a:lstStyle/>
          <a:p>
            <a:r>
              <a:rPr kumimoji="1" lang="en-US" altLang="ja-JP" sz="4000" dirty="0" smtClean="0">
                <a:solidFill>
                  <a:schemeClr val="accent1">
                    <a:lumMod val="75000"/>
                  </a:schemeClr>
                </a:solidFill>
              </a:rPr>
              <a:t>PC</a:t>
            </a:r>
            <a:r>
              <a:rPr kumimoji="1" lang="en-US" altLang="ja-JP" sz="4000" dirty="0">
                <a:solidFill>
                  <a:schemeClr val="accent1">
                    <a:lumMod val="75000"/>
                  </a:schemeClr>
                </a:solidFill>
              </a:rPr>
              <a:t>/</a:t>
            </a:r>
            <a:r>
              <a:rPr kumimoji="1" lang="ja-JP" altLang="en-US" sz="4000" dirty="0" smtClean="0">
                <a:solidFill>
                  <a:schemeClr val="accent1">
                    <a:lumMod val="75000"/>
                  </a:schemeClr>
                </a:solidFill>
              </a:rPr>
              <a:t>スマートフォン</a:t>
            </a:r>
            <a:r>
              <a:rPr kumimoji="1" lang="en-US" altLang="ja-JP" sz="4000" dirty="0" smtClean="0">
                <a:solidFill>
                  <a:schemeClr val="accent1">
                    <a:lumMod val="75000"/>
                  </a:schemeClr>
                </a:solidFill>
              </a:rPr>
              <a:t>/</a:t>
            </a:r>
            <a:r>
              <a:rPr kumimoji="1" lang="ja-JP" altLang="en-US" sz="4000" dirty="0" smtClean="0">
                <a:solidFill>
                  <a:schemeClr val="accent1">
                    <a:lumMod val="75000"/>
                  </a:schemeClr>
                </a:solidFill>
              </a:rPr>
              <a:t>車</a:t>
            </a:r>
            <a:r>
              <a:rPr kumimoji="1" lang="en-US" altLang="ja-JP" sz="4000" dirty="0" smtClean="0">
                <a:solidFill>
                  <a:schemeClr val="accent1">
                    <a:lumMod val="75000"/>
                  </a:schemeClr>
                </a:solidFill>
              </a:rPr>
              <a:t>/</a:t>
            </a:r>
            <a:r>
              <a:rPr kumimoji="1" lang="ja-JP" altLang="en-US" sz="4000" dirty="0" smtClean="0">
                <a:solidFill>
                  <a:schemeClr val="accent1">
                    <a:lumMod val="75000"/>
                  </a:schemeClr>
                </a:solidFill>
              </a:rPr>
              <a:t>センサー機器などなど</a:t>
            </a:r>
            <a:endParaRPr kumimoji="1" lang="en-US" altLang="ja-JP" sz="4000" dirty="0" smtClean="0">
              <a:solidFill>
                <a:schemeClr val="accent1">
                  <a:lumMod val="75000"/>
                </a:schemeClr>
              </a:solidFill>
            </a:endParaRPr>
          </a:p>
          <a:p>
            <a:r>
              <a:rPr kumimoji="1" lang="ja-JP" altLang="en-US" sz="4000" dirty="0" smtClean="0">
                <a:solidFill>
                  <a:schemeClr val="accent1">
                    <a:lumMod val="75000"/>
                  </a:schemeClr>
                </a:solidFill>
              </a:rPr>
              <a:t>いろんなデバイスがあるよね</a:t>
            </a:r>
            <a:endParaRPr kumimoji="1" lang="en-US" altLang="ja-JP" sz="4000" dirty="0" smtClean="0">
              <a:solidFill>
                <a:schemeClr val="accent1">
                  <a:lumMod val="75000"/>
                </a:schemeClr>
              </a:solidFill>
            </a:endParaRPr>
          </a:p>
          <a:p>
            <a:endParaRPr kumimoji="1" lang="en-US" altLang="ja-JP" sz="4000" dirty="0" smtClean="0">
              <a:solidFill>
                <a:schemeClr val="accent1">
                  <a:lumMod val="75000"/>
                </a:schemeClr>
              </a:solidFill>
            </a:endParaRPr>
          </a:p>
          <a:p>
            <a:r>
              <a:rPr kumimoji="1" lang="ja-JP" altLang="en-US" sz="4000" dirty="0" smtClean="0">
                <a:solidFill>
                  <a:schemeClr val="accent1">
                    <a:lumMod val="75000"/>
                  </a:schemeClr>
                </a:solidFill>
              </a:rPr>
              <a:t>それらは今は</a:t>
            </a:r>
            <a:endParaRPr kumimoji="1" lang="en-US" altLang="ja-JP" sz="4000" dirty="0" smtClean="0">
              <a:solidFill>
                <a:schemeClr val="accent1">
                  <a:lumMod val="75000"/>
                </a:schemeClr>
              </a:solidFill>
            </a:endParaRPr>
          </a:p>
          <a:p>
            <a:r>
              <a:rPr kumimoji="1" lang="ja-JP" altLang="en-US" sz="4000" dirty="0" smtClean="0">
                <a:solidFill>
                  <a:schemeClr val="accent1">
                    <a:lumMod val="75000"/>
                  </a:schemeClr>
                </a:solidFill>
              </a:rPr>
              <a:t>単にネットワークのデータとして流れているだけ</a:t>
            </a:r>
            <a:endParaRPr kumimoji="1" lang="en-US" altLang="ja-JP" sz="4000" dirty="0">
              <a:solidFill>
                <a:schemeClr val="accent1">
                  <a:lumMod val="75000"/>
                </a:schemeClr>
              </a:solidFill>
            </a:endParaRPr>
          </a:p>
        </p:txBody>
      </p:sp>
      <p:sp>
        <p:nvSpPr>
          <p:cNvPr id="11" name="テキスト ボックス 10"/>
          <p:cNvSpPr txBox="1"/>
          <p:nvPr/>
        </p:nvSpPr>
        <p:spPr>
          <a:xfrm>
            <a:off x="549020" y="4747437"/>
            <a:ext cx="11283315" cy="1846659"/>
          </a:xfrm>
          <a:prstGeom prst="rect">
            <a:avLst/>
          </a:prstGeom>
          <a:solidFill>
            <a:schemeClr val="bg1">
              <a:lumMod val="95000"/>
            </a:schemeClr>
          </a:solidFill>
        </p:spPr>
        <p:txBody>
          <a:bodyPr wrap="square" lIns="0" tIns="0" rIns="0" bIns="0" rtlCol="0">
            <a:spAutoFit/>
          </a:bodyPr>
          <a:lstStyle/>
          <a:p>
            <a:r>
              <a:rPr kumimoji="1" lang="en-US" altLang="ja-JP" sz="4000" dirty="0" smtClean="0">
                <a:solidFill>
                  <a:schemeClr val="accent1">
                    <a:lumMod val="75000"/>
                  </a:schemeClr>
                </a:solidFill>
              </a:rPr>
              <a:t>30</a:t>
            </a:r>
            <a:r>
              <a:rPr kumimoji="1" lang="ja-JP" altLang="en-US" sz="4000" dirty="0" smtClean="0">
                <a:solidFill>
                  <a:schemeClr val="accent1">
                    <a:lumMod val="75000"/>
                  </a:schemeClr>
                </a:solidFill>
              </a:rPr>
              <a:t>億人以上の人がモバイルを持って</a:t>
            </a:r>
            <a:endParaRPr kumimoji="1" lang="en-US" altLang="ja-JP" sz="4000" dirty="0" smtClean="0">
              <a:solidFill>
                <a:schemeClr val="accent1">
                  <a:lumMod val="75000"/>
                </a:schemeClr>
              </a:solidFill>
            </a:endParaRPr>
          </a:p>
          <a:p>
            <a:r>
              <a:rPr kumimoji="1" lang="ja-JP" altLang="en-US" sz="4000" dirty="0">
                <a:solidFill>
                  <a:schemeClr val="accent1">
                    <a:lumMod val="75000"/>
                  </a:schemeClr>
                </a:solidFill>
              </a:rPr>
              <a:t>仕事</a:t>
            </a:r>
            <a:r>
              <a:rPr kumimoji="1" lang="ja-JP" altLang="en-US" sz="4000" dirty="0" smtClean="0">
                <a:solidFill>
                  <a:schemeClr val="accent1">
                    <a:lumMod val="75000"/>
                  </a:schemeClr>
                </a:solidFill>
              </a:rPr>
              <a:t>や生活で</a:t>
            </a:r>
            <a:endParaRPr kumimoji="1" lang="en-US" altLang="ja-JP" sz="4000" dirty="0" smtClean="0">
              <a:solidFill>
                <a:schemeClr val="accent1">
                  <a:lumMod val="75000"/>
                </a:schemeClr>
              </a:solidFill>
            </a:endParaRPr>
          </a:p>
          <a:p>
            <a:r>
              <a:rPr kumimoji="1" lang="ja-JP" altLang="en-US" sz="4000" dirty="0" smtClean="0">
                <a:solidFill>
                  <a:schemeClr val="accent1">
                    <a:lumMod val="75000"/>
                  </a:schemeClr>
                </a:solidFill>
              </a:rPr>
              <a:t>クラウドベースのアプリを利用するようになる</a:t>
            </a:r>
            <a:endParaRPr kumimoji="1" lang="en-US" altLang="ja-JP" sz="4000" dirty="0" smtClean="0">
              <a:solidFill>
                <a:schemeClr val="accent1">
                  <a:lumMod val="75000"/>
                </a:schemeClr>
              </a:solidFill>
            </a:endParaRPr>
          </a:p>
        </p:txBody>
      </p:sp>
    </p:spTree>
    <p:extLst>
      <p:ext uri="{BB962C8B-B14F-4D97-AF65-F5344CB8AC3E}">
        <p14:creationId xmlns:p14="http://schemas.microsoft.com/office/powerpoint/2010/main" val="406714044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mobile-first and cloud-first </a:t>
            </a:r>
            <a:endParaRPr kumimoji="1" lang="ja-JP" altLang="en-US" dirty="0"/>
          </a:p>
        </p:txBody>
      </p:sp>
      <p:sp>
        <p:nvSpPr>
          <p:cNvPr id="5" name="テキスト ボックス 4"/>
          <p:cNvSpPr txBox="1"/>
          <p:nvPr/>
        </p:nvSpPr>
        <p:spPr>
          <a:xfrm>
            <a:off x="519112" y="1663924"/>
            <a:ext cx="11374042" cy="4308872"/>
          </a:xfrm>
          <a:prstGeom prst="rect">
            <a:avLst/>
          </a:prstGeom>
          <a:solidFill>
            <a:srgbClr val="0070C0"/>
          </a:solidFill>
        </p:spPr>
        <p:txBody>
          <a:bodyPr wrap="square" lIns="0" tIns="0" rIns="0" bIns="0" rtlCol="0">
            <a:spAutoFit/>
          </a:bodyPr>
          <a:lstStyle/>
          <a:p>
            <a:pPr algn="ctr"/>
            <a:endParaRPr kumimoji="1" lang="en-US" altLang="ja-JP" sz="4000" dirty="0" smtClean="0">
              <a:solidFill>
                <a:schemeClr val="bg1"/>
              </a:solidFill>
            </a:endParaRPr>
          </a:p>
          <a:p>
            <a:pPr algn="ctr"/>
            <a:r>
              <a:rPr kumimoji="1" lang="ja-JP" altLang="en-US" sz="4000" dirty="0" smtClean="0">
                <a:solidFill>
                  <a:schemeClr val="bg1"/>
                </a:solidFill>
              </a:rPr>
              <a:t>クラウドがないと</a:t>
            </a:r>
            <a:endParaRPr kumimoji="1" lang="en-US" altLang="ja-JP" sz="4000" dirty="0" smtClean="0">
              <a:solidFill>
                <a:schemeClr val="bg1"/>
              </a:solidFill>
            </a:endParaRPr>
          </a:p>
          <a:p>
            <a:pPr algn="ctr"/>
            <a:r>
              <a:rPr kumimoji="1" lang="ja-JP" altLang="en-US" sz="4000" dirty="0">
                <a:solidFill>
                  <a:schemeClr val="bg1"/>
                </a:solidFill>
              </a:rPr>
              <a:t>モバイル</a:t>
            </a:r>
            <a:r>
              <a:rPr kumimoji="1" lang="ja-JP" altLang="en-US" sz="4000" dirty="0" smtClean="0">
                <a:solidFill>
                  <a:schemeClr val="bg1"/>
                </a:solidFill>
              </a:rPr>
              <a:t>を</a:t>
            </a:r>
            <a:r>
              <a:rPr kumimoji="1" lang="ja-JP" altLang="en-US" sz="4000" dirty="0">
                <a:solidFill>
                  <a:schemeClr val="bg1"/>
                </a:solidFill>
              </a:rPr>
              <a:t>活かすこと</a:t>
            </a:r>
            <a:r>
              <a:rPr kumimoji="1" lang="ja-JP" altLang="en-US" sz="4000" dirty="0" smtClean="0">
                <a:solidFill>
                  <a:schemeClr val="bg1"/>
                </a:solidFill>
              </a:rPr>
              <a:t>が出来な</a:t>
            </a:r>
            <a:r>
              <a:rPr kumimoji="1" lang="ja-JP" altLang="en-US" sz="4000" dirty="0">
                <a:solidFill>
                  <a:schemeClr val="bg1"/>
                </a:solidFill>
              </a:rPr>
              <a:t>い</a:t>
            </a:r>
            <a:endParaRPr kumimoji="1" lang="en-US" altLang="ja-JP" sz="4000" dirty="0" smtClean="0">
              <a:solidFill>
                <a:schemeClr val="bg1"/>
              </a:solidFill>
            </a:endParaRPr>
          </a:p>
          <a:p>
            <a:pPr algn="ctr"/>
            <a:endParaRPr kumimoji="1" lang="en-US" altLang="ja-JP" sz="4000" dirty="0">
              <a:solidFill>
                <a:schemeClr val="bg1"/>
              </a:solidFill>
            </a:endParaRPr>
          </a:p>
          <a:p>
            <a:pPr algn="ctr"/>
            <a:r>
              <a:rPr kumimoji="1" lang="ja-JP" altLang="en-US" sz="4000" dirty="0" smtClean="0">
                <a:solidFill>
                  <a:schemeClr val="bg1"/>
                </a:solidFill>
              </a:rPr>
              <a:t>モバイルがないと</a:t>
            </a:r>
            <a:endParaRPr kumimoji="1" lang="en-US" altLang="ja-JP" sz="4000" dirty="0" smtClean="0">
              <a:solidFill>
                <a:schemeClr val="bg1"/>
              </a:solidFill>
            </a:endParaRPr>
          </a:p>
          <a:p>
            <a:pPr algn="ctr"/>
            <a:r>
              <a:rPr kumimoji="1" lang="ja-JP" altLang="en-US" sz="4000" dirty="0" smtClean="0">
                <a:solidFill>
                  <a:schemeClr val="bg1"/>
                </a:solidFill>
              </a:rPr>
              <a:t>人々に新しい体験を与えることが出来ない</a:t>
            </a:r>
            <a:r>
              <a:rPr kumimoji="1" lang="ja-JP" altLang="en-US" sz="4000" dirty="0">
                <a:solidFill>
                  <a:schemeClr val="bg1"/>
                </a:solidFill>
              </a:rPr>
              <a:t>！</a:t>
            </a:r>
            <a:endParaRPr kumimoji="1" lang="en-US" altLang="ja-JP" sz="4000" dirty="0">
              <a:solidFill>
                <a:schemeClr val="bg1"/>
              </a:solidFill>
            </a:endParaRPr>
          </a:p>
          <a:p>
            <a:pPr algn="ctr"/>
            <a:endParaRPr kumimoji="1" lang="ja-JP" altLang="en-US" sz="4000" dirty="0" smtClean="0">
              <a:solidFill>
                <a:schemeClr val="bg1"/>
              </a:solidFill>
            </a:endParaRPr>
          </a:p>
        </p:txBody>
      </p:sp>
    </p:spTree>
    <p:extLst>
      <p:ext uri="{BB962C8B-B14F-4D97-AF65-F5344CB8AC3E}">
        <p14:creationId xmlns:p14="http://schemas.microsoft.com/office/powerpoint/2010/main" val="264438873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Microsoft core</a:t>
            </a:r>
            <a:endParaRPr kumimoji="1" lang="ja-JP" altLang="en-US" dirty="0"/>
          </a:p>
        </p:txBody>
      </p:sp>
      <p:sp>
        <p:nvSpPr>
          <p:cNvPr id="4" name="テキスト ボックス 3"/>
          <p:cNvSpPr txBox="1"/>
          <p:nvPr/>
        </p:nvSpPr>
        <p:spPr>
          <a:xfrm>
            <a:off x="549020" y="1156893"/>
            <a:ext cx="11283315" cy="1846659"/>
          </a:xfrm>
          <a:prstGeom prst="rect">
            <a:avLst/>
          </a:prstGeom>
          <a:solidFill>
            <a:schemeClr val="bg1">
              <a:lumMod val="95000"/>
            </a:schemeClr>
          </a:solidFill>
        </p:spPr>
        <p:txBody>
          <a:bodyPr wrap="square" lIns="0" tIns="0" rIns="0" bIns="0" rtlCol="0">
            <a:spAutoFit/>
          </a:bodyPr>
          <a:lstStyle/>
          <a:p>
            <a:r>
              <a:rPr kumimoji="1" lang="en-US" altLang="ja-JP" sz="4000" dirty="0">
                <a:solidFill>
                  <a:schemeClr val="accent1">
                    <a:lumMod val="75000"/>
                  </a:schemeClr>
                </a:solidFill>
              </a:rPr>
              <a:t>At our core, Microsoft is the productivity and platform company for the mobile-first and cloud-first world. </a:t>
            </a:r>
          </a:p>
        </p:txBody>
      </p:sp>
      <p:cxnSp>
        <p:nvCxnSpPr>
          <p:cNvPr id="5" name="直線コネクタ 4"/>
          <p:cNvCxnSpPr/>
          <p:nvPr/>
        </p:nvCxnSpPr>
        <p:spPr>
          <a:xfrm flipV="1">
            <a:off x="6658807" y="1715517"/>
            <a:ext cx="4057961" cy="1"/>
          </a:xfrm>
          <a:prstGeom prst="line">
            <a:avLst/>
          </a:prstGeom>
          <a:ln w="571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flipV="1">
            <a:off x="519112" y="2373885"/>
            <a:ext cx="4057961" cy="1"/>
          </a:xfrm>
          <a:prstGeom prst="line">
            <a:avLst/>
          </a:prstGeom>
          <a:ln w="571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549020" y="3176505"/>
            <a:ext cx="11283315" cy="1231106"/>
          </a:xfrm>
          <a:prstGeom prst="rect">
            <a:avLst/>
          </a:prstGeom>
          <a:solidFill>
            <a:schemeClr val="bg1">
              <a:lumMod val="95000"/>
            </a:schemeClr>
          </a:solidFill>
        </p:spPr>
        <p:txBody>
          <a:bodyPr wrap="square" lIns="0" tIns="0" rIns="0" bIns="0" rtlCol="0">
            <a:spAutoFit/>
          </a:bodyPr>
          <a:lstStyle/>
          <a:p>
            <a:r>
              <a:rPr kumimoji="1" lang="en-US" altLang="ja-JP" sz="4000" dirty="0" smtClean="0">
                <a:solidFill>
                  <a:schemeClr val="accent1">
                    <a:lumMod val="75000"/>
                  </a:schemeClr>
                </a:solidFill>
              </a:rPr>
              <a:t>mobile-first </a:t>
            </a:r>
            <a:r>
              <a:rPr kumimoji="1" lang="ja-JP" altLang="en-US" sz="4000" dirty="0" smtClean="0">
                <a:solidFill>
                  <a:schemeClr val="accent1">
                    <a:lumMod val="75000"/>
                  </a:schemeClr>
                </a:solidFill>
              </a:rPr>
              <a:t>や </a:t>
            </a:r>
            <a:r>
              <a:rPr kumimoji="1" lang="en-US" altLang="ja-JP" sz="4000" dirty="0" smtClean="0">
                <a:solidFill>
                  <a:schemeClr val="accent1">
                    <a:lumMod val="75000"/>
                  </a:schemeClr>
                </a:solidFill>
              </a:rPr>
              <a:t>cloud-first </a:t>
            </a:r>
            <a:r>
              <a:rPr kumimoji="1" lang="ja-JP" altLang="en-US" sz="4000" dirty="0" smtClean="0">
                <a:solidFill>
                  <a:schemeClr val="accent1">
                    <a:lumMod val="75000"/>
                  </a:schemeClr>
                </a:solidFill>
              </a:rPr>
              <a:t>の世界のための</a:t>
            </a:r>
            <a:endParaRPr kumimoji="1" lang="en-US" altLang="ja-JP" sz="4000" dirty="0" smtClean="0">
              <a:solidFill>
                <a:schemeClr val="accent1">
                  <a:lumMod val="75000"/>
                </a:schemeClr>
              </a:solidFill>
            </a:endParaRPr>
          </a:p>
          <a:p>
            <a:r>
              <a:rPr kumimoji="1" lang="ja-JP" altLang="en-US" sz="4000" dirty="0" smtClean="0">
                <a:solidFill>
                  <a:schemeClr val="accent1">
                    <a:lumMod val="75000"/>
                  </a:schemeClr>
                </a:solidFill>
              </a:rPr>
              <a:t>生産性とプラットフォームの会社です！</a:t>
            </a:r>
            <a:endParaRPr kumimoji="1" lang="en-US" altLang="ja-JP" sz="4000" dirty="0" smtClean="0">
              <a:solidFill>
                <a:schemeClr val="accent1">
                  <a:lumMod val="75000"/>
                </a:schemeClr>
              </a:solidFill>
            </a:endParaRPr>
          </a:p>
        </p:txBody>
      </p:sp>
      <p:sp>
        <p:nvSpPr>
          <p:cNvPr id="8" name="テキスト ボックス 7"/>
          <p:cNvSpPr txBox="1"/>
          <p:nvPr/>
        </p:nvSpPr>
        <p:spPr>
          <a:xfrm>
            <a:off x="549020" y="4680568"/>
            <a:ext cx="11283315" cy="1969770"/>
          </a:xfrm>
          <a:prstGeom prst="rect">
            <a:avLst/>
          </a:prstGeom>
          <a:noFill/>
        </p:spPr>
        <p:txBody>
          <a:bodyPr wrap="square" lIns="0" tIns="0" rIns="0" bIns="0" rtlCol="0">
            <a:spAutoFit/>
          </a:bodyPr>
          <a:lstStyle/>
          <a:p>
            <a:pPr algn="ctr"/>
            <a:r>
              <a:rPr kumimoji="1" lang="ja-JP" altLang="en-US" sz="3200" dirty="0">
                <a:gradFill>
                  <a:gsLst>
                    <a:gs pos="2917">
                      <a:schemeClr val="tx1"/>
                    </a:gs>
                    <a:gs pos="30000">
                      <a:schemeClr val="tx1"/>
                    </a:gs>
                  </a:gsLst>
                  <a:lin ang="5400000" scaled="0"/>
                </a:gradFill>
              </a:rPr>
              <a:t>何がメリットの会社なの</a:t>
            </a:r>
            <a:r>
              <a:rPr kumimoji="1" lang="ja-JP" altLang="en-US" sz="3200" dirty="0" smtClean="0">
                <a:gradFill>
                  <a:gsLst>
                    <a:gs pos="2917">
                      <a:schemeClr val="tx1"/>
                    </a:gs>
                    <a:gs pos="30000">
                      <a:schemeClr val="tx1"/>
                    </a:gs>
                  </a:gsLst>
                  <a:lin ang="5400000" scaled="0"/>
                </a:gradFill>
              </a:rPr>
              <a:t>か</a:t>
            </a:r>
            <a:r>
              <a:rPr kumimoji="1" lang="en-US" altLang="ja-JP" sz="3200" dirty="0" smtClean="0">
                <a:gradFill>
                  <a:gsLst>
                    <a:gs pos="2917">
                      <a:schemeClr val="tx1"/>
                    </a:gs>
                    <a:gs pos="30000">
                      <a:schemeClr val="tx1"/>
                    </a:gs>
                  </a:gsLst>
                  <a:lin ang="5400000" scaled="0"/>
                </a:gradFill>
              </a:rPr>
              <a:t>?</a:t>
            </a:r>
            <a:endParaRPr kumimoji="1" lang="ja-JP" altLang="en-US" sz="3200" dirty="0">
              <a:gradFill>
                <a:gsLst>
                  <a:gs pos="2917">
                    <a:schemeClr val="tx1"/>
                  </a:gs>
                  <a:gs pos="30000">
                    <a:schemeClr val="tx1"/>
                  </a:gs>
                </a:gsLst>
                <a:lin ang="5400000" scaled="0"/>
              </a:gradFill>
            </a:endParaRPr>
          </a:p>
          <a:p>
            <a:pPr algn="ctr"/>
            <a:r>
              <a:rPr kumimoji="1" lang="en-US" altLang="ja-JP" sz="3200" dirty="0">
                <a:gradFill>
                  <a:gsLst>
                    <a:gs pos="2917">
                      <a:schemeClr val="tx1"/>
                    </a:gs>
                    <a:gs pos="30000">
                      <a:schemeClr val="tx1"/>
                    </a:gs>
                  </a:gsLst>
                  <a:lin ang="5400000" scaled="0"/>
                </a:gradFill>
              </a:rPr>
              <a:t>Google</a:t>
            </a:r>
            <a:r>
              <a:rPr kumimoji="1" lang="ja-JP" altLang="en-US" sz="3200" dirty="0" smtClean="0">
                <a:gradFill>
                  <a:gsLst>
                    <a:gs pos="2917">
                      <a:schemeClr val="tx1"/>
                    </a:gs>
                    <a:gs pos="30000">
                      <a:schemeClr val="tx1"/>
                    </a:gs>
                  </a:gsLst>
                  <a:lin ang="5400000" scaled="0"/>
                </a:gradFill>
              </a:rPr>
              <a:t>は検索</a:t>
            </a:r>
            <a:r>
              <a:rPr kumimoji="1" lang="en-US" altLang="ja-JP" sz="3200" dirty="0" smtClean="0">
                <a:gradFill>
                  <a:gsLst>
                    <a:gs pos="2917">
                      <a:schemeClr val="tx1"/>
                    </a:gs>
                    <a:gs pos="30000">
                      <a:schemeClr val="tx1"/>
                    </a:gs>
                  </a:gsLst>
                  <a:lin ang="5400000" scaled="0"/>
                </a:gradFill>
              </a:rPr>
              <a:t>/</a:t>
            </a:r>
            <a:r>
              <a:rPr kumimoji="1" lang="ja-JP" altLang="en-US" sz="3200" dirty="0" smtClean="0">
                <a:gradFill>
                  <a:gsLst>
                    <a:gs pos="2917">
                      <a:schemeClr val="tx1"/>
                    </a:gs>
                    <a:gs pos="30000">
                      <a:schemeClr val="tx1"/>
                    </a:gs>
                  </a:gsLst>
                  <a:lin ang="5400000" scaled="0"/>
                </a:gradFill>
              </a:rPr>
              <a:t>広告サービス</a:t>
            </a:r>
            <a:r>
              <a:rPr kumimoji="1" lang="ja-JP" altLang="en-US" sz="3200" dirty="0">
                <a:gradFill>
                  <a:gsLst>
                    <a:gs pos="2917">
                      <a:schemeClr val="tx1"/>
                    </a:gs>
                    <a:gs pos="30000">
                      <a:schemeClr val="tx1"/>
                    </a:gs>
                  </a:gsLst>
                  <a:lin ang="5400000" scaled="0"/>
                </a:gradFill>
              </a:rPr>
              <a:t>だよね</a:t>
            </a:r>
          </a:p>
          <a:p>
            <a:pPr algn="ctr"/>
            <a:r>
              <a:rPr kumimoji="1" lang="ja-JP" altLang="en-US" sz="3200" dirty="0">
                <a:gradFill>
                  <a:gsLst>
                    <a:gs pos="2917">
                      <a:schemeClr val="tx1"/>
                    </a:gs>
                    <a:gs pos="30000">
                      <a:schemeClr val="tx1"/>
                    </a:gs>
                  </a:gsLst>
                  <a:lin ang="5400000" scaled="0"/>
                </a:gradFill>
              </a:rPr>
              <a:t>アップル</a:t>
            </a:r>
            <a:r>
              <a:rPr kumimoji="1" lang="ja-JP" altLang="en-US" sz="3200" dirty="0" smtClean="0">
                <a:gradFill>
                  <a:gsLst>
                    <a:gs pos="2917">
                      <a:schemeClr val="tx1"/>
                    </a:gs>
                    <a:gs pos="30000">
                      <a:schemeClr val="tx1"/>
                    </a:gs>
                  </a:gsLst>
                  <a:lin ang="5400000" scaled="0"/>
                </a:gradFill>
              </a:rPr>
              <a:t>はデバイスの会社だよね</a:t>
            </a:r>
            <a:endParaRPr kumimoji="1" lang="ja-JP" altLang="en-US" sz="3200" dirty="0">
              <a:gradFill>
                <a:gsLst>
                  <a:gs pos="2917">
                    <a:schemeClr val="tx1"/>
                  </a:gs>
                  <a:gs pos="30000">
                    <a:schemeClr val="tx1"/>
                  </a:gs>
                </a:gsLst>
                <a:lin ang="5400000" scaled="0"/>
              </a:gradFill>
            </a:endParaRPr>
          </a:p>
          <a:p>
            <a:pPr algn="ctr"/>
            <a:r>
              <a:rPr kumimoji="1" lang="ja-JP" altLang="en-US" sz="3200" dirty="0">
                <a:gradFill>
                  <a:gsLst>
                    <a:gs pos="2917">
                      <a:schemeClr val="tx1"/>
                    </a:gs>
                    <a:gs pos="30000">
                      <a:schemeClr val="tx1"/>
                    </a:gs>
                  </a:gsLst>
                  <a:lin ang="5400000" scaled="0"/>
                </a:gradFill>
              </a:rPr>
              <a:t>じゃ</a:t>
            </a:r>
            <a:r>
              <a:rPr kumimoji="1" lang="ja-JP" altLang="en-US" sz="3200" dirty="0" smtClean="0">
                <a:gradFill>
                  <a:gsLst>
                    <a:gs pos="2917">
                      <a:schemeClr val="tx1"/>
                    </a:gs>
                    <a:gs pos="30000">
                      <a:schemeClr val="tx1"/>
                    </a:gs>
                  </a:gsLst>
                  <a:lin ang="5400000" scaled="0"/>
                </a:gradFill>
              </a:rPr>
              <a:t>、</a:t>
            </a:r>
            <a:r>
              <a:rPr kumimoji="1" lang="en-US" altLang="ja-JP" sz="3200" dirty="0" smtClean="0">
                <a:gradFill>
                  <a:gsLst>
                    <a:gs pos="2917">
                      <a:schemeClr val="tx1"/>
                    </a:gs>
                    <a:gs pos="30000">
                      <a:schemeClr val="tx1"/>
                    </a:gs>
                  </a:gsLst>
                  <a:lin ang="5400000" scaled="0"/>
                </a:gradFill>
              </a:rPr>
              <a:t>Microsoft</a:t>
            </a:r>
            <a:r>
              <a:rPr kumimoji="1" lang="ja-JP" altLang="en-US" sz="3200" dirty="0" smtClean="0">
                <a:gradFill>
                  <a:gsLst>
                    <a:gs pos="2917">
                      <a:schemeClr val="tx1"/>
                    </a:gs>
                    <a:gs pos="30000">
                      <a:schemeClr val="tx1"/>
                    </a:gs>
                  </a:gsLst>
                  <a:lin ang="5400000" scaled="0"/>
                </a:gradFill>
              </a:rPr>
              <a:t>は</a:t>
            </a:r>
            <a:r>
              <a:rPr kumimoji="1" lang="en-US" altLang="ja-JP" sz="3200" dirty="0" smtClean="0">
                <a:gradFill>
                  <a:gsLst>
                    <a:gs pos="2917">
                      <a:schemeClr val="tx1"/>
                    </a:gs>
                    <a:gs pos="30000">
                      <a:schemeClr val="tx1"/>
                    </a:gs>
                  </a:gsLst>
                  <a:lin ang="5400000" scaled="0"/>
                </a:gradFill>
              </a:rPr>
              <a:t>?</a:t>
            </a:r>
            <a:endParaRPr kumimoji="1" lang="en-US" altLang="ja-JP" sz="32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6469674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1207343" y="228600"/>
            <a:ext cx="9772550" cy="4297680"/>
          </a:xfrm>
          <a:prstGeom prst="rect">
            <a:avLst/>
          </a:prstGeom>
        </p:spPr>
      </p:pic>
      <p:sp>
        <p:nvSpPr>
          <p:cNvPr id="5" name="テキスト ボックス 4"/>
          <p:cNvSpPr txBox="1"/>
          <p:nvPr/>
        </p:nvSpPr>
        <p:spPr>
          <a:xfrm>
            <a:off x="549020" y="4680568"/>
            <a:ext cx="11283315" cy="1477328"/>
          </a:xfrm>
          <a:prstGeom prst="rect">
            <a:avLst/>
          </a:prstGeom>
          <a:solidFill>
            <a:srgbClr val="0070C0"/>
          </a:solidFill>
        </p:spPr>
        <p:txBody>
          <a:bodyPr wrap="square" lIns="0" tIns="0" rIns="0" bIns="0" rtlCol="0">
            <a:spAutoFit/>
          </a:bodyPr>
          <a:lstStyle/>
          <a:p>
            <a:pPr algn="ctr"/>
            <a:endParaRPr kumimoji="1" lang="en-US" altLang="ja-JP" sz="3200" dirty="0" smtClean="0">
              <a:solidFill>
                <a:schemeClr val="bg1"/>
              </a:solidFill>
            </a:endParaRPr>
          </a:p>
          <a:p>
            <a:pPr algn="ctr"/>
            <a:r>
              <a:rPr kumimoji="1" lang="ja-JP" altLang="en-US" sz="3200" dirty="0" smtClean="0">
                <a:solidFill>
                  <a:schemeClr val="bg1"/>
                </a:solidFill>
              </a:rPr>
              <a:t>日本語訳するのは難いけど「モバイル第一」じゃないよ</a:t>
            </a:r>
            <a:endParaRPr kumimoji="1" lang="en-US" altLang="ja-JP" sz="3200" dirty="0" smtClean="0">
              <a:solidFill>
                <a:schemeClr val="bg1"/>
              </a:solidFill>
            </a:endParaRPr>
          </a:p>
          <a:p>
            <a:pPr algn="ctr"/>
            <a:endParaRPr kumimoji="1" lang="en-US" altLang="ja-JP" sz="3200" dirty="0">
              <a:solidFill>
                <a:schemeClr val="bg1"/>
              </a:solidFill>
            </a:endParaRPr>
          </a:p>
        </p:txBody>
      </p:sp>
    </p:spTree>
    <p:extLst>
      <p:ext uri="{BB962C8B-B14F-4D97-AF65-F5344CB8AC3E}">
        <p14:creationId xmlns:p14="http://schemas.microsoft.com/office/powerpoint/2010/main" val="279521947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519112" y="1002018"/>
            <a:ext cx="11283315" cy="5416868"/>
          </a:xfrm>
          <a:prstGeom prst="rect">
            <a:avLst/>
          </a:prstGeom>
          <a:solidFill>
            <a:srgbClr val="0070C0"/>
          </a:solidFill>
        </p:spPr>
        <p:txBody>
          <a:bodyPr wrap="square" lIns="0" tIns="0" rIns="0" bIns="0" rtlCol="0">
            <a:spAutoFit/>
          </a:bodyPr>
          <a:lstStyle/>
          <a:p>
            <a:pPr algn="ctr"/>
            <a:endParaRPr kumimoji="1" lang="en-US" altLang="ja-JP" sz="3200" dirty="0" smtClean="0">
              <a:solidFill>
                <a:schemeClr val="bg1"/>
              </a:solidFill>
            </a:endParaRPr>
          </a:p>
          <a:p>
            <a:pPr algn="ctr"/>
            <a:r>
              <a:rPr kumimoji="1" lang="ja-JP" altLang="en-US" sz="3200" dirty="0" smtClean="0">
                <a:solidFill>
                  <a:schemeClr val="bg1"/>
                </a:solidFill>
              </a:rPr>
              <a:t>いろんな</a:t>
            </a:r>
            <a:r>
              <a:rPr kumimoji="1" lang="ja-JP" altLang="en-US" sz="3200" dirty="0">
                <a:solidFill>
                  <a:schemeClr val="bg1"/>
                </a:solidFill>
              </a:rPr>
              <a:t>デバイスといろんな情報があふれている世界</a:t>
            </a:r>
          </a:p>
          <a:p>
            <a:pPr algn="ctr"/>
            <a:endParaRPr kumimoji="1" lang="en-US" altLang="ja-JP" sz="3200" dirty="0" smtClean="0">
              <a:solidFill>
                <a:schemeClr val="bg1"/>
              </a:solidFill>
            </a:endParaRPr>
          </a:p>
          <a:p>
            <a:pPr algn="ctr"/>
            <a:r>
              <a:rPr kumimoji="1" lang="ja-JP" altLang="en-US" sz="3200" dirty="0" smtClean="0">
                <a:solidFill>
                  <a:schemeClr val="bg1"/>
                </a:solidFill>
              </a:rPr>
              <a:t>それ</a:t>
            </a:r>
            <a:r>
              <a:rPr kumimoji="1" lang="ja-JP" altLang="en-US" sz="3200" dirty="0">
                <a:solidFill>
                  <a:schemeClr val="bg1"/>
                </a:solidFill>
              </a:rPr>
              <a:t>をもっともっと有意義なものにする</a:t>
            </a:r>
            <a:r>
              <a:rPr kumimoji="1" lang="ja-JP" altLang="en-US" sz="3200" dirty="0" smtClean="0">
                <a:solidFill>
                  <a:schemeClr val="bg1"/>
                </a:solidFill>
              </a:rPr>
              <a:t>ため</a:t>
            </a:r>
            <a:endParaRPr kumimoji="1" lang="en-US" altLang="ja-JP" sz="3200" dirty="0">
              <a:solidFill>
                <a:schemeClr val="bg1"/>
              </a:solidFill>
            </a:endParaRPr>
          </a:p>
          <a:p>
            <a:pPr algn="ctr"/>
            <a:r>
              <a:rPr kumimoji="1" lang="ja-JP" altLang="en-US" sz="3200" dirty="0" smtClean="0">
                <a:solidFill>
                  <a:schemeClr val="bg1"/>
                </a:solidFill>
              </a:rPr>
              <a:t>モバイル</a:t>
            </a:r>
            <a:r>
              <a:rPr kumimoji="1" lang="ja-JP" altLang="en-US" sz="3200" dirty="0">
                <a:solidFill>
                  <a:schemeClr val="bg1"/>
                </a:solidFill>
              </a:rPr>
              <a:t>やクラウドを使って</a:t>
            </a:r>
            <a:r>
              <a:rPr kumimoji="1" lang="ja-JP" altLang="en-US" sz="3200" dirty="0" smtClean="0">
                <a:solidFill>
                  <a:schemeClr val="bg1"/>
                </a:solidFill>
              </a:rPr>
              <a:t>いく</a:t>
            </a:r>
            <a:endParaRPr kumimoji="1" lang="en-US" altLang="ja-JP" sz="3200" dirty="0" smtClean="0">
              <a:solidFill>
                <a:schemeClr val="bg1"/>
              </a:solidFill>
            </a:endParaRPr>
          </a:p>
          <a:p>
            <a:pPr algn="ctr"/>
            <a:endParaRPr kumimoji="1" lang="en-US" altLang="ja-JP" sz="3200" dirty="0">
              <a:solidFill>
                <a:schemeClr val="bg1"/>
              </a:solidFill>
            </a:endParaRPr>
          </a:p>
          <a:p>
            <a:pPr algn="ctr"/>
            <a:r>
              <a:rPr kumimoji="1" lang="ja-JP" altLang="en-US" sz="3200" dirty="0" smtClean="0">
                <a:solidFill>
                  <a:schemeClr val="bg1"/>
                </a:solidFill>
              </a:rPr>
              <a:t>そのために</a:t>
            </a:r>
            <a:r>
              <a:rPr kumimoji="1" lang="en-US" altLang="ja-JP" sz="3200" dirty="0" smtClean="0">
                <a:solidFill>
                  <a:schemeClr val="bg1"/>
                </a:solidFill>
              </a:rPr>
              <a:t>Microsoft</a:t>
            </a:r>
            <a:r>
              <a:rPr kumimoji="1" lang="ja-JP" altLang="en-US" sz="3200" dirty="0" smtClean="0">
                <a:solidFill>
                  <a:schemeClr val="bg1"/>
                </a:solidFill>
              </a:rPr>
              <a:t>は</a:t>
            </a:r>
            <a:endParaRPr kumimoji="1" lang="en-US" altLang="ja-JP" sz="3200" dirty="0" smtClean="0">
              <a:solidFill>
                <a:schemeClr val="bg1"/>
              </a:solidFill>
            </a:endParaRPr>
          </a:p>
          <a:p>
            <a:pPr algn="ctr"/>
            <a:r>
              <a:rPr kumimoji="1" lang="ja-JP" altLang="en-US" sz="3200" dirty="0" smtClean="0">
                <a:solidFill>
                  <a:schemeClr val="bg1"/>
                </a:solidFill>
              </a:rPr>
              <a:t>強みである</a:t>
            </a:r>
            <a:r>
              <a:rPr kumimoji="1" lang="en-US" altLang="ja-JP" sz="3200" dirty="0">
                <a:solidFill>
                  <a:schemeClr val="bg1"/>
                </a:solidFill>
              </a:rPr>
              <a:t> </a:t>
            </a:r>
            <a:r>
              <a:rPr kumimoji="1" lang="en-US" altLang="ja-JP" sz="3200" b="1" dirty="0" smtClean="0">
                <a:solidFill>
                  <a:srgbClr val="FFFF00"/>
                </a:solidFill>
              </a:rPr>
              <a:t>productivity </a:t>
            </a:r>
            <a:r>
              <a:rPr kumimoji="1" lang="en-US" altLang="ja-JP" sz="3200" b="1" dirty="0">
                <a:solidFill>
                  <a:srgbClr val="FFFF00"/>
                </a:solidFill>
              </a:rPr>
              <a:t>and platform </a:t>
            </a:r>
            <a:r>
              <a:rPr kumimoji="1" lang="en-US" altLang="ja-JP" sz="3200" b="1" dirty="0" smtClean="0">
                <a:solidFill>
                  <a:srgbClr val="FFFF00"/>
                </a:solidFill>
              </a:rPr>
              <a:t>company </a:t>
            </a:r>
            <a:r>
              <a:rPr kumimoji="1" lang="ja-JP" altLang="en-US" sz="3200" dirty="0" smtClean="0">
                <a:solidFill>
                  <a:schemeClr val="bg1"/>
                </a:solidFill>
              </a:rPr>
              <a:t>を</a:t>
            </a:r>
            <a:endParaRPr kumimoji="1" lang="en-US" altLang="ja-JP" sz="3200" dirty="0" smtClean="0">
              <a:solidFill>
                <a:schemeClr val="bg1"/>
              </a:solidFill>
            </a:endParaRPr>
          </a:p>
          <a:p>
            <a:pPr algn="ctr"/>
            <a:r>
              <a:rPr kumimoji="1" lang="ja-JP" altLang="en-US" sz="3200" dirty="0" smtClean="0">
                <a:solidFill>
                  <a:schemeClr val="bg1"/>
                </a:solidFill>
              </a:rPr>
              <a:t>さらに目指していく</a:t>
            </a:r>
            <a:r>
              <a:rPr kumimoji="1" lang="ja-JP" altLang="en-US" sz="3200" dirty="0" err="1" smtClean="0">
                <a:solidFill>
                  <a:schemeClr val="bg1"/>
                </a:solidFill>
              </a:rPr>
              <a:t>よっ</a:t>
            </a:r>
            <a:r>
              <a:rPr kumimoji="1" lang="ja-JP" altLang="en-US" sz="3200" dirty="0" smtClean="0">
                <a:solidFill>
                  <a:schemeClr val="bg1"/>
                </a:solidFill>
              </a:rPr>
              <a:t>！</a:t>
            </a:r>
            <a:endParaRPr kumimoji="1" lang="en-US" altLang="ja-JP" sz="3200" dirty="0" smtClean="0">
              <a:solidFill>
                <a:schemeClr val="bg1"/>
              </a:solidFill>
            </a:endParaRPr>
          </a:p>
          <a:p>
            <a:pPr algn="ctr"/>
            <a:endParaRPr kumimoji="1" lang="ja-JP" altLang="en-US" sz="3200" dirty="0">
              <a:solidFill>
                <a:schemeClr val="bg1"/>
              </a:solidFill>
            </a:endParaRPr>
          </a:p>
          <a:p>
            <a:pPr algn="ctr"/>
            <a:r>
              <a:rPr kumimoji="1" lang="ja-JP" altLang="en-US" sz="3200" dirty="0">
                <a:solidFill>
                  <a:schemeClr val="bg1"/>
                </a:solidFill>
              </a:rPr>
              <a:t>（とわたし</a:t>
            </a:r>
            <a:r>
              <a:rPr kumimoji="1" lang="ja-JP" altLang="en-US" sz="3200" dirty="0" smtClean="0">
                <a:solidFill>
                  <a:schemeClr val="bg1"/>
                </a:solidFill>
              </a:rPr>
              <a:t>は解釈</a:t>
            </a:r>
            <a:r>
              <a:rPr kumimoji="1" lang="ja-JP" altLang="en-US" sz="3200" dirty="0">
                <a:solidFill>
                  <a:schemeClr val="bg1"/>
                </a:solidFill>
              </a:rPr>
              <a:t>しました</a:t>
            </a:r>
            <a:r>
              <a:rPr kumimoji="1" lang="ja-JP" altLang="en-US" sz="3200" dirty="0" smtClean="0">
                <a:solidFill>
                  <a:schemeClr val="bg1"/>
                </a:solidFill>
              </a:rPr>
              <a:t>）</a:t>
            </a:r>
            <a:endParaRPr kumimoji="1" lang="en-US" altLang="ja-JP" sz="3200" dirty="0" smtClean="0">
              <a:solidFill>
                <a:schemeClr val="bg1"/>
              </a:solidFill>
            </a:endParaRPr>
          </a:p>
        </p:txBody>
      </p:sp>
      <p:sp>
        <p:nvSpPr>
          <p:cNvPr id="6" name="タイトル 2"/>
          <p:cNvSpPr>
            <a:spLocks noGrp="1"/>
          </p:cNvSpPr>
          <p:nvPr>
            <p:ph type="title"/>
          </p:nvPr>
        </p:nvSpPr>
        <p:spPr>
          <a:xfrm>
            <a:off x="519112" y="228600"/>
            <a:ext cx="11149013" cy="747897"/>
          </a:xfrm>
        </p:spPr>
        <p:txBody>
          <a:bodyPr/>
          <a:lstStyle/>
          <a:p>
            <a:r>
              <a:rPr kumimoji="1" lang="en-US" altLang="ja-JP" dirty="0"/>
              <a:t>Satya </a:t>
            </a:r>
            <a:r>
              <a:rPr kumimoji="1" lang="en-US" altLang="ja-JP" dirty="0" smtClean="0"/>
              <a:t>Nadella</a:t>
            </a:r>
            <a:r>
              <a:rPr kumimoji="1" lang="ja-JP" altLang="en-US" dirty="0" smtClean="0"/>
              <a:t>からのメッセージ</a:t>
            </a:r>
            <a:endParaRPr kumimoji="1" lang="ja-JP" altLang="en-US" dirty="0"/>
          </a:p>
        </p:txBody>
      </p:sp>
      <p:sp>
        <p:nvSpPr>
          <p:cNvPr id="7" name="テキスト ボックス 6"/>
          <p:cNvSpPr txBox="1"/>
          <p:nvPr/>
        </p:nvSpPr>
        <p:spPr>
          <a:xfrm>
            <a:off x="852860" y="6498425"/>
            <a:ext cx="10990077" cy="215444"/>
          </a:xfrm>
          <a:prstGeom prst="rect">
            <a:avLst/>
          </a:prstGeom>
          <a:noFill/>
        </p:spPr>
        <p:txBody>
          <a:bodyPr wrap="square" lIns="0" tIns="0" rIns="0" bIns="0" rtlCol="0">
            <a:spAutoFit/>
          </a:bodyPr>
          <a:lstStyle/>
          <a:p>
            <a:pPr algn="r"/>
            <a:r>
              <a:rPr kumimoji="1" lang="en-US" altLang="ja-JP" sz="1400" dirty="0">
                <a:gradFill>
                  <a:gsLst>
                    <a:gs pos="2917">
                      <a:schemeClr val="tx1"/>
                    </a:gs>
                    <a:gs pos="30000">
                      <a:schemeClr val="tx1"/>
                    </a:gs>
                  </a:gsLst>
                  <a:lin ang="5400000" scaled="0"/>
                </a:gradFill>
                <a:hlinkClick r:id="rId3"/>
              </a:rPr>
              <a:t>http://</a:t>
            </a:r>
            <a:r>
              <a:rPr kumimoji="1" lang="en-US" altLang="ja-JP" sz="1400" dirty="0" smtClean="0">
                <a:gradFill>
                  <a:gsLst>
                    <a:gs pos="2917">
                      <a:schemeClr val="tx1"/>
                    </a:gs>
                    <a:gs pos="30000">
                      <a:schemeClr val="tx1"/>
                    </a:gs>
                  </a:gsLst>
                  <a:lin ang="5400000" scaled="0"/>
                </a:gradFill>
                <a:hlinkClick r:id="rId3"/>
              </a:rPr>
              <a:t>cloud.watch.impress.co.jp/docs/event/20140717_658367.html</a:t>
            </a:r>
            <a:endParaRPr kumimoji="1" lang="ja-JP" altLang="en-US" sz="1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05855069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514904"/>
            <a:ext cx="11149013" cy="1828193"/>
          </a:xfrm>
        </p:spPr>
        <p:txBody>
          <a:bodyPr/>
          <a:lstStyle/>
          <a:p>
            <a:r>
              <a:rPr lang="ja-JP" altLang="en-US" dirty="0" smtClean="0">
                <a:solidFill>
                  <a:schemeClr val="tx1">
                    <a:alpha val="99000"/>
                  </a:schemeClr>
                </a:solidFill>
              </a:rPr>
              <a:t>みんな好きにしたらいいよ</a:t>
            </a:r>
            <a:r>
              <a:rPr lang="en-US" altLang="ja-JP" dirty="0" smtClean="0">
                <a:solidFill>
                  <a:schemeClr val="tx1">
                    <a:alpha val="99000"/>
                  </a:schemeClr>
                </a:solidFill>
              </a:rPr>
              <a:t/>
            </a:r>
            <a:br>
              <a:rPr lang="en-US" altLang="ja-JP" dirty="0" smtClean="0">
                <a:solidFill>
                  <a:schemeClr val="tx1">
                    <a:alpha val="99000"/>
                  </a:schemeClr>
                </a:solidFill>
              </a:rPr>
            </a:br>
            <a:r>
              <a:rPr lang="en-US" altLang="ja-JP" dirty="0" smtClean="0">
                <a:solidFill>
                  <a:schemeClr val="tx1">
                    <a:alpha val="99000"/>
                  </a:schemeClr>
                </a:solidFill>
              </a:rPr>
              <a:t>Microsoft</a:t>
            </a:r>
            <a:r>
              <a:rPr lang="ja-JP" altLang="en-US" dirty="0" smtClean="0">
                <a:solidFill>
                  <a:schemeClr val="tx1">
                    <a:alpha val="99000"/>
                  </a:schemeClr>
                </a:solidFill>
              </a:rPr>
              <a:t>はサポートするからさ</a:t>
            </a:r>
            <a:endParaRPr lang="en-US" dirty="0">
              <a:solidFill>
                <a:schemeClr val="tx1">
                  <a:alpha val="99000"/>
                </a:schemeClr>
              </a:solidFill>
            </a:endParaRPr>
          </a:p>
        </p:txBody>
      </p:sp>
      <p:sp>
        <p:nvSpPr>
          <p:cNvPr id="2" name="TextBox 1"/>
          <p:cNvSpPr txBox="1"/>
          <p:nvPr/>
        </p:nvSpPr>
        <p:spPr>
          <a:xfrm>
            <a:off x="616689" y="3710763"/>
            <a:ext cx="461665" cy="430887"/>
          </a:xfrm>
          <a:prstGeom prst="rect">
            <a:avLst/>
          </a:prstGeom>
          <a:noFill/>
        </p:spPr>
        <p:txBody>
          <a:bodyPr wrap="none" lIns="0" tIns="0" rIns="0" bIns="0" rtlCol="0">
            <a:spAutoFit/>
          </a:bodyPr>
          <a:lstStyle/>
          <a:p>
            <a:pPr marL="457200" indent="-457200">
              <a:spcBef>
                <a:spcPts val="600"/>
              </a:spcBef>
              <a:buFont typeface="Wingdings" pitchFamily="2" charset="2"/>
              <a:buChar char="§"/>
            </a:pPr>
            <a:endParaRPr lang="en-US" sz="2800" dirty="0" smtClean="0">
              <a:solidFill>
                <a:schemeClr val="bg1"/>
              </a:solidFill>
            </a:endParaRPr>
          </a:p>
        </p:txBody>
      </p:sp>
    </p:spTree>
    <p:extLst>
      <p:ext uri="{BB962C8B-B14F-4D97-AF65-F5344CB8AC3E}">
        <p14:creationId xmlns:p14="http://schemas.microsoft.com/office/powerpoint/2010/main" val="35477639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en-US" altLang="ja-JP" dirty="0" smtClean="0"/>
              <a:t>Microsoft</a:t>
            </a:r>
            <a:r>
              <a:rPr kumimoji="1" lang="ja-JP" altLang="en-US" dirty="0" smtClean="0"/>
              <a:t>は</a:t>
            </a:r>
            <a:endParaRPr kumimoji="1" lang="en-US" altLang="ja-JP" dirty="0" smtClean="0"/>
          </a:p>
          <a:p>
            <a:r>
              <a:rPr kumimoji="1" lang="ja-JP" altLang="en-US" dirty="0" smtClean="0"/>
              <a:t>エンタープライズ向けの</a:t>
            </a:r>
            <a:endParaRPr kumimoji="1" lang="en-US" altLang="ja-JP" dirty="0" smtClean="0"/>
          </a:p>
          <a:p>
            <a:r>
              <a:rPr kumimoji="1" lang="ja-JP" altLang="en-US" dirty="0" smtClean="0"/>
              <a:t>ライセンスで</a:t>
            </a:r>
            <a:endParaRPr kumimoji="1" lang="en-US" altLang="ja-JP" dirty="0" smtClean="0"/>
          </a:p>
          <a:p>
            <a:r>
              <a:rPr kumimoji="1" lang="ja-JP" altLang="en-US" dirty="0" smtClean="0"/>
              <a:t>儲かっていました</a:t>
            </a:r>
            <a:endParaRPr kumimoji="1" lang="en-US" altLang="ja-JP" dirty="0" smtClean="0"/>
          </a:p>
        </p:txBody>
      </p:sp>
      <p:sp>
        <p:nvSpPr>
          <p:cNvPr id="3" name="タイトル 2"/>
          <p:cNvSpPr>
            <a:spLocks noGrp="1"/>
          </p:cNvSpPr>
          <p:nvPr>
            <p:ph type="title"/>
          </p:nvPr>
        </p:nvSpPr>
        <p:spPr/>
        <p:txBody>
          <a:bodyPr/>
          <a:lstStyle/>
          <a:p>
            <a:r>
              <a:rPr kumimoji="1" lang="ja-JP" altLang="en-US" dirty="0" smtClean="0"/>
              <a:t>これまでキモはライセンスでした</a:t>
            </a:r>
            <a:endParaRPr kumimoji="1" lang="ja-JP" altLang="en-US" dirty="0"/>
          </a:p>
        </p:txBody>
      </p:sp>
      <p:pic>
        <p:nvPicPr>
          <p:cNvPr id="4" name="図 3"/>
          <p:cNvPicPr>
            <a:picLocks noChangeAspect="1"/>
          </p:cNvPicPr>
          <p:nvPr/>
        </p:nvPicPr>
        <p:blipFill>
          <a:blip r:embed="rId3"/>
          <a:stretch>
            <a:fillRect/>
          </a:stretch>
        </p:blipFill>
        <p:spPr>
          <a:xfrm>
            <a:off x="6181344" y="1386244"/>
            <a:ext cx="5679693" cy="5281255"/>
          </a:xfrm>
          <a:prstGeom prst="rect">
            <a:avLst/>
          </a:prstGeom>
        </p:spPr>
      </p:pic>
      <p:sp>
        <p:nvSpPr>
          <p:cNvPr id="5" name="正方形/長方形 4"/>
          <p:cNvSpPr/>
          <p:nvPr/>
        </p:nvSpPr>
        <p:spPr bwMode="auto">
          <a:xfrm>
            <a:off x="519112" y="5102352"/>
            <a:ext cx="5113592" cy="84124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Platform</a:t>
            </a:r>
            <a:r>
              <a:rPr kumimoji="1" lang="ja-JP" altLang="en-US" sz="4000" dirty="0">
                <a:solidFill>
                  <a:schemeClr val="tx1"/>
                </a:solidFill>
                <a:ea typeface="Segoe UI" pitchFamily="34" charset="0"/>
                <a:cs typeface="Segoe UI" pitchFamily="34" charset="0"/>
              </a:rPr>
              <a:t> </a:t>
            </a:r>
            <a:r>
              <a:rPr kumimoji="1" lang="en-US" altLang="ja-JP" sz="4000" dirty="0" smtClean="0">
                <a:solidFill>
                  <a:schemeClr val="tx1"/>
                </a:solidFill>
                <a:ea typeface="Segoe UI" pitchFamily="34" charset="0"/>
                <a:cs typeface="Segoe UI" pitchFamily="34" charset="0"/>
              </a:rPr>
              <a:t>= License</a:t>
            </a:r>
          </a:p>
        </p:txBody>
      </p:sp>
    </p:spTree>
    <p:extLst>
      <p:ext uri="{BB962C8B-B14F-4D97-AF65-F5344CB8AC3E}">
        <p14:creationId xmlns:p14="http://schemas.microsoft.com/office/powerpoint/2010/main" val="126375862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en-US" altLang="ja-JP" dirty="0" smtClean="0"/>
              <a:t>@</a:t>
            </a:r>
            <a:r>
              <a:rPr kumimoji="1" lang="en-US" altLang="ja-JP" dirty="0" err="1" smtClean="0"/>
              <a:t>hr_sao</a:t>
            </a:r>
            <a:endParaRPr kumimoji="1" lang="en-US" altLang="ja-JP" dirty="0" smtClean="0"/>
          </a:p>
          <a:p>
            <a:r>
              <a:rPr kumimoji="1" lang="en-US" altLang="ja-JP" dirty="0" smtClean="0"/>
              <a:t>Microsoft MVP for Windows Platform Development</a:t>
            </a:r>
          </a:p>
          <a:p>
            <a:r>
              <a:rPr kumimoji="1" lang="ja-JP" altLang="en-US" dirty="0" smtClean="0"/>
              <a:t>コミュニティ</a:t>
            </a:r>
            <a:endParaRPr kumimoji="1" lang="en-US" altLang="ja-JP" dirty="0" smtClean="0"/>
          </a:p>
          <a:p>
            <a:pPr marL="571500" indent="-571500">
              <a:buFont typeface="Arial" pitchFamily="34" charset="0"/>
              <a:buChar char="•"/>
            </a:pPr>
            <a:r>
              <a:rPr kumimoji="1" lang="en-US" altLang="ja-JP" dirty="0" smtClean="0"/>
              <a:t>Room metro</a:t>
            </a:r>
            <a:r>
              <a:rPr kumimoji="1" lang="en-US" altLang="ja-JP" dirty="0"/>
              <a:t/>
            </a:r>
            <a:br>
              <a:rPr kumimoji="1" lang="en-US" altLang="ja-JP" dirty="0"/>
            </a:br>
            <a:r>
              <a:rPr kumimoji="1" lang="en-US" altLang="ja-JP" dirty="0" smtClean="0"/>
              <a:t>   </a:t>
            </a:r>
            <a:r>
              <a:rPr kumimoji="1" lang="ja-JP" altLang="en-US" sz="3200" dirty="0" smtClean="0"/>
              <a:t>→</a:t>
            </a:r>
            <a:r>
              <a:rPr kumimoji="1" lang="ja-JP" altLang="en-US" sz="3200" dirty="0"/>
              <a:t>次回</a:t>
            </a:r>
            <a:r>
              <a:rPr kumimoji="1" lang="ja-JP" altLang="en-US" sz="3200" dirty="0" smtClean="0"/>
              <a:t>は</a:t>
            </a:r>
            <a:r>
              <a:rPr kumimoji="1" lang="en-US" altLang="ja-JP" sz="3200" dirty="0" smtClean="0"/>
              <a:t>2/28(</a:t>
            </a:r>
            <a:r>
              <a:rPr kumimoji="1" lang="ja-JP" altLang="en-US" sz="3200" dirty="0"/>
              <a:t>土</a:t>
            </a:r>
            <a:r>
              <a:rPr kumimoji="1" lang="en-US" altLang="ja-JP" sz="3200" dirty="0" smtClean="0"/>
              <a:t>)</a:t>
            </a:r>
            <a:endParaRPr kumimoji="1" lang="en-US" altLang="ja-JP" sz="3200" dirty="0"/>
          </a:p>
          <a:p>
            <a:pPr marL="571500" indent="-571500">
              <a:buFont typeface="Arial" pitchFamily="34" charset="0"/>
              <a:buChar char="•"/>
            </a:pPr>
            <a:r>
              <a:rPr kumimoji="1" lang="en-US" altLang="ja-JP" dirty="0" smtClean="0"/>
              <a:t>C++</a:t>
            </a:r>
            <a:r>
              <a:rPr kumimoji="1" lang="ja-JP" altLang="en-US" dirty="0" smtClean="0"/>
              <a:t>テンプレート完全ガイド読書会</a:t>
            </a:r>
            <a:endParaRPr kumimoji="1" lang="en-US" altLang="ja-JP" dirty="0" smtClean="0"/>
          </a:p>
          <a:p>
            <a:pPr lvl="1"/>
            <a:r>
              <a:rPr kumimoji="1" lang="ja-JP" altLang="en-US" dirty="0" smtClean="0"/>
              <a:t>　     →次回は</a:t>
            </a:r>
            <a:r>
              <a:rPr kumimoji="1" lang="en-US" altLang="ja-JP" dirty="0" smtClean="0"/>
              <a:t>2/2(</a:t>
            </a:r>
            <a:r>
              <a:rPr kumimoji="1" lang="ja-JP" altLang="en-US" dirty="0" smtClean="0"/>
              <a:t>月</a:t>
            </a:r>
            <a:r>
              <a:rPr kumimoji="1" lang="en-US" altLang="ja-JP" dirty="0" smtClean="0"/>
              <a:t>)</a:t>
            </a:r>
          </a:p>
        </p:txBody>
      </p:sp>
      <p:sp>
        <p:nvSpPr>
          <p:cNvPr id="3" name="タイトル 2"/>
          <p:cNvSpPr>
            <a:spLocks noGrp="1"/>
          </p:cNvSpPr>
          <p:nvPr>
            <p:ph type="title"/>
          </p:nvPr>
        </p:nvSpPr>
        <p:spPr/>
        <p:txBody>
          <a:bodyPr/>
          <a:lstStyle/>
          <a:p>
            <a:r>
              <a:rPr kumimoji="1" lang="ja-JP" altLang="en-US" dirty="0" smtClean="0"/>
              <a:t>自己紹介</a:t>
            </a:r>
            <a:endParaRPr kumimoji="1" lang="ja-JP" altLang="en-US" dirty="0"/>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3563" y="3650548"/>
            <a:ext cx="2561613" cy="2561613"/>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77901" y="602548"/>
            <a:ext cx="1057275" cy="1638300"/>
          </a:xfrm>
          <a:prstGeom prst="rect">
            <a:avLst/>
          </a:prstGeom>
        </p:spPr>
      </p:pic>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41911" y="4313765"/>
            <a:ext cx="2445933" cy="550335"/>
          </a:xfrm>
          <a:prstGeom prst="rect">
            <a:avLst/>
          </a:prstGeom>
        </p:spPr>
      </p:pic>
    </p:spTree>
    <p:extLst>
      <p:ext uri="{BB962C8B-B14F-4D97-AF65-F5344CB8AC3E}">
        <p14:creationId xmlns:p14="http://schemas.microsoft.com/office/powerpoint/2010/main" val="228359717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19112" y="228600"/>
            <a:ext cx="11149013" cy="747897"/>
          </a:xfrm>
        </p:spPr>
        <p:txBody>
          <a:bodyPr/>
          <a:lstStyle/>
          <a:p>
            <a:r>
              <a:rPr kumimoji="1" lang="en-US" altLang="ja-JP" dirty="0" smtClean="0"/>
              <a:t>2000</a:t>
            </a:r>
            <a:r>
              <a:rPr kumimoji="1" lang="ja-JP" altLang="en-US" dirty="0" smtClean="0"/>
              <a:t>年後半 </a:t>
            </a:r>
            <a:r>
              <a:rPr kumimoji="1" lang="en-US" altLang="ja-JP" dirty="0" smtClean="0"/>
              <a:t>- </a:t>
            </a:r>
            <a:r>
              <a:rPr kumimoji="1" lang="ja-JP" altLang="en-US" dirty="0" smtClean="0"/>
              <a:t>スマートフォンの登場</a:t>
            </a:r>
            <a:endParaRPr kumimoji="1" lang="ja-JP" altLang="en-US" dirty="0"/>
          </a:p>
        </p:txBody>
      </p:sp>
      <p:sp>
        <p:nvSpPr>
          <p:cNvPr id="5" name="正方形/長方形 4"/>
          <p:cNvSpPr/>
          <p:nvPr/>
        </p:nvSpPr>
        <p:spPr bwMode="auto">
          <a:xfrm>
            <a:off x="683704" y="1042416"/>
            <a:ext cx="4747832" cy="84124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OS</a:t>
            </a:r>
            <a:endParaRPr kumimoji="1" lang="ja-JP" altLang="en-US" sz="4000" dirty="0" err="1" smtClean="0">
              <a:solidFill>
                <a:schemeClr val="tx1"/>
              </a:solidFill>
              <a:ea typeface="Segoe UI" pitchFamily="34" charset="0"/>
              <a:cs typeface="Segoe UI" pitchFamily="34" charset="0"/>
            </a:endParaRPr>
          </a:p>
        </p:txBody>
      </p:sp>
      <p:sp>
        <p:nvSpPr>
          <p:cNvPr id="6" name="正方形/長方形 5"/>
          <p:cNvSpPr/>
          <p:nvPr/>
        </p:nvSpPr>
        <p:spPr bwMode="auto">
          <a:xfrm>
            <a:off x="5583936" y="1042416"/>
            <a:ext cx="5041392" cy="841248"/>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Cloud</a:t>
            </a:r>
            <a:endParaRPr kumimoji="1" lang="ja-JP" altLang="en-US" sz="4000" dirty="0" err="1" smtClean="0">
              <a:solidFill>
                <a:schemeClr val="tx1"/>
              </a:solidFill>
              <a:ea typeface="Segoe UI" pitchFamily="34" charset="0"/>
              <a:cs typeface="Segoe UI" pitchFamily="34" charset="0"/>
            </a:endParaRPr>
          </a:p>
        </p:txBody>
      </p:sp>
      <p:sp>
        <p:nvSpPr>
          <p:cNvPr id="7" name="テキスト ボックス 6"/>
          <p:cNvSpPr txBox="1"/>
          <p:nvPr/>
        </p:nvSpPr>
        <p:spPr>
          <a:xfrm>
            <a:off x="683704" y="2084832"/>
            <a:ext cx="4747832" cy="1231106"/>
          </a:xfrm>
          <a:prstGeom prst="rect">
            <a:avLst/>
          </a:prstGeom>
          <a:noFill/>
        </p:spPr>
        <p:txBody>
          <a:bodyPr wrap="square" lIns="0" tIns="0" rIns="0" bIns="0" rtlCol="0">
            <a:spAutoFit/>
          </a:bodyPr>
          <a:lstStyle/>
          <a:p>
            <a:pPr marL="571500" indent="-571500">
              <a:buFont typeface="Arial" panose="020B0604020202020204" pitchFamily="34" charset="0"/>
              <a:buChar char="•"/>
            </a:pPr>
            <a:r>
              <a:rPr kumimoji="1" lang="en-US" altLang="ja-JP" sz="4000" dirty="0" smtClean="0">
                <a:gradFill>
                  <a:gsLst>
                    <a:gs pos="2917">
                      <a:schemeClr val="tx1"/>
                    </a:gs>
                    <a:gs pos="30000">
                      <a:schemeClr val="tx1"/>
                    </a:gs>
                  </a:gsLst>
                  <a:lin ang="5400000" scaled="0"/>
                </a:gradFill>
              </a:rPr>
              <a:t>Linux</a:t>
            </a:r>
          </a:p>
          <a:p>
            <a:pPr marL="571500" indent="-571500">
              <a:buFont typeface="Arial" panose="020B0604020202020204" pitchFamily="34" charset="0"/>
              <a:buChar char="•"/>
            </a:pPr>
            <a:r>
              <a:rPr kumimoji="1" lang="en-US" altLang="ja-JP" sz="4000" dirty="0" smtClean="0">
                <a:gradFill>
                  <a:gsLst>
                    <a:gs pos="2917">
                      <a:schemeClr val="tx1"/>
                    </a:gs>
                    <a:gs pos="30000">
                      <a:schemeClr val="tx1"/>
                    </a:gs>
                  </a:gsLst>
                  <a:lin ang="5400000" scaled="0"/>
                </a:gradFill>
              </a:rPr>
              <a:t>Mac</a:t>
            </a:r>
            <a:endParaRPr kumimoji="1" lang="ja-JP" altLang="en-US" sz="4000" dirty="0" err="1" smtClean="0">
              <a:gradFill>
                <a:gsLst>
                  <a:gs pos="2917">
                    <a:schemeClr val="tx1"/>
                  </a:gs>
                  <a:gs pos="30000">
                    <a:schemeClr val="tx1"/>
                  </a:gs>
                </a:gsLst>
                <a:lin ang="5400000" scaled="0"/>
              </a:gradFill>
            </a:endParaRPr>
          </a:p>
        </p:txBody>
      </p:sp>
      <p:sp>
        <p:nvSpPr>
          <p:cNvPr id="8" name="テキスト ボックス 7"/>
          <p:cNvSpPr txBox="1"/>
          <p:nvPr/>
        </p:nvSpPr>
        <p:spPr>
          <a:xfrm>
            <a:off x="5645466" y="2093761"/>
            <a:ext cx="4979861" cy="1231106"/>
          </a:xfrm>
          <a:prstGeom prst="rect">
            <a:avLst/>
          </a:prstGeom>
          <a:noFill/>
        </p:spPr>
        <p:txBody>
          <a:bodyPr wrap="square" lIns="0" tIns="0" rIns="0" bIns="0" rtlCol="0">
            <a:spAutoFit/>
          </a:bodyPr>
          <a:lstStyle/>
          <a:p>
            <a:pPr marL="571500" indent="-571500">
              <a:buFont typeface="Arial" panose="020B0604020202020204" pitchFamily="34" charset="0"/>
              <a:buChar char="•"/>
            </a:pPr>
            <a:r>
              <a:rPr kumimoji="1" lang="en-US" altLang="ja-JP" sz="4000" dirty="0" smtClean="0">
                <a:gradFill>
                  <a:gsLst>
                    <a:gs pos="2917">
                      <a:schemeClr val="tx1"/>
                    </a:gs>
                    <a:gs pos="30000">
                      <a:schemeClr val="tx1"/>
                    </a:gs>
                  </a:gsLst>
                  <a:lin ang="5400000" scaled="0"/>
                </a:gradFill>
              </a:rPr>
              <a:t>AWS</a:t>
            </a:r>
          </a:p>
          <a:p>
            <a:pPr marL="571500" indent="-571500">
              <a:buFont typeface="Arial" panose="020B0604020202020204" pitchFamily="34" charset="0"/>
              <a:buChar char="•"/>
            </a:pPr>
            <a:r>
              <a:rPr kumimoji="1" lang="en-US" altLang="ja-JP" sz="4000" dirty="0" smtClean="0">
                <a:gradFill>
                  <a:gsLst>
                    <a:gs pos="2917">
                      <a:schemeClr val="tx1"/>
                    </a:gs>
                    <a:gs pos="30000">
                      <a:schemeClr val="tx1"/>
                    </a:gs>
                  </a:gsLst>
                  <a:lin ang="5400000" scaled="0"/>
                </a:gradFill>
              </a:rPr>
              <a:t>salesforce</a:t>
            </a:r>
            <a:endParaRPr kumimoji="1" lang="ja-JP" altLang="en-US" sz="4000" dirty="0" err="1" smtClean="0">
              <a:gradFill>
                <a:gsLst>
                  <a:gs pos="2917">
                    <a:schemeClr val="tx1"/>
                  </a:gs>
                  <a:gs pos="30000">
                    <a:schemeClr val="tx1"/>
                  </a:gs>
                </a:gsLst>
                <a:lin ang="5400000" scaled="0"/>
              </a:gradFill>
            </a:endParaRPr>
          </a:p>
        </p:txBody>
      </p:sp>
      <p:sp>
        <p:nvSpPr>
          <p:cNvPr id="9" name="正方形/長方形 8"/>
          <p:cNvSpPr/>
          <p:nvPr/>
        </p:nvSpPr>
        <p:spPr bwMode="auto">
          <a:xfrm>
            <a:off x="683703" y="3462528"/>
            <a:ext cx="4747832" cy="841248"/>
          </a:xfrm>
          <a:prstGeom prst="rect">
            <a:avLst/>
          </a:prstGeom>
          <a:solidFill>
            <a:schemeClr val="accent4">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mobile</a:t>
            </a:r>
            <a:endParaRPr kumimoji="1" lang="ja-JP" altLang="en-US" sz="4000" dirty="0" err="1" smtClean="0">
              <a:solidFill>
                <a:schemeClr val="tx1"/>
              </a:solidFill>
              <a:ea typeface="Segoe UI" pitchFamily="34" charset="0"/>
              <a:cs typeface="Segoe UI" pitchFamily="34" charset="0"/>
            </a:endParaRPr>
          </a:p>
        </p:txBody>
      </p:sp>
      <p:sp>
        <p:nvSpPr>
          <p:cNvPr id="10" name="正方形/長方形 9"/>
          <p:cNvSpPr/>
          <p:nvPr/>
        </p:nvSpPr>
        <p:spPr bwMode="auto">
          <a:xfrm>
            <a:off x="5583935" y="3462528"/>
            <a:ext cx="5041392" cy="841248"/>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device</a:t>
            </a:r>
            <a:endParaRPr kumimoji="1" lang="ja-JP" altLang="en-US" sz="4000" dirty="0" err="1" smtClean="0">
              <a:solidFill>
                <a:schemeClr val="tx1"/>
              </a:solidFill>
              <a:ea typeface="Segoe UI" pitchFamily="34" charset="0"/>
              <a:cs typeface="Segoe UI" pitchFamily="34" charset="0"/>
            </a:endParaRPr>
          </a:p>
        </p:txBody>
      </p:sp>
      <p:sp>
        <p:nvSpPr>
          <p:cNvPr id="11" name="テキスト ボックス 10"/>
          <p:cNvSpPr txBox="1"/>
          <p:nvPr/>
        </p:nvSpPr>
        <p:spPr>
          <a:xfrm>
            <a:off x="683703" y="4504944"/>
            <a:ext cx="4747832" cy="1231106"/>
          </a:xfrm>
          <a:prstGeom prst="rect">
            <a:avLst/>
          </a:prstGeom>
          <a:noFill/>
        </p:spPr>
        <p:txBody>
          <a:bodyPr wrap="square" lIns="0" tIns="0" rIns="0" bIns="0" rtlCol="0">
            <a:spAutoFit/>
          </a:bodyPr>
          <a:lstStyle/>
          <a:p>
            <a:pPr marL="571500" indent="-571500">
              <a:buFont typeface="Arial" panose="020B0604020202020204" pitchFamily="34" charset="0"/>
              <a:buChar char="•"/>
            </a:pPr>
            <a:r>
              <a:rPr kumimoji="1" lang="en-US" altLang="ja-JP" sz="4000" dirty="0" smtClean="0">
                <a:gradFill>
                  <a:gsLst>
                    <a:gs pos="2917">
                      <a:schemeClr val="tx1"/>
                    </a:gs>
                    <a:gs pos="30000">
                      <a:schemeClr val="tx1"/>
                    </a:gs>
                  </a:gsLst>
                  <a:lin ang="5400000" scaled="0"/>
                </a:gradFill>
              </a:rPr>
              <a:t>Android</a:t>
            </a:r>
          </a:p>
          <a:p>
            <a:pPr marL="571500" indent="-571500">
              <a:buFont typeface="Arial" panose="020B0604020202020204" pitchFamily="34" charset="0"/>
              <a:buChar char="•"/>
            </a:pPr>
            <a:r>
              <a:rPr kumimoji="1" lang="en-US" altLang="ja-JP" sz="4000" dirty="0" smtClean="0">
                <a:gradFill>
                  <a:gsLst>
                    <a:gs pos="2917">
                      <a:schemeClr val="tx1"/>
                    </a:gs>
                    <a:gs pos="30000">
                      <a:schemeClr val="tx1"/>
                    </a:gs>
                  </a:gsLst>
                  <a:lin ang="5400000" scaled="0"/>
                </a:gradFill>
              </a:rPr>
              <a:t>iOS</a:t>
            </a:r>
            <a:endParaRPr kumimoji="1" lang="ja-JP" altLang="en-US" sz="4000" dirty="0" err="1" smtClean="0">
              <a:gradFill>
                <a:gsLst>
                  <a:gs pos="2917">
                    <a:schemeClr val="tx1"/>
                  </a:gs>
                  <a:gs pos="30000">
                    <a:schemeClr val="tx1"/>
                  </a:gs>
                </a:gsLst>
                <a:lin ang="5400000" scaled="0"/>
              </a:gradFill>
            </a:endParaRPr>
          </a:p>
        </p:txBody>
      </p:sp>
      <p:sp>
        <p:nvSpPr>
          <p:cNvPr id="12" name="テキスト ボックス 11"/>
          <p:cNvSpPr txBox="1"/>
          <p:nvPr/>
        </p:nvSpPr>
        <p:spPr>
          <a:xfrm>
            <a:off x="5645465" y="4513873"/>
            <a:ext cx="4979861" cy="1231106"/>
          </a:xfrm>
          <a:prstGeom prst="rect">
            <a:avLst/>
          </a:prstGeom>
          <a:noFill/>
        </p:spPr>
        <p:txBody>
          <a:bodyPr wrap="square" lIns="0" tIns="0" rIns="0" bIns="0" rtlCol="0">
            <a:spAutoFit/>
          </a:bodyPr>
          <a:lstStyle/>
          <a:p>
            <a:pPr marL="571500" indent="-571500">
              <a:buFont typeface="Arial" panose="020B0604020202020204" pitchFamily="34" charset="0"/>
              <a:buChar char="•"/>
            </a:pPr>
            <a:r>
              <a:rPr kumimoji="1" lang="en-US" altLang="ja-JP" sz="4000" dirty="0" smtClean="0">
                <a:gradFill>
                  <a:gsLst>
                    <a:gs pos="2917">
                      <a:schemeClr val="tx1"/>
                    </a:gs>
                    <a:gs pos="30000">
                      <a:schemeClr val="tx1"/>
                    </a:gs>
                  </a:gsLst>
                  <a:lin ang="5400000" scaled="0"/>
                </a:gradFill>
              </a:rPr>
              <a:t>PC</a:t>
            </a:r>
          </a:p>
          <a:p>
            <a:pPr marL="571500" indent="-571500">
              <a:buFont typeface="Arial" panose="020B0604020202020204" pitchFamily="34" charset="0"/>
              <a:buChar char="•"/>
            </a:pPr>
            <a:r>
              <a:rPr kumimoji="1" lang="en-US" altLang="ja-JP" sz="4000" dirty="0" smtClean="0">
                <a:gradFill>
                  <a:gsLst>
                    <a:gs pos="2917">
                      <a:schemeClr val="tx1"/>
                    </a:gs>
                    <a:gs pos="30000">
                      <a:schemeClr val="tx1"/>
                    </a:gs>
                  </a:gsLst>
                  <a:lin ang="5400000" scaled="0"/>
                </a:gradFill>
              </a:rPr>
              <a:t>Tablet, etc…</a:t>
            </a:r>
          </a:p>
        </p:txBody>
      </p:sp>
      <p:sp>
        <p:nvSpPr>
          <p:cNvPr id="13" name="テキスト ボックス 12"/>
          <p:cNvSpPr txBox="1"/>
          <p:nvPr/>
        </p:nvSpPr>
        <p:spPr>
          <a:xfrm>
            <a:off x="683703" y="6185058"/>
            <a:ext cx="10490266" cy="492443"/>
          </a:xfrm>
          <a:prstGeom prst="rect">
            <a:avLst/>
          </a:prstGeom>
          <a:solidFill>
            <a:srgbClr val="0070C0"/>
          </a:solidFill>
        </p:spPr>
        <p:txBody>
          <a:bodyPr wrap="square" lIns="0" tIns="0" rIns="0" bIns="0" rtlCol="0">
            <a:spAutoFit/>
          </a:bodyPr>
          <a:lstStyle/>
          <a:p>
            <a:pPr algn="ctr"/>
            <a:r>
              <a:rPr kumimoji="1" lang="en-US" altLang="ja-JP" sz="3200" dirty="0" smtClean="0">
                <a:solidFill>
                  <a:schemeClr val="bg1"/>
                </a:solidFill>
              </a:rPr>
              <a:t>Microsoft</a:t>
            </a:r>
            <a:r>
              <a:rPr kumimoji="1" lang="ja-JP" altLang="en-US" sz="3200" dirty="0" smtClean="0">
                <a:solidFill>
                  <a:schemeClr val="bg1"/>
                </a:solidFill>
              </a:rPr>
              <a:t>じゃなくてもいいのでは</a:t>
            </a:r>
            <a:r>
              <a:rPr kumimoji="1" lang="en-US" altLang="ja-JP" sz="3200" dirty="0" smtClean="0">
                <a:solidFill>
                  <a:schemeClr val="bg1"/>
                </a:solidFill>
              </a:rPr>
              <a:t>??</a:t>
            </a:r>
            <a:endParaRPr kumimoji="1" lang="en-US" altLang="ja-JP" sz="3200" dirty="0">
              <a:solidFill>
                <a:schemeClr val="bg1"/>
              </a:solidFill>
            </a:endParaRPr>
          </a:p>
        </p:txBody>
      </p:sp>
    </p:spTree>
    <p:extLst>
      <p:ext uri="{BB962C8B-B14F-4D97-AF65-F5344CB8AC3E}">
        <p14:creationId xmlns:p14="http://schemas.microsoft.com/office/powerpoint/2010/main" val="4157084383"/>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3749040"/>
            <a:ext cx="11149013" cy="2578608"/>
          </a:xfrm>
        </p:spPr>
        <p:txBody>
          <a:bodyPr/>
          <a:lstStyle/>
          <a:p>
            <a:r>
              <a:rPr kumimoji="1" lang="en-US" altLang="ja-JP" dirty="0" smtClean="0"/>
              <a:t>Microsoft </a:t>
            </a:r>
            <a:r>
              <a:rPr kumimoji="1" lang="ja-JP" altLang="en-US" dirty="0" smtClean="0"/>
              <a:t>は</a:t>
            </a:r>
            <a:r>
              <a:rPr kumimoji="1" lang="en-US" altLang="ja-JP" dirty="0" smtClean="0"/>
              <a:t>OSS</a:t>
            </a:r>
            <a:r>
              <a:rPr kumimoji="1" lang="ja-JP" altLang="en-US" dirty="0" smtClean="0"/>
              <a:t>も </a:t>
            </a:r>
            <a:r>
              <a:rPr kumimoji="1" lang="en-US" altLang="ja-JP" dirty="0" smtClean="0"/>
              <a:t>Mac</a:t>
            </a:r>
            <a:r>
              <a:rPr kumimoji="1" lang="ja-JP" altLang="en-US" dirty="0" smtClean="0"/>
              <a:t>も </a:t>
            </a:r>
            <a:r>
              <a:rPr kumimoji="1" lang="en-US" altLang="ja-JP" dirty="0" smtClean="0"/>
              <a:t>Linux </a:t>
            </a:r>
            <a:r>
              <a:rPr kumimoji="1" lang="ja-JP" altLang="en-US" dirty="0" smtClean="0"/>
              <a:t>も全てウェルカムですよ</a:t>
            </a:r>
            <a:endParaRPr kumimoji="1" lang="en-US" altLang="ja-JP" dirty="0" smtClean="0"/>
          </a:p>
          <a:p>
            <a:r>
              <a:rPr kumimoji="1" lang="ja-JP" altLang="en-US" dirty="0"/>
              <a:t>動作</a:t>
            </a:r>
            <a:r>
              <a:rPr kumimoji="1" lang="ja-JP" altLang="en-US" dirty="0" smtClean="0"/>
              <a:t>する</a:t>
            </a:r>
            <a:r>
              <a:rPr kumimoji="1" lang="ja-JP" altLang="en-US" b="1" dirty="0">
                <a:solidFill>
                  <a:schemeClr val="tx1">
                    <a:alpha val="99000"/>
                  </a:schemeClr>
                </a:solidFill>
              </a:rPr>
              <a:t>基板</a:t>
            </a:r>
            <a:r>
              <a:rPr kumimoji="1" lang="ja-JP" altLang="en-US" b="1" dirty="0" smtClean="0">
                <a:solidFill>
                  <a:schemeClr val="tx1">
                    <a:alpha val="99000"/>
                  </a:schemeClr>
                </a:solidFill>
              </a:rPr>
              <a:t>を提供</a:t>
            </a:r>
            <a:r>
              <a:rPr kumimoji="1" lang="en-US" altLang="ja-JP" b="1" dirty="0" smtClean="0">
                <a:solidFill>
                  <a:schemeClr val="tx1">
                    <a:alpha val="99000"/>
                  </a:schemeClr>
                </a:solidFill>
              </a:rPr>
              <a:t>/</a:t>
            </a:r>
            <a:r>
              <a:rPr kumimoji="1" lang="ja-JP" altLang="en-US" b="1" dirty="0" smtClean="0">
                <a:solidFill>
                  <a:schemeClr val="tx1">
                    <a:alpha val="99000"/>
                  </a:schemeClr>
                </a:solidFill>
              </a:rPr>
              <a:t>サポート</a:t>
            </a:r>
            <a:r>
              <a:rPr kumimoji="1" lang="ja-JP" altLang="en-US" dirty="0" smtClean="0"/>
              <a:t>しますよ！</a:t>
            </a:r>
            <a:endParaRPr kumimoji="1" lang="ja-JP" altLang="en-US" dirty="0"/>
          </a:p>
        </p:txBody>
      </p:sp>
      <p:sp>
        <p:nvSpPr>
          <p:cNvPr id="3" name="タイトル 2"/>
          <p:cNvSpPr>
            <a:spLocks noGrp="1"/>
          </p:cNvSpPr>
          <p:nvPr>
            <p:ph type="title"/>
          </p:nvPr>
        </p:nvSpPr>
        <p:spPr>
          <a:xfrm>
            <a:off x="263461" y="228600"/>
            <a:ext cx="11660316" cy="1495794"/>
          </a:xfrm>
        </p:spPr>
        <p:txBody>
          <a:bodyPr/>
          <a:lstStyle/>
          <a:p>
            <a:r>
              <a:rPr kumimoji="1" lang="ja-JP" altLang="en-US" dirty="0" smtClean="0"/>
              <a:t>これからは全てを受け入れましょう</a:t>
            </a:r>
            <a:r>
              <a:rPr kumimoji="1" lang="en-US" altLang="ja-JP" dirty="0" smtClean="0"/>
              <a:t>…</a:t>
            </a:r>
            <a:endParaRPr kumimoji="1" lang="ja-JP" altLang="en-US" dirty="0"/>
          </a:p>
        </p:txBody>
      </p:sp>
      <p:pic>
        <p:nvPicPr>
          <p:cNvPr id="4" name="図 3"/>
          <p:cNvPicPr>
            <a:picLocks noChangeAspect="1"/>
          </p:cNvPicPr>
          <p:nvPr/>
        </p:nvPicPr>
        <p:blipFill>
          <a:blip r:embed="rId3"/>
          <a:stretch>
            <a:fillRect/>
          </a:stretch>
        </p:blipFill>
        <p:spPr>
          <a:xfrm>
            <a:off x="2377440" y="1122802"/>
            <a:ext cx="7808737" cy="2345590"/>
          </a:xfrm>
          <a:prstGeom prst="rect">
            <a:avLst/>
          </a:prstGeom>
        </p:spPr>
      </p:pic>
      <p:sp>
        <p:nvSpPr>
          <p:cNvPr id="5" name="テキスト ボックス 4"/>
          <p:cNvSpPr txBox="1"/>
          <p:nvPr/>
        </p:nvSpPr>
        <p:spPr>
          <a:xfrm>
            <a:off x="683703" y="6185058"/>
            <a:ext cx="10490266" cy="492443"/>
          </a:xfrm>
          <a:prstGeom prst="rect">
            <a:avLst/>
          </a:prstGeom>
          <a:solidFill>
            <a:srgbClr val="0070C0"/>
          </a:solidFill>
        </p:spPr>
        <p:txBody>
          <a:bodyPr wrap="square" lIns="0" tIns="0" rIns="0" bIns="0" rtlCol="0">
            <a:spAutoFit/>
          </a:bodyPr>
          <a:lstStyle/>
          <a:p>
            <a:pPr algn="ctr"/>
            <a:r>
              <a:rPr kumimoji="1" lang="ja-JP" altLang="en-US" sz="3200" dirty="0">
                <a:solidFill>
                  <a:schemeClr val="bg1"/>
                </a:solidFill>
              </a:rPr>
              <a:t>開発</a:t>
            </a:r>
            <a:r>
              <a:rPr kumimoji="1" lang="ja-JP" altLang="en-US" sz="3200" dirty="0" smtClean="0">
                <a:solidFill>
                  <a:schemeClr val="bg1"/>
                </a:solidFill>
              </a:rPr>
              <a:t>は </a:t>
            </a:r>
            <a:r>
              <a:rPr kumimoji="1" lang="en-US" altLang="ja-JP" sz="3200" dirty="0" smtClean="0">
                <a:solidFill>
                  <a:schemeClr val="bg1"/>
                </a:solidFill>
              </a:rPr>
              <a:t>Visual Studio </a:t>
            </a:r>
            <a:r>
              <a:rPr kumimoji="1" lang="ja-JP" altLang="en-US" sz="3200" dirty="0" smtClean="0">
                <a:solidFill>
                  <a:schemeClr val="bg1"/>
                </a:solidFill>
              </a:rPr>
              <a:t>使えばいいよ！</a:t>
            </a:r>
            <a:endParaRPr kumimoji="1" lang="en-US" altLang="ja-JP" sz="3200" dirty="0">
              <a:solidFill>
                <a:schemeClr val="bg1"/>
              </a:solidFill>
            </a:endParaRPr>
          </a:p>
        </p:txBody>
      </p:sp>
    </p:spTree>
    <p:extLst>
      <p:ext uri="{BB962C8B-B14F-4D97-AF65-F5344CB8AC3E}">
        <p14:creationId xmlns:p14="http://schemas.microsoft.com/office/powerpoint/2010/main" val="864290550"/>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b="1" dirty="0"/>
              <a:t>.NET Core is Open Source</a:t>
            </a:r>
            <a:endParaRPr kumimoji="1" lang="ja-JP" altLang="en-US" dirty="0"/>
          </a:p>
        </p:txBody>
      </p:sp>
      <p:sp>
        <p:nvSpPr>
          <p:cNvPr id="4" name="テキスト ボックス 3"/>
          <p:cNvSpPr txBox="1"/>
          <p:nvPr/>
        </p:nvSpPr>
        <p:spPr>
          <a:xfrm>
            <a:off x="852860" y="6498425"/>
            <a:ext cx="10990077" cy="215444"/>
          </a:xfrm>
          <a:prstGeom prst="rect">
            <a:avLst/>
          </a:prstGeom>
          <a:noFill/>
        </p:spPr>
        <p:txBody>
          <a:bodyPr wrap="square" lIns="0" tIns="0" rIns="0" bIns="0" rtlCol="0">
            <a:spAutoFit/>
          </a:bodyPr>
          <a:lstStyle/>
          <a:p>
            <a:pPr algn="r"/>
            <a:r>
              <a:rPr kumimoji="1" lang="en-US" altLang="ja-JP" sz="1400" dirty="0">
                <a:gradFill>
                  <a:gsLst>
                    <a:gs pos="2917">
                      <a:schemeClr val="tx1"/>
                    </a:gs>
                    <a:gs pos="30000">
                      <a:schemeClr val="tx1"/>
                    </a:gs>
                  </a:gsLst>
                  <a:lin ang="5400000" scaled="0"/>
                </a:gradFill>
                <a:hlinkClick r:id="rId3"/>
              </a:rPr>
              <a:t>http://</a:t>
            </a:r>
            <a:r>
              <a:rPr kumimoji="1" lang="en-US" altLang="ja-JP" sz="1400" dirty="0" smtClean="0">
                <a:gradFill>
                  <a:gsLst>
                    <a:gs pos="2917">
                      <a:schemeClr val="tx1"/>
                    </a:gs>
                    <a:gs pos="30000">
                      <a:schemeClr val="tx1"/>
                    </a:gs>
                  </a:gsLst>
                  <a:lin ang="5400000" scaled="0"/>
                </a:gradFill>
                <a:hlinkClick r:id="rId3"/>
              </a:rPr>
              <a:t>blogs.msdn.com/b/dotnet/archive/2014/11/12/net-core-is-open-source.aspx</a:t>
            </a:r>
            <a:endParaRPr kumimoji="1" lang="ja-JP" altLang="en-US" sz="1400" dirty="0" err="1" smtClean="0">
              <a:gradFill>
                <a:gsLst>
                  <a:gs pos="2917">
                    <a:schemeClr val="tx1"/>
                  </a:gs>
                  <a:gs pos="30000">
                    <a:schemeClr val="tx1"/>
                  </a:gs>
                </a:gsLst>
                <a:lin ang="5400000" scaled="0"/>
              </a:gradFill>
            </a:endParaRPr>
          </a:p>
        </p:txBody>
      </p:sp>
      <p:pic>
        <p:nvPicPr>
          <p:cNvPr id="5" name="図 4"/>
          <p:cNvPicPr>
            <a:picLocks noChangeAspect="1"/>
          </p:cNvPicPr>
          <p:nvPr/>
        </p:nvPicPr>
        <p:blipFill>
          <a:blip r:embed="rId4"/>
          <a:stretch>
            <a:fillRect/>
          </a:stretch>
        </p:blipFill>
        <p:spPr>
          <a:xfrm>
            <a:off x="519112" y="1671234"/>
            <a:ext cx="8012516" cy="4034107"/>
          </a:xfrm>
          <a:prstGeom prst="rect">
            <a:avLst/>
          </a:prstGeom>
        </p:spPr>
      </p:pic>
      <p:sp>
        <p:nvSpPr>
          <p:cNvPr id="6" name="正方形/長方形 5"/>
          <p:cNvSpPr/>
          <p:nvPr/>
        </p:nvSpPr>
        <p:spPr bwMode="auto">
          <a:xfrm>
            <a:off x="8693239" y="976497"/>
            <a:ext cx="3149698" cy="5308393"/>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600" dirty="0" smtClean="0">
                <a:gradFill>
                  <a:gsLst>
                    <a:gs pos="0">
                      <a:srgbClr val="FFFFFF"/>
                    </a:gs>
                    <a:gs pos="100000">
                      <a:srgbClr val="FFFFFF"/>
                    </a:gs>
                  </a:gsLst>
                  <a:lin ang="5400000" scaled="0"/>
                </a:gradFill>
                <a:ea typeface="Segoe UI" pitchFamily="34" charset="0"/>
                <a:cs typeface="Segoe UI" pitchFamily="34" charset="0"/>
              </a:rPr>
              <a:t>.NET Framework</a:t>
            </a: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の</a:t>
            </a:r>
            <a:r>
              <a:rPr kumimoji="1" lang="en-US" altLang="ja-JP" sz="3600" dirty="0" smtClean="0">
                <a:gradFill>
                  <a:gsLst>
                    <a:gs pos="0">
                      <a:srgbClr val="FFFFFF"/>
                    </a:gs>
                    <a:gs pos="100000">
                      <a:srgbClr val="FFFFFF"/>
                    </a:gs>
                  </a:gsLst>
                  <a:lin ang="5400000" scaled="0"/>
                </a:gradFill>
                <a:ea typeface="Segoe UI" pitchFamily="34" charset="0"/>
                <a:cs typeface="Segoe UI" pitchFamily="34" charset="0"/>
              </a:rPr>
              <a:t>Core</a:t>
            </a: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部分の</a:t>
            </a:r>
            <a:r>
              <a:rPr kumimoji="1" lang="en-US" altLang="ja-JP" sz="3600" dirty="0" smtClean="0">
                <a:gradFill>
                  <a:gsLst>
                    <a:gs pos="0">
                      <a:srgbClr val="FFFFFF"/>
                    </a:gs>
                    <a:gs pos="100000">
                      <a:srgbClr val="FFFFFF"/>
                    </a:gs>
                  </a:gsLst>
                  <a:lin ang="5400000" scaled="0"/>
                </a:gradFill>
                <a:ea typeface="Segoe UI" pitchFamily="34" charset="0"/>
                <a:cs typeface="Segoe UI" pitchFamily="34" charset="0"/>
              </a:rPr>
              <a:t>OSS</a:t>
            </a: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化</a:t>
            </a:r>
            <a:endParaRPr kumimoji="1" lang="en-US" altLang="ja-JP" sz="3600" dirty="0" smtClean="0">
              <a:gradFill>
                <a:gsLst>
                  <a:gs pos="0">
                    <a:srgbClr val="FFFFFF"/>
                  </a:gs>
                  <a:gs pos="100000">
                    <a:srgbClr val="FFFFFF"/>
                  </a:gs>
                </a:gsLst>
                <a:lin ang="5400000" scaled="0"/>
              </a:gradFill>
              <a:ea typeface="Segoe UI" pitchFamily="34" charset="0"/>
              <a:cs typeface="Segoe UI" pitchFamily="34" charset="0"/>
            </a:endParaRPr>
          </a:p>
          <a:p>
            <a:pPr algn="ctr" defTabSz="914099" fontAlgn="base">
              <a:spcBef>
                <a:spcPct val="0"/>
              </a:spcBef>
              <a:spcAft>
                <a:spcPct val="0"/>
              </a:spcAft>
            </a:pPr>
            <a:endParaRPr kumimoji="1" lang="en-US" altLang="ja-JP" sz="3600" dirty="0">
              <a:gradFill>
                <a:gsLst>
                  <a:gs pos="0">
                    <a:srgbClr val="FFFFFF"/>
                  </a:gs>
                  <a:gs pos="100000">
                    <a:srgbClr val="FFFFFF"/>
                  </a:gs>
                </a:gsLst>
                <a:lin ang="5400000" scaled="0"/>
              </a:gradFill>
              <a:ea typeface="Segoe UI" pitchFamily="34" charset="0"/>
              <a:cs typeface="Segoe UI" pitchFamily="34" charset="0"/>
            </a:endParaRPr>
          </a:p>
          <a:p>
            <a:pPr algn="ctr" defTabSz="914099" fontAlgn="base">
              <a:spcBef>
                <a:spcPct val="0"/>
              </a:spcBef>
              <a:spcAft>
                <a:spcPct val="0"/>
              </a:spcAft>
            </a:pPr>
            <a:r>
              <a:rPr kumimoji="1" lang="en-US" altLang="ja-JP" sz="3600" dirty="0" smtClean="0">
                <a:gradFill>
                  <a:gsLst>
                    <a:gs pos="0">
                      <a:srgbClr val="FFFFFF"/>
                    </a:gs>
                    <a:gs pos="100000">
                      <a:srgbClr val="FFFFFF"/>
                    </a:gs>
                  </a:gsLst>
                  <a:lin ang="5400000" scaled="0"/>
                </a:gradFill>
                <a:ea typeface="Segoe UI" pitchFamily="34" charset="0"/>
                <a:cs typeface="Segoe UI" pitchFamily="34" charset="0"/>
              </a:rPr>
              <a:t>Cross-platform</a:t>
            </a:r>
            <a:endParaRPr kumimoji="1" lang="ja-JP" altLang="en-US" sz="36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14593580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a:p>
        </p:txBody>
      </p:sp>
      <p:pic>
        <p:nvPicPr>
          <p:cNvPr id="4" name="図 3"/>
          <p:cNvPicPr>
            <a:picLocks noChangeAspect="1"/>
          </p:cNvPicPr>
          <p:nvPr/>
        </p:nvPicPr>
        <p:blipFill>
          <a:blip r:embed="rId3"/>
          <a:stretch>
            <a:fillRect/>
          </a:stretch>
        </p:blipFill>
        <p:spPr>
          <a:xfrm>
            <a:off x="852860" y="0"/>
            <a:ext cx="10490264" cy="6463439"/>
          </a:xfrm>
          <a:prstGeom prst="rect">
            <a:avLst/>
          </a:prstGeom>
        </p:spPr>
      </p:pic>
      <p:sp>
        <p:nvSpPr>
          <p:cNvPr id="6" name="テキスト ボックス 5"/>
          <p:cNvSpPr txBox="1"/>
          <p:nvPr/>
        </p:nvSpPr>
        <p:spPr>
          <a:xfrm>
            <a:off x="852860" y="6498425"/>
            <a:ext cx="10990077" cy="215444"/>
          </a:xfrm>
          <a:prstGeom prst="rect">
            <a:avLst/>
          </a:prstGeom>
          <a:noFill/>
        </p:spPr>
        <p:txBody>
          <a:bodyPr wrap="square" lIns="0" tIns="0" rIns="0" bIns="0" rtlCol="0">
            <a:spAutoFit/>
          </a:bodyPr>
          <a:lstStyle/>
          <a:p>
            <a:pPr algn="r"/>
            <a:r>
              <a:rPr kumimoji="1" lang="en-US" altLang="ja-JP" sz="1400" dirty="0">
                <a:gradFill>
                  <a:gsLst>
                    <a:gs pos="2917">
                      <a:schemeClr val="tx1"/>
                    </a:gs>
                    <a:gs pos="30000">
                      <a:schemeClr val="tx1"/>
                    </a:gs>
                  </a:gsLst>
                  <a:lin ang="5400000" scaled="0"/>
                </a:gradFill>
                <a:hlinkClick r:id="rId4"/>
              </a:rPr>
              <a:t>https://</a:t>
            </a:r>
            <a:r>
              <a:rPr kumimoji="1" lang="en-US" altLang="ja-JP" sz="1400" dirty="0" smtClean="0">
                <a:gradFill>
                  <a:gsLst>
                    <a:gs pos="2917">
                      <a:schemeClr val="tx1"/>
                    </a:gs>
                    <a:gs pos="30000">
                      <a:schemeClr val="tx1"/>
                    </a:gs>
                  </a:gsLst>
                  <a:lin ang="5400000" scaled="0"/>
                </a:gradFill>
                <a:hlinkClick r:id="rId4"/>
              </a:rPr>
              <a:t>github.com/dotnet/corefx</a:t>
            </a:r>
            <a:endParaRPr kumimoji="1" lang="ja-JP" altLang="en-US" sz="1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79116389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75488" y="216400"/>
            <a:ext cx="10643616" cy="6085449"/>
          </a:xfrm>
          <a:prstGeom prst="rect">
            <a:avLst/>
          </a:prstGeom>
        </p:spPr>
      </p:pic>
      <p:sp>
        <p:nvSpPr>
          <p:cNvPr id="5" name="テキスト ボックス 4"/>
          <p:cNvSpPr txBox="1"/>
          <p:nvPr/>
        </p:nvSpPr>
        <p:spPr>
          <a:xfrm>
            <a:off x="852860" y="6498425"/>
            <a:ext cx="10990077" cy="215444"/>
          </a:xfrm>
          <a:prstGeom prst="rect">
            <a:avLst/>
          </a:prstGeom>
          <a:noFill/>
        </p:spPr>
        <p:txBody>
          <a:bodyPr wrap="square" lIns="0" tIns="0" rIns="0" bIns="0" rtlCol="0">
            <a:spAutoFit/>
          </a:bodyPr>
          <a:lstStyle/>
          <a:p>
            <a:pPr algn="r"/>
            <a:r>
              <a:rPr kumimoji="1" lang="en-US" altLang="ja-JP" sz="1400" dirty="0">
                <a:gradFill>
                  <a:gsLst>
                    <a:gs pos="2917">
                      <a:schemeClr val="tx1"/>
                    </a:gs>
                    <a:gs pos="30000">
                      <a:schemeClr val="tx1"/>
                    </a:gs>
                  </a:gsLst>
                  <a:lin ang="5400000" scaled="0"/>
                </a:gradFill>
                <a:hlinkClick r:id="rId4"/>
              </a:rPr>
              <a:t>http://referencesource.microsoft.com</a:t>
            </a:r>
            <a:r>
              <a:rPr kumimoji="1" lang="en-US" altLang="ja-JP" sz="1400" dirty="0" smtClean="0">
                <a:gradFill>
                  <a:gsLst>
                    <a:gs pos="2917">
                      <a:schemeClr val="tx1"/>
                    </a:gs>
                    <a:gs pos="30000">
                      <a:schemeClr val="tx1"/>
                    </a:gs>
                  </a:gsLst>
                  <a:lin ang="5400000" scaled="0"/>
                </a:gradFill>
                <a:hlinkClick r:id="rId4"/>
              </a:rPr>
              <a:t>/</a:t>
            </a:r>
            <a:endParaRPr kumimoji="1" lang="ja-JP" altLang="en-US" sz="1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64192673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152144"/>
            <a:ext cx="11477816" cy="5477255"/>
          </a:xfrm>
        </p:spPr>
        <p:txBody>
          <a:bodyPr/>
          <a:lstStyle/>
          <a:p>
            <a:pPr marL="571500" indent="-571500">
              <a:buFont typeface="Arial" panose="020B0604020202020204" pitchFamily="34" charset="0"/>
              <a:buChar char="•"/>
            </a:pPr>
            <a:r>
              <a:rPr kumimoji="1" lang="en-US" altLang="ja-JP" dirty="0" smtClean="0"/>
              <a:t>Java </a:t>
            </a:r>
            <a:r>
              <a:rPr kumimoji="1" lang="ja-JP" altLang="en-US" dirty="0" smtClean="0"/>
              <a:t>のポジションを</a:t>
            </a:r>
            <a:r>
              <a:rPr kumimoji="1" lang="ja-JP" altLang="en-US" dirty="0"/>
              <a:t>狙って</a:t>
            </a:r>
            <a:r>
              <a:rPr kumimoji="1" lang="en-US" altLang="ja-JP" dirty="0"/>
              <a:t>OSS</a:t>
            </a:r>
            <a:r>
              <a:rPr kumimoji="1" lang="ja-JP" altLang="en-US" dirty="0"/>
              <a:t>化したのでは</a:t>
            </a:r>
            <a:r>
              <a:rPr kumimoji="1" lang="en-US" altLang="ja-JP" dirty="0" smtClean="0"/>
              <a:t>?</a:t>
            </a:r>
            <a:br>
              <a:rPr kumimoji="1" lang="en-US" altLang="ja-JP" dirty="0" smtClean="0"/>
            </a:br>
            <a:endParaRPr kumimoji="1" lang="en-US" altLang="ja-JP" b="1" dirty="0" smtClean="0">
              <a:solidFill>
                <a:srgbClr val="0070C0">
                  <a:alpha val="99000"/>
                </a:srgbClr>
              </a:solidFill>
            </a:endParaRPr>
          </a:p>
          <a:p>
            <a:pPr marL="571500" indent="-571500">
              <a:buFont typeface="Arial" panose="020B0604020202020204" pitchFamily="34" charset="0"/>
              <a:buChar char="•"/>
            </a:pPr>
            <a:r>
              <a:rPr kumimoji="1" lang="ja-JP" altLang="en-US" dirty="0" smtClean="0"/>
              <a:t>開発者のエコシステム</a:t>
            </a:r>
            <a:r>
              <a:rPr kumimoji="1" lang="en-US" altLang="ja-JP" dirty="0" smtClean="0"/>
              <a:t>(</a:t>
            </a:r>
            <a:r>
              <a:rPr kumimoji="1" lang="ja-JP" altLang="en-US" dirty="0" smtClean="0"/>
              <a:t>環境</a:t>
            </a:r>
            <a:r>
              <a:rPr kumimoji="1" lang="en-US" altLang="ja-JP" dirty="0" smtClean="0"/>
              <a:t>)</a:t>
            </a:r>
            <a:r>
              <a:rPr kumimoji="1" lang="ja-JP" altLang="en-US" dirty="0" smtClean="0"/>
              <a:t>はすぐに変えられないよ、</a:t>
            </a:r>
            <a:r>
              <a:rPr kumimoji="1" lang="en-US" altLang="ja-JP" dirty="0" smtClean="0"/>
              <a:t>Windows</a:t>
            </a:r>
            <a:r>
              <a:rPr kumimoji="1" lang="ja-JP" altLang="en-US" dirty="0" smtClean="0"/>
              <a:t>が良いと言われてもねぇ</a:t>
            </a:r>
            <a:r>
              <a:rPr kumimoji="1" lang="en-US" altLang="ja-JP" dirty="0" smtClean="0"/>
              <a:t>…</a:t>
            </a:r>
            <a:br>
              <a:rPr kumimoji="1" lang="en-US" altLang="ja-JP" dirty="0" smtClean="0"/>
            </a:br>
            <a:endParaRPr kumimoji="1" lang="en-US" altLang="ja-JP" dirty="0" smtClean="0"/>
          </a:p>
          <a:p>
            <a:pPr marL="571500" indent="-571500">
              <a:buFont typeface="Arial" panose="020B0604020202020204" pitchFamily="34" charset="0"/>
              <a:buChar char="•"/>
            </a:pPr>
            <a:r>
              <a:rPr kumimoji="1" lang="ja-JP" altLang="en-US" dirty="0" smtClean="0"/>
              <a:t>結局は全方位プロダクトあるのでは</a:t>
            </a:r>
            <a:r>
              <a:rPr kumimoji="1" lang="en-US" altLang="ja-JP" dirty="0" smtClean="0"/>
              <a:t>?</a:t>
            </a:r>
            <a:r>
              <a:rPr kumimoji="1" lang="ja-JP" altLang="en-US" dirty="0" smtClean="0"/>
              <a:t>囲い込みでしょ</a:t>
            </a:r>
            <a:r>
              <a:rPr kumimoji="1" lang="en-US" altLang="ja-JP" dirty="0" smtClean="0"/>
              <a:t>?</a:t>
            </a:r>
          </a:p>
        </p:txBody>
      </p:sp>
      <p:sp>
        <p:nvSpPr>
          <p:cNvPr id="3" name="タイトル 2"/>
          <p:cNvSpPr>
            <a:spLocks noGrp="1"/>
          </p:cNvSpPr>
          <p:nvPr>
            <p:ph type="title"/>
          </p:nvPr>
        </p:nvSpPr>
        <p:spPr>
          <a:xfrm>
            <a:off x="519112" y="228600"/>
            <a:ext cx="11149013" cy="747897"/>
          </a:xfrm>
        </p:spPr>
        <p:txBody>
          <a:bodyPr/>
          <a:lstStyle/>
          <a:p>
            <a:r>
              <a:rPr kumimoji="1" lang="ja-JP" altLang="en-US" dirty="0" smtClean="0"/>
              <a:t>（重要）</a:t>
            </a:r>
            <a:r>
              <a:rPr kumimoji="1" lang="en-US" altLang="ja-JP" dirty="0" smtClean="0"/>
              <a:t>Microsoft</a:t>
            </a:r>
            <a:r>
              <a:rPr kumimoji="1" lang="ja-JP" altLang="en-US" dirty="0" smtClean="0"/>
              <a:t>は比較して</a:t>
            </a:r>
            <a:r>
              <a:rPr kumimoji="1" lang="ja-JP" altLang="en-US" dirty="0"/>
              <a:t>いない</a:t>
            </a:r>
          </a:p>
        </p:txBody>
      </p:sp>
      <p:sp>
        <p:nvSpPr>
          <p:cNvPr id="4" name="テキスト ボックス 3"/>
          <p:cNvSpPr txBox="1"/>
          <p:nvPr/>
        </p:nvSpPr>
        <p:spPr>
          <a:xfrm>
            <a:off x="519112" y="6185058"/>
            <a:ext cx="11349799" cy="492443"/>
          </a:xfrm>
          <a:prstGeom prst="rect">
            <a:avLst/>
          </a:prstGeom>
          <a:solidFill>
            <a:srgbClr val="0070C0"/>
          </a:solidFill>
        </p:spPr>
        <p:txBody>
          <a:bodyPr wrap="square" lIns="0" tIns="0" rIns="0" bIns="0" rtlCol="0">
            <a:spAutoFit/>
          </a:bodyPr>
          <a:lstStyle/>
          <a:p>
            <a:pPr algn="ctr"/>
            <a:r>
              <a:rPr kumimoji="1" lang="ja-JP" altLang="en-US" sz="3200" dirty="0" smtClean="0">
                <a:solidFill>
                  <a:schemeClr val="bg1"/>
                </a:solidFill>
              </a:rPr>
              <a:t>日本語の記事は、多少解釈を間違えているものもある</a:t>
            </a:r>
            <a:endParaRPr kumimoji="1" lang="en-US" altLang="ja-JP" sz="3200" dirty="0">
              <a:solidFill>
                <a:schemeClr val="bg1"/>
              </a:solidFill>
            </a:endParaRPr>
          </a:p>
        </p:txBody>
      </p:sp>
    </p:spTree>
    <p:extLst>
      <p:ext uri="{BB962C8B-B14F-4D97-AF65-F5344CB8AC3E}">
        <p14:creationId xmlns:p14="http://schemas.microsoft.com/office/powerpoint/2010/main" val="261640950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152144"/>
            <a:ext cx="11477816" cy="5477255"/>
          </a:xfrm>
        </p:spPr>
        <p:txBody>
          <a:bodyPr/>
          <a:lstStyle/>
          <a:p>
            <a:pPr marL="571500" indent="-571500">
              <a:buFont typeface="Arial" panose="020B0604020202020204" pitchFamily="34" charset="0"/>
              <a:buChar char="•"/>
            </a:pPr>
            <a:r>
              <a:rPr kumimoji="1" lang="en-US" altLang="ja-JP" dirty="0" smtClean="0"/>
              <a:t>Java </a:t>
            </a:r>
            <a:r>
              <a:rPr kumimoji="1" lang="ja-JP" altLang="en-US" dirty="0" smtClean="0"/>
              <a:t>のポジションを狙って</a:t>
            </a:r>
            <a:r>
              <a:rPr kumimoji="1" lang="en-US" altLang="ja-JP" dirty="0" smtClean="0"/>
              <a:t>OSS</a:t>
            </a:r>
            <a:r>
              <a:rPr kumimoji="1" lang="ja-JP" altLang="en-US" dirty="0" smtClean="0"/>
              <a:t>化したのでは</a:t>
            </a:r>
            <a:r>
              <a:rPr kumimoji="1" lang="en-US" altLang="ja-JP" dirty="0" smtClean="0"/>
              <a:t>?</a:t>
            </a:r>
            <a:br>
              <a:rPr kumimoji="1" lang="en-US" altLang="ja-JP" dirty="0" smtClean="0"/>
            </a:br>
            <a:r>
              <a:rPr kumimoji="1" lang="ja-JP" altLang="en-US" b="1" dirty="0" smtClean="0">
                <a:solidFill>
                  <a:srgbClr val="0070C0">
                    <a:alpha val="99000"/>
                  </a:srgbClr>
                </a:solidFill>
              </a:rPr>
              <a:t>→言語レイヤでパイを奪うなどの話ではない</a:t>
            </a:r>
            <a:endParaRPr kumimoji="1" lang="en-US" altLang="ja-JP" b="1" dirty="0" smtClean="0">
              <a:solidFill>
                <a:srgbClr val="0070C0">
                  <a:alpha val="99000"/>
                </a:srgbClr>
              </a:solidFill>
            </a:endParaRPr>
          </a:p>
          <a:p>
            <a:pPr marL="571500" indent="-571500">
              <a:buFont typeface="Arial" panose="020B0604020202020204" pitchFamily="34" charset="0"/>
              <a:buChar char="•"/>
            </a:pPr>
            <a:r>
              <a:rPr kumimoji="1" lang="ja-JP" altLang="en-US" dirty="0" smtClean="0"/>
              <a:t>開発者のエコシステム</a:t>
            </a:r>
            <a:r>
              <a:rPr kumimoji="1" lang="en-US" altLang="ja-JP" dirty="0"/>
              <a:t>(</a:t>
            </a:r>
            <a:r>
              <a:rPr kumimoji="1" lang="ja-JP" altLang="en-US" dirty="0" smtClean="0"/>
              <a:t>環境</a:t>
            </a:r>
            <a:r>
              <a:rPr kumimoji="1" lang="en-US" altLang="ja-JP" dirty="0"/>
              <a:t>)</a:t>
            </a:r>
            <a:r>
              <a:rPr kumimoji="1" lang="ja-JP" altLang="en-US" dirty="0" smtClean="0"/>
              <a:t>はすぐに変えられないよ、</a:t>
            </a:r>
            <a:r>
              <a:rPr kumimoji="1" lang="en-US" altLang="ja-JP" dirty="0" smtClean="0"/>
              <a:t>Windows</a:t>
            </a:r>
            <a:r>
              <a:rPr kumimoji="1" lang="ja-JP" altLang="en-US" dirty="0" smtClean="0"/>
              <a:t>が良いと言われてもねぇ</a:t>
            </a:r>
            <a:r>
              <a:rPr kumimoji="1" lang="en-US" altLang="ja-JP" dirty="0" smtClean="0"/>
              <a:t>…</a:t>
            </a:r>
            <a:r>
              <a:rPr kumimoji="1" lang="en-US" altLang="ja-JP" dirty="0"/>
              <a:t/>
            </a:r>
            <a:br>
              <a:rPr kumimoji="1" lang="en-US" altLang="ja-JP" dirty="0"/>
            </a:br>
            <a:r>
              <a:rPr kumimoji="1" lang="en-US" altLang="ja-JP" dirty="0"/>
              <a:t/>
            </a:r>
            <a:br>
              <a:rPr kumimoji="1" lang="en-US" altLang="ja-JP" dirty="0"/>
            </a:br>
            <a:r>
              <a:rPr kumimoji="1" lang="ja-JP" altLang="en-US" dirty="0" smtClean="0"/>
              <a:t>　</a:t>
            </a:r>
            <a:endParaRPr kumimoji="1" lang="en-US" altLang="ja-JP" dirty="0" smtClean="0"/>
          </a:p>
          <a:p>
            <a:pPr marL="571500" indent="-571500">
              <a:buFont typeface="Arial" panose="020B0604020202020204" pitchFamily="34" charset="0"/>
              <a:buChar char="•"/>
            </a:pPr>
            <a:r>
              <a:rPr kumimoji="1" lang="ja-JP" altLang="en-US" dirty="0" smtClean="0"/>
              <a:t>結局は全方位プロダクトあるのでは</a:t>
            </a:r>
            <a:r>
              <a:rPr kumimoji="1" lang="en-US" altLang="ja-JP" dirty="0" smtClean="0"/>
              <a:t>?</a:t>
            </a:r>
            <a:r>
              <a:rPr kumimoji="1" lang="ja-JP" altLang="en-US" dirty="0" smtClean="0"/>
              <a:t>囲い込みでしょ</a:t>
            </a:r>
            <a:r>
              <a:rPr kumimoji="1" lang="en-US" altLang="ja-JP" dirty="0" smtClean="0"/>
              <a:t>?</a:t>
            </a:r>
            <a:r>
              <a:rPr kumimoji="1" lang="en-US" altLang="ja-JP" dirty="0"/>
              <a:t/>
            </a:r>
            <a:br>
              <a:rPr kumimoji="1" lang="en-US" altLang="ja-JP" dirty="0"/>
            </a:br>
            <a:endParaRPr kumimoji="1" lang="en-US" altLang="ja-JP" dirty="0" smtClean="0"/>
          </a:p>
        </p:txBody>
      </p:sp>
      <p:sp>
        <p:nvSpPr>
          <p:cNvPr id="3" name="タイトル 2"/>
          <p:cNvSpPr>
            <a:spLocks noGrp="1"/>
          </p:cNvSpPr>
          <p:nvPr>
            <p:ph type="title"/>
          </p:nvPr>
        </p:nvSpPr>
        <p:spPr>
          <a:xfrm>
            <a:off x="519112" y="228600"/>
            <a:ext cx="11149013" cy="747897"/>
          </a:xfrm>
        </p:spPr>
        <p:txBody>
          <a:bodyPr/>
          <a:lstStyle/>
          <a:p>
            <a:r>
              <a:rPr kumimoji="1" lang="ja-JP" altLang="en-US" dirty="0" smtClean="0"/>
              <a:t>（重要）</a:t>
            </a:r>
            <a:r>
              <a:rPr kumimoji="1" lang="en-US" altLang="ja-JP" dirty="0" smtClean="0"/>
              <a:t>Microsoft</a:t>
            </a:r>
            <a:r>
              <a:rPr kumimoji="1" lang="ja-JP" altLang="en-US" dirty="0" smtClean="0"/>
              <a:t>は比較して</a:t>
            </a:r>
            <a:r>
              <a:rPr kumimoji="1" lang="ja-JP" altLang="en-US" dirty="0"/>
              <a:t>いない</a:t>
            </a:r>
          </a:p>
        </p:txBody>
      </p:sp>
      <p:sp>
        <p:nvSpPr>
          <p:cNvPr id="4" name="テキスト プレースホルダー 1"/>
          <p:cNvSpPr txBox="1">
            <a:spLocks/>
          </p:cNvSpPr>
          <p:nvPr/>
        </p:nvSpPr>
        <p:spPr>
          <a:xfrm>
            <a:off x="519112" y="3750565"/>
            <a:ext cx="11477816" cy="1205484"/>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Consolas" panose="020B0609020204030204" pitchFamily="49" charset="0"/>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Consolas" panose="020B0609020204030204" pitchFamily="49" charset="0"/>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Consolas" panose="020B0609020204030204" pitchFamily="49" charset="0"/>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Consolas" panose="020B0609020204030204" pitchFamily="49" charset="0"/>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Consolas" panose="020B0609020204030204"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solidFill>
                  <a:srgbClr val="0070C0">
                    <a:alpha val="99000"/>
                  </a:srgbClr>
                </a:solidFill>
              </a:rPr>
              <a:t>　→無理してまで</a:t>
            </a:r>
            <a:r>
              <a:rPr kumimoji="1" lang="en-US" altLang="ja-JP" b="1" dirty="0" smtClean="0">
                <a:solidFill>
                  <a:srgbClr val="0070C0">
                    <a:alpha val="99000"/>
                  </a:srgbClr>
                </a:solidFill>
              </a:rPr>
              <a:t>Windows</a:t>
            </a:r>
            <a:r>
              <a:rPr kumimoji="1" lang="ja-JP" altLang="en-US" b="1" dirty="0" smtClean="0">
                <a:solidFill>
                  <a:srgbClr val="0070C0">
                    <a:alpha val="99000"/>
                  </a:srgbClr>
                </a:solidFill>
              </a:rPr>
              <a:t>に来いとは言ってない</a:t>
            </a:r>
            <a:r>
              <a:rPr kumimoji="1" lang="en-US" altLang="ja-JP" dirty="0" smtClean="0"/>
              <a:t/>
            </a:r>
            <a:br>
              <a:rPr kumimoji="1" lang="en-US" altLang="ja-JP" dirty="0" smtClean="0"/>
            </a:br>
            <a:r>
              <a:rPr kumimoji="1" lang="ja-JP" altLang="en-US" dirty="0" smtClean="0"/>
              <a:t>　　どちらかというと協業スタイル</a:t>
            </a:r>
            <a:endParaRPr kumimoji="1" lang="en-US" altLang="ja-JP" dirty="0" smtClean="0"/>
          </a:p>
        </p:txBody>
      </p:sp>
      <p:sp>
        <p:nvSpPr>
          <p:cNvPr id="5" name="テキスト プレースホルダー 1"/>
          <p:cNvSpPr txBox="1">
            <a:spLocks/>
          </p:cNvSpPr>
          <p:nvPr/>
        </p:nvSpPr>
        <p:spPr>
          <a:xfrm>
            <a:off x="464438" y="6163055"/>
            <a:ext cx="11477816" cy="693421"/>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Consolas" panose="020B0609020204030204" pitchFamily="49" charset="0"/>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Consolas" panose="020B0609020204030204" pitchFamily="49" charset="0"/>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Consolas" panose="020B0609020204030204" pitchFamily="49" charset="0"/>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Consolas" panose="020B0609020204030204" pitchFamily="49" charset="0"/>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Consolas" panose="020B0609020204030204"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1" lang="ja-JP" altLang="en-US" b="1" dirty="0" smtClean="0">
                <a:solidFill>
                  <a:srgbClr val="0070C0">
                    <a:alpha val="99000"/>
                  </a:srgbClr>
                </a:solidFill>
              </a:rPr>
              <a:t>　→</a:t>
            </a:r>
            <a:r>
              <a:rPr kumimoji="1" lang="en-US" altLang="ja-JP" b="1" dirty="0">
                <a:solidFill>
                  <a:srgbClr val="0070C0">
                    <a:alpha val="99000"/>
                  </a:srgbClr>
                </a:solidFill>
              </a:rPr>
              <a:t> Microsoft</a:t>
            </a:r>
            <a:r>
              <a:rPr kumimoji="1" lang="ja-JP" altLang="en-US" b="1" dirty="0" err="1">
                <a:solidFill>
                  <a:srgbClr val="0070C0">
                    <a:alpha val="99000"/>
                  </a:srgbClr>
                </a:solidFill>
              </a:rPr>
              <a:t>だけで</a:t>
            </a:r>
            <a:r>
              <a:rPr kumimoji="1" lang="ja-JP" altLang="en-US" b="1" dirty="0">
                <a:solidFill>
                  <a:srgbClr val="0070C0">
                    <a:alpha val="99000"/>
                  </a:srgbClr>
                </a:solidFill>
              </a:rPr>
              <a:t>完結しない分野があえて</a:t>
            </a:r>
            <a:r>
              <a:rPr kumimoji="1" lang="ja-JP" altLang="en-US" b="1" dirty="0" smtClean="0">
                <a:solidFill>
                  <a:srgbClr val="0070C0">
                    <a:alpha val="99000"/>
                  </a:srgbClr>
                </a:solidFill>
              </a:rPr>
              <a:t>ある</a:t>
            </a:r>
            <a:endParaRPr kumimoji="1" lang="en-US" altLang="ja-JP" dirty="0" smtClean="0"/>
          </a:p>
        </p:txBody>
      </p:sp>
    </p:spTree>
    <p:extLst>
      <p:ext uri="{BB962C8B-B14F-4D97-AF65-F5344CB8AC3E}">
        <p14:creationId xmlns:p14="http://schemas.microsoft.com/office/powerpoint/2010/main" val="81953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（重要）</a:t>
            </a:r>
            <a:r>
              <a:rPr kumimoji="1" lang="en-US" altLang="ja-JP" dirty="0" smtClean="0"/>
              <a:t>Microsoft</a:t>
            </a:r>
            <a:r>
              <a:rPr kumimoji="1" lang="ja-JP" altLang="en-US" dirty="0" smtClean="0"/>
              <a:t>は全て</a:t>
            </a:r>
            <a:r>
              <a:rPr kumimoji="1" lang="en-US" altLang="ja-JP" dirty="0" smtClean="0"/>
              <a:t>Welcome</a:t>
            </a:r>
            <a:endParaRPr kumimoji="1" lang="ja-JP" altLang="en-US" dirty="0"/>
          </a:p>
        </p:txBody>
      </p:sp>
      <p:sp>
        <p:nvSpPr>
          <p:cNvPr id="4" name="正方形/長方形 3"/>
          <p:cNvSpPr/>
          <p:nvPr/>
        </p:nvSpPr>
        <p:spPr bwMode="auto">
          <a:xfrm>
            <a:off x="519112" y="1481328"/>
            <a:ext cx="11149013" cy="395020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クロスプラットフォーム</a:t>
            </a:r>
            <a:endParaRPr kumimoji="1" lang="en-US" altLang="ja-JP" sz="3600" dirty="0" smtClean="0">
              <a:gradFill>
                <a:gsLst>
                  <a:gs pos="0">
                    <a:srgbClr val="FFFFFF"/>
                  </a:gs>
                  <a:gs pos="100000">
                    <a:srgbClr val="FFFFFF"/>
                  </a:gs>
                </a:gsLst>
                <a:lin ang="5400000" scaled="0"/>
              </a:gradFill>
              <a:ea typeface="Segoe UI" pitchFamily="34" charset="0"/>
              <a:cs typeface="Segoe UI" pitchFamily="34" charset="0"/>
            </a:endParaRPr>
          </a:p>
          <a:p>
            <a:pPr algn="ctr" defTabSz="914099" fontAlgn="base">
              <a:spcBef>
                <a:spcPct val="0"/>
              </a:spcBef>
              <a:spcAft>
                <a:spcPct val="0"/>
              </a:spcAft>
            </a:pP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お手製</a:t>
            </a:r>
            <a:r>
              <a:rPr kumimoji="1" lang="ja-JP" altLang="en-US" sz="3600" dirty="0">
                <a:gradFill>
                  <a:gsLst>
                    <a:gs pos="0">
                      <a:srgbClr val="FFFFFF"/>
                    </a:gs>
                    <a:gs pos="100000">
                      <a:srgbClr val="FFFFFF"/>
                    </a:gs>
                  </a:gsLst>
                  <a:lin ang="5400000" scaled="0"/>
                </a:gradFill>
                <a:ea typeface="Segoe UI" pitchFamily="34" charset="0"/>
                <a:cs typeface="Segoe UI" pitchFamily="34" charset="0"/>
              </a:rPr>
              <a:t>大変</a:t>
            </a: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でしょ</a:t>
            </a:r>
            <a:endParaRPr kumimoji="1" lang="en-US" altLang="ja-JP" sz="3600" dirty="0" smtClean="0">
              <a:gradFill>
                <a:gsLst>
                  <a:gs pos="0">
                    <a:srgbClr val="FFFFFF"/>
                  </a:gs>
                  <a:gs pos="100000">
                    <a:srgbClr val="FFFFFF"/>
                  </a:gs>
                </a:gsLst>
                <a:lin ang="5400000" scaled="0"/>
              </a:gradFill>
              <a:ea typeface="Segoe UI" pitchFamily="34" charset="0"/>
              <a:cs typeface="Segoe UI" pitchFamily="34" charset="0"/>
            </a:endParaRPr>
          </a:p>
          <a:p>
            <a:pPr algn="ctr" defTabSz="914099" fontAlgn="base">
              <a:spcBef>
                <a:spcPct val="0"/>
              </a:spcBef>
              <a:spcAft>
                <a:spcPct val="0"/>
              </a:spcAft>
            </a:pPr>
            <a:r>
              <a:rPr kumimoji="1" lang="ja-JP" altLang="en-US" sz="3600" dirty="0">
                <a:gradFill>
                  <a:gsLst>
                    <a:gs pos="0">
                      <a:srgbClr val="FFFFFF"/>
                    </a:gs>
                    <a:gs pos="100000">
                      <a:srgbClr val="FFFFFF"/>
                    </a:gs>
                  </a:gsLst>
                  <a:lin ang="5400000" scaled="0"/>
                </a:gradFill>
                <a:ea typeface="Segoe UI" pitchFamily="34" charset="0"/>
                <a:cs typeface="Segoe UI" pitchFamily="34" charset="0"/>
              </a:rPr>
              <a:t>一つ</a:t>
            </a: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の</a:t>
            </a:r>
            <a:r>
              <a:rPr kumimoji="1" lang="ja-JP" altLang="en-US" sz="3600" dirty="0">
                <a:gradFill>
                  <a:gsLst>
                    <a:gs pos="0">
                      <a:srgbClr val="FFFFFF"/>
                    </a:gs>
                    <a:gs pos="100000">
                      <a:srgbClr val="FFFFFF"/>
                    </a:gs>
                  </a:gsLst>
                  <a:lin ang="5400000" scaled="0"/>
                </a:gradFill>
                <a:ea typeface="Segoe UI" pitchFamily="34" charset="0"/>
                <a:cs typeface="Segoe UI" pitchFamily="34" charset="0"/>
              </a:rPr>
              <a:t>コード</a:t>
            </a: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でなるべく使いまわしたいでしょ</a:t>
            </a:r>
            <a:endParaRPr kumimoji="1" lang="en-US" altLang="ja-JP" sz="3600" dirty="0" smtClean="0">
              <a:gradFill>
                <a:gsLst>
                  <a:gs pos="0">
                    <a:srgbClr val="FFFFFF"/>
                  </a:gs>
                  <a:gs pos="100000">
                    <a:srgbClr val="FFFFFF"/>
                  </a:gs>
                </a:gsLst>
                <a:lin ang="5400000" scaled="0"/>
              </a:gradFill>
              <a:ea typeface="Segoe UI" pitchFamily="34" charset="0"/>
              <a:cs typeface="Segoe UI" pitchFamily="34" charset="0"/>
            </a:endParaRPr>
          </a:p>
          <a:p>
            <a:pPr algn="ctr" defTabSz="914099" fontAlgn="base">
              <a:spcBef>
                <a:spcPct val="0"/>
              </a:spcBef>
              <a:spcAft>
                <a:spcPct val="0"/>
              </a:spcAft>
            </a:pPr>
            <a:endParaRPr kumimoji="1" lang="en-US" altLang="ja-JP" sz="3600" dirty="0" smtClean="0">
              <a:gradFill>
                <a:gsLst>
                  <a:gs pos="0">
                    <a:srgbClr val="FFFFFF"/>
                  </a:gs>
                  <a:gs pos="100000">
                    <a:srgbClr val="FFFFFF"/>
                  </a:gs>
                </a:gsLst>
                <a:lin ang="5400000" scaled="0"/>
              </a:gradFill>
              <a:ea typeface="Segoe UI" pitchFamily="34" charset="0"/>
              <a:cs typeface="Segoe UI" pitchFamily="34" charset="0"/>
            </a:endParaRPr>
          </a:p>
          <a:p>
            <a:pPr algn="ctr" defTabSz="914099" fontAlgn="base">
              <a:spcBef>
                <a:spcPct val="0"/>
              </a:spcBef>
              <a:spcAft>
                <a:spcPct val="0"/>
              </a:spcAft>
            </a:pP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だったら</a:t>
            </a:r>
            <a:r>
              <a:rPr kumimoji="1" lang="en-US" altLang="ja-JP" sz="3600" dirty="0" smtClean="0">
                <a:gradFill>
                  <a:gsLst>
                    <a:gs pos="0">
                      <a:srgbClr val="FFFFFF"/>
                    </a:gs>
                    <a:gs pos="100000">
                      <a:srgbClr val="FFFFFF"/>
                    </a:gs>
                  </a:gsLst>
                  <a:lin ang="5400000" scaled="0"/>
                </a:gradFill>
                <a:ea typeface="Segoe UI" pitchFamily="34" charset="0"/>
                <a:cs typeface="Segoe UI" pitchFamily="34" charset="0"/>
              </a:rPr>
              <a:t>Microsoft </a:t>
            </a:r>
            <a:r>
              <a:rPr kumimoji="1" lang="ja-JP" altLang="en-US" sz="3600" dirty="0" err="1" smtClean="0">
                <a:gradFill>
                  <a:gsLst>
                    <a:gs pos="0">
                      <a:srgbClr val="FFFFFF"/>
                    </a:gs>
                    <a:gs pos="100000">
                      <a:srgbClr val="FFFFFF"/>
                    </a:gs>
                  </a:gsLst>
                  <a:lin ang="5400000" scaled="0"/>
                </a:gradFill>
                <a:ea typeface="Segoe UI" pitchFamily="34" charset="0"/>
                <a:cs typeface="Segoe UI" pitchFamily="34" charset="0"/>
              </a:rPr>
              <a:t>って</a:t>
            </a: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いう選択肢も</a:t>
            </a:r>
            <a:endParaRPr kumimoji="1" lang="en-US" altLang="ja-JP" sz="3600" dirty="0" smtClean="0">
              <a:gradFill>
                <a:gsLst>
                  <a:gs pos="0">
                    <a:srgbClr val="FFFFFF"/>
                  </a:gs>
                  <a:gs pos="100000">
                    <a:srgbClr val="FFFFFF"/>
                  </a:gs>
                </a:gsLst>
                <a:lin ang="5400000" scaled="0"/>
              </a:gradFill>
              <a:ea typeface="Segoe UI" pitchFamily="34" charset="0"/>
              <a:cs typeface="Segoe UI" pitchFamily="34" charset="0"/>
            </a:endParaRPr>
          </a:p>
          <a:p>
            <a:pPr algn="ctr" defTabSz="914099" fontAlgn="base">
              <a:spcBef>
                <a:spcPct val="0"/>
              </a:spcBef>
              <a:spcAft>
                <a:spcPct val="0"/>
              </a:spcAft>
            </a:pP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開発者</a:t>
            </a:r>
            <a:r>
              <a:rPr kumimoji="1" lang="ja-JP" altLang="en-US" sz="3600" dirty="0">
                <a:gradFill>
                  <a:gsLst>
                    <a:gs pos="0">
                      <a:srgbClr val="FFFFFF"/>
                    </a:gs>
                    <a:gs pos="100000">
                      <a:srgbClr val="FFFFFF"/>
                    </a:gs>
                  </a:gsLst>
                  <a:lin ang="5400000" scaled="0"/>
                </a:gradFill>
                <a:ea typeface="Segoe UI" pitchFamily="34" charset="0"/>
                <a:cs typeface="Segoe UI" pitchFamily="34" charset="0"/>
              </a:rPr>
              <a:t>には</a:t>
            </a: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あるんですよ</a:t>
            </a:r>
            <a:r>
              <a:rPr kumimoji="1" lang="en-US" altLang="ja-JP" sz="3600" dirty="0" smtClean="0">
                <a:gradFill>
                  <a:gsLst>
                    <a:gs pos="0">
                      <a:srgbClr val="FFFFFF"/>
                    </a:gs>
                    <a:gs pos="100000">
                      <a:srgbClr val="FFFFFF"/>
                    </a:gs>
                  </a:gsLst>
                  <a:lin ang="5400000" scaled="0"/>
                </a:gradFill>
                <a:ea typeface="Segoe UI" pitchFamily="34" charset="0"/>
                <a:cs typeface="Segoe UI" pitchFamily="34" charset="0"/>
              </a:rPr>
              <a:t>!</a:t>
            </a:r>
          </a:p>
        </p:txBody>
      </p:sp>
      <p:sp>
        <p:nvSpPr>
          <p:cNvPr id="5" name="正方形/長方形 4"/>
          <p:cNvSpPr/>
          <p:nvPr/>
        </p:nvSpPr>
        <p:spPr bwMode="auto">
          <a:xfrm>
            <a:off x="542543" y="5650992"/>
            <a:ext cx="11125581" cy="841248"/>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4000" dirty="0" smtClean="0">
                <a:solidFill>
                  <a:schemeClr val="tx1"/>
                </a:solidFill>
                <a:ea typeface="Segoe UI" pitchFamily="34" charset="0"/>
                <a:cs typeface="Segoe UI" pitchFamily="34" charset="0"/>
              </a:rPr>
              <a:t>開発の</a:t>
            </a:r>
            <a:r>
              <a:rPr kumimoji="1" lang="ja-JP" altLang="en-US" sz="4000" dirty="0">
                <a:solidFill>
                  <a:schemeClr val="tx1"/>
                </a:solidFill>
                <a:ea typeface="Segoe UI" pitchFamily="34" charset="0"/>
                <a:cs typeface="Segoe UI" pitchFamily="34" charset="0"/>
              </a:rPr>
              <a:t>ブースト</a:t>
            </a:r>
            <a:r>
              <a:rPr kumimoji="1" lang="ja-JP" altLang="en-US" sz="4000" dirty="0" smtClean="0">
                <a:solidFill>
                  <a:schemeClr val="tx1"/>
                </a:solidFill>
                <a:ea typeface="Segoe UI" pitchFamily="34" charset="0"/>
                <a:cs typeface="Segoe UI" pitchFamily="34" charset="0"/>
              </a:rPr>
              <a:t>は</a:t>
            </a:r>
            <a:r>
              <a:rPr kumimoji="1" lang="en-US" altLang="ja-JP" sz="4000" dirty="0" smtClean="0">
                <a:solidFill>
                  <a:schemeClr val="tx1"/>
                </a:solidFill>
                <a:ea typeface="Segoe UI" pitchFamily="34" charset="0"/>
                <a:cs typeface="Segoe UI" pitchFamily="34" charset="0"/>
              </a:rPr>
              <a:t>Microsoft</a:t>
            </a:r>
            <a:r>
              <a:rPr kumimoji="1" lang="ja-JP" altLang="en-US" sz="4000" dirty="0" smtClean="0">
                <a:solidFill>
                  <a:schemeClr val="tx1"/>
                </a:solidFill>
                <a:ea typeface="Segoe UI" pitchFamily="34" charset="0"/>
                <a:cs typeface="Segoe UI" pitchFamily="34" charset="0"/>
              </a:rPr>
              <a:t>最強</a:t>
            </a:r>
            <a:r>
              <a:rPr kumimoji="1" lang="en-US" altLang="ja-JP" sz="3200" dirty="0" smtClean="0">
                <a:solidFill>
                  <a:schemeClr val="tx1"/>
                </a:solidFill>
                <a:ea typeface="Segoe UI" pitchFamily="34" charset="0"/>
                <a:cs typeface="Segoe UI" pitchFamily="34" charset="0"/>
              </a:rPr>
              <a:t>(</a:t>
            </a:r>
            <a:r>
              <a:rPr kumimoji="1" lang="ja-JP" altLang="en-US" sz="3200" dirty="0" smtClean="0">
                <a:solidFill>
                  <a:schemeClr val="tx1"/>
                </a:solidFill>
                <a:ea typeface="Segoe UI" pitchFamily="34" charset="0"/>
                <a:cs typeface="Segoe UI" pitchFamily="34" charset="0"/>
              </a:rPr>
              <a:t>と言いたいみたい</a:t>
            </a:r>
            <a:r>
              <a:rPr kumimoji="1" lang="en-US" altLang="ja-JP" sz="3200" dirty="0" smtClean="0">
                <a:solidFill>
                  <a:schemeClr val="tx1"/>
                </a:solidFill>
                <a:ea typeface="Segoe UI" pitchFamily="34" charset="0"/>
                <a:cs typeface="Segoe UI" pitchFamily="34" charset="0"/>
              </a:rPr>
              <a:t>)</a:t>
            </a:r>
            <a:endParaRPr kumimoji="1" lang="ja-JP" altLang="en-US" sz="3200" dirty="0"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999302049"/>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971952"/>
            <a:ext cx="11149013" cy="914096"/>
          </a:xfrm>
        </p:spPr>
        <p:txBody>
          <a:bodyPr/>
          <a:lstStyle/>
          <a:p>
            <a:r>
              <a:rPr lang="en-US" dirty="0" smtClean="0">
                <a:solidFill>
                  <a:schemeClr val="tx1">
                    <a:alpha val="99000"/>
                  </a:schemeClr>
                </a:solidFill>
              </a:rPr>
              <a:t>Visual Studio 2015</a:t>
            </a:r>
            <a:endParaRPr lang="en-US" dirty="0">
              <a:solidFill>
                <a:schemeClr val="tx1">
                  <a:alpha val="99000"/>
                </a:schemeClr>
              </a:solidFill>
            </a:endParaRPr>
          </a:p>
        </p:txBody>
      </p:sp>
      <p:sp>
        <p:nvSpPr>
          <p:cNvPr id="2" name="TextBox 1"/>
          <p:cNvSpPr txBox="1"/>
          <p:nvPr/>
        </p:nvSpPr>
        <p:spPr>
          <a:xfrm>
            <a:off x="616689" y="3710763"/>
            <a:ext cx="461665" cy="430887"/>
          </a:xfrm>
          <a:prstGeom prst="rect">
            <a:avLst/>
          </a:prstGeom>
          <a:noFill/>
        </p:spPr>
        <p:txBody>
          <a:bodyPr wrap="none" lIns="0" tIns="0" rIns="0" bIns="0" rtlCol="0">
            <a:spAutoFit/>
          </a:bodyPr>
          <a:lstStyle/>
          <a:p>
            <a:pPr marL="457200" indent="-457200">
              <a:spcBef>
                <a:spcPts val="600"/>
              </a:spcBef>
              <a:buFont typeface="Wingdings" pitchFamily="2" charset="2"/>
              <a:buChar char="§"/>
            </a:pPr>
            <a:endParaRPr lang="en-US" sz="2800" dirty="0" smtClean="0">
              <a:solidFill>
                <a:schemeClr val="bg1"/>
              </a:solidFill>
            </a:endParaRPr>
          </a:p>
        </p:txBody>
      </p:sp>
    </p:spTree>
    <p:extLst>
      <p:ext uri="{BB962C8B-B14F-4D97-AF65-F5344CB8AC3E}">
        <p14:creationId xmlns:p14="http://schemas.microsoft.com/office/powerpoint/2010/main" val="305340569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event : Connect();</a:t>
            </a:r>
            <a:endParaRPr kumimoji="1" lang="ja-JP" altLang="en-US" dirty="0"/>
          </a:p>
        </p:txBody>
      </p:sp>
      <p:pic>
        <p:nvPicPr>
          <p:cNvPr id="5" name="図 4"/>
          <p:cNvPicPr>
            <a:picLocks noChangeAspect="1"/>
          </p:cNvPicPr>
          <p:nvPr/>
        </p:nvPicPr>
        <p:blipFill>
          <a:blip r:embed="rId3"/>
          <a:stretch>
            <a:fillRect/>
          </a:stretch>
        </p:blipFill>
        <p:spPr>
          <a:xfrm>
            <a:off x="357747" y="1732430"/>
            <a:ext cx="10876686" cy="3632946"/>
          </a:xfrm>
          <a:prstGeom prst="rect">
            <a:avLst/>
          </a:prstGeom>
        </p:spPr>
      </p:pic>
      <p:sp>
        <p:nvSpPr>
          <p:cNvPr id="6" name="テキスト ボックス 5"/>
          <p:cNvSpPr txBox="1"/>
          <p:nvPr/>
        </p:nvSpPr>
        <p:spPr>
          <a:xfrm>
            <a:off x="852860" y="6498425"/>
            <a:ext cx="10990077" cy="215444"/>
          </a:xfrm>
          <a:prstGeom prst="rect">
            <a:avLst/>
          </a:prstGeom>
          <a:noFill/>
        </p:spPr>
        <p:txBody>
          <a:bodyPr wrap="square" lIns="0" tIns="0" rIns="0" bIns="0" rtlCol="0">
            <a:spAutoFit/>
          </a:bodyPr>
          <a:lstStyle/>
          <a:p>
            <a:pPr algn="r"/>
            <a:r>
              <a:rPr kumimoji="1" lang="en-US" altLang="ja-JP" sz="1400" dirty="0">
                <a:gradFill>
                  <a:gsLst>
                    <a:gs pos="2917">
                      <a:schemeClr val="tx1"/>
                    </a:gs>
                    <a:gs pos="30000">
                      <a:schemeClr val="tx1"/>
                    </a:gs>
                  </a:gsLst>
                  <a:lin ang="5400000" scaled="0"/>
                </a:gradFill>
                <a:hlinkClick r:id="rId4"/>
              </a:rPr>
              <a:t>http://channel9.msdn.com/Events/Visual-Studio/Connect-event-2014</a:t>
            </a:r>
            <a:r>
              <a:rPr kumimoji="1" lang="en-US" altLang="ja-JP" sz="1400" dirty="0" smtClean="0">
                <a:gradFill>
                  <a:gsLst>
                    <a:gs pos="2917">
                      <a:schemeClr val="tx1"/>
                    </a:gs>
                    <a:gs pos="30000">
                      <a:schemeClr val="tx1"/>
                    </a:gs>
                  </a:gsLst>
                  <a:lin ang="5400000" scaled="0"/>
                </a:gradFill>
                <a:hlinkClick r:id="rId4"/>
              </a:rPr>
              <a:t>/</a:t>
            </a:r>
            <a:endParaRPr kumimoji="1" lang="ja-JP" altLang="en-US" sz="1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86824541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151963"/>
            <a:ext cx="11149013" cy="5181601"/>
          </a:xfrm>
        </p:spPr>
        <p:txBody>
          <a:bodyPr/>
          <a:lstStyle/>
          <a:p>
            <a:r>
              <a:rPr kumimoji="1" lang="en-US" altLang="ja-JP" dirty="0"/>
              <a:t>Microsoft Most Valuable Professional (MVP) </a:t>
            </a:r>
          </a:p>
          <a:p>
            <a:r>
              <a:rPr kumimoji="1" lang="ja-JP" altLang="en-US" dirty="0" smtClean="0"/>
              <a:t>専門</a:t>
            </a:r>
            <a:r>
              <a:rPr kumimoji="1" lang="ja-JP" altLang="en-US" dirty="0"/>
              <a:t>技術知識に</a:t>
            </a:r>
            <a:r>
              <a:rPr kumimoji="1" lang="ja-JP" altLang="en-US" dirty="0" smtClean="0"/>
              <a:t>加えて</a:t>
            </a:r>
            <a:r>
              <a:rPr kumimoji="1" lang="en-US" altLang="ja-JP" dirty="0"/>
              <a:t/>
            </a:r>
            <a:br>
              <a:rPr kumimoji="1" lang="en-US" altLang="ja-JP" dirty="0"/>
            </a:br>
            <a:r>
              <a:rPr kumimoji="1" lang="ja-JP" altLang="en-US" dirty="0" smtClean="0"/>
              <a:t>自主性</a:t>
            </a:r>
            <a:r>
              <a:rPr kumimoji="1" lang="ja-JP" altLang="en-US" dirty="0"/>
              <a:t>と情熱を</a:t>
            </a:r>
            <a:r>
              <a:rPr kumimoji="1" lang="ja-JP" altLang="en-US" dirty="0" smtClean="0"/>
              <a:t>兼ね備え</a:t>
            </a:r>
            <a:r>
              <a:rPr kumimoji="1" lang="en-US" altLang="ja-JP" dirty="0" smtClean="0"/>
              <a:t/>
            </a:r>
            <a:br>
              <a:rPr kumimoji="1" lang="en-US" altLang="ja-JP" dirty="0" smtClean="0"/>
            </a:br>
            <a:r>
              <a:rPr kumimoji="1" lang="ja-JP" altLang="en-US" dirty="0" smtClean="0"/>
              <a:t>マイクロソフト</a:t>
            </a:r>
            <a:r>
              <a:rPr kumimoji="1" lang="ja-JP" altLang="en-US" dirty="0"/>
              <a:t>製品の実用的な活用方法</a:t>
            </a:r>
            <a:r>
              <a:rPr kumimoji="1" lang="ja-JP" altLang="en-US" dirty="0" smtClean="0"/>
              <a:t>を</a:t>
            </a:r>
            <a:r>
              <a:rPr kumimoji="1" lang="en-US" altLang="ja-JP" dirty="0" smtClean="0"/>
              <a:t/>
            </a:r>
            <a:br>
              <a:rPr kumimoji="1" lang="en-US" altLang="ja-JP" dirty="0" smtClean="0"/>
            </a:br>
            <a:r>
              <a:rPr kumimoji="1" lang="ja-JP" altLang="en-US" dirty="0" smtClean="0"/>
              <a:t>他</a:t>
            </a:r>
            <a:r>
              <a:rPr kumimoji="1" lang="ja-JP" altLang="en-US" dirty="0"/>
              <a:t>のユーザーと共有して</a:t>
            </a:r>
            <a:r>
              <a:rPr kumimoji="1" lang="ja-JP" altLang="en-US" dirty="0" smtClean="0"/>
              <a:t>いる</a:t>
            </a:r>
            <a:r>
              <a:rPr kumimoji="1" lang="en-US" altLang="ja-JP" dirty="0" smtClean="0"/>
              <a:t/>
            </a:r>
            <a:br>
              <a:rPr kumimoji="1" lang="en-US" altLang="ja-JP" dirty="0" smtClean="0"/>
            </a:br>
            <a:r>
              <a:rPr kumimoji="1" lang="ja-JP" altLang="en-US" dirty="0" smtClean="0"/>
              <a:t>非常</a:t>
            </a:r>
            <a:r>
              <a:rPr kumimoji="1" lang="ja-JP" altLang="en-US" dirty="0"/>
              <a:t>に優れた技術コミュニティのリーダー</a:t>
            </a:r>
            <a:r>
              <a:rPr kumimoji="1" lang="ja-JP" altLang="en-US" dirty="0" smtClean="0"/>
              <a:t>に</a:t>
            </a:r>
            <a:r>
              <a:rPr kumimoji="1" lang="en-US" altLang="ja-JP" dirty="0" smtClean="0"/>
              <a:t/>
            </a:r>
            <a:br>
              <a:rPr kumimoji="1" lang="en-US" altLang="ja-JP" dirty="0" smtClean="0"/>
            </a:br>
            <a:r>
              <a:rPr kumimoji="1" lang="ja-JP" altLang="en-US" dirty="0" smtClean="0"/>
              <a:t>感謝</a:t>
            </a:r>
            <a:r>
              <a:rPr kumimoji="1" lang="ja-JP" altLang="en-US" dirty="0"/>
              <a:t>の意を表した賞です</a:t>
            </a:r>
            <a:endParaRPr kumimoji="1" lang="en-US" altLang="ja-JP" dirty="0" smtClean="0"/>
          </a:p>
        </p:txBody>
      </p:sp>
      <p:sp>
        <p:nvSpPr>
          <p:cNvPr id="3" name="タイトル 2"/>
          <p:cNvSpPr>
            <a:spLocks noGrp="1"/>
          </p:cNvSpPr>
          <p:nvPr>
            <p:ph type="title"/>
          </p:nvPr>
        </p:nvSpPr>
        <p:spPr/>
        <p:txBody>
          <a:bodyPr/>
          <a:lstStyle/>
          <a:p>
            <a:r>
              <a:rPr kumimoji="1" lang="en-US" altLang="ja-JP" dirty="0" smtClean="0"/>
              <a:t>Community </a:t>
            </a:r>
            <a:r>
              <a:rPr kumimoji="1" lang="en-US" altLang="ja-JP" dirty="0" smtClean="0">
                <a:sym typeface="Wingdings" panose="05000000000000000000" pitchFamily="2" charset="2"/>
              </a:rPr>
              <a:t></a:t>
            </a:r>
            <a:endParaRPr kumimoji="1" lang="ja-JP" altLang="en-US" dirty="0"/>
          </a:p>
        </p:txBody>
      </p:sp>
      <p:sp>
        <p:nvSpPr>
          <p:cNvPr id="4" name="正方形/長方形 3"/>
          <p:cNvSpPr/>
          <p:nvPr/>
        </p:nvSpPr>
        <p:spPr bwMode="auto">
          <a:xfrm>
            <a:off x="519112" y="5513294"/>
            <a:ext cx="10811435" cy="914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空前絶後の</a:t>
            </a:r>
            <a:r>
              <a:rPr kumimoji="1" lang="en-US" altLang="ja-JP" sz="3600" dirty="0" smtClean="0">
                <a:gradFill>
                  <a:gsLst>
                    <a:gs pos="0">
                      <a:srgbClr val="FFFFFF"/>
                    </a:gs>
                    <a:gs pos="100000">
                      <a:srgbClr val="FFFFFF"/>
                    </a:gs>
                  </a:gsLst>
                  <a:lin ang="5400000" scaled="0"/>
                </a:gradFill>
                <a:ea typeface="Segoe UI" pitchFamily="34" charset="0"/>
                <a:cs typeface="Segoe UI" pitchFamily="34" charset="0"/>
              </a:rPr>
              <a:t>Community</a:t>
            </a: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ブーム</a:t>
            </a:r>
            <a:r>
              <a:rPr kumimoji="1" lang="en-US" altLang="ja-JP" sz="3600" dirty="0" smtClean="0">
                <a:gradFill>
                  <a:gsLst>
                    <a:gs pos="0">
                      <a:srgbClr val="FFFFFF"/>
                    </a:gs>
                    <a:gs pos="100000">
                      <a:srgbClr val="FFFFFF"/>
                    </a:gs>
                  </a:gsLst>
                  <a:lin ang="5400000" scaled="0"/>
                </a:gradFill>
                <a:ea typeface="Segoe UI" pitchFamily="34" charset="0"/>
                <a:cs typeface="Segoe UI" pitchFamily="34" charset="0"/>
              </a:rPr>
              <a:t>!!</a:t>
            </a:r>
            <a:endParaRPr kumimoji="1" lang="ja-JP" altLang="en-US" sz="36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29972588"/>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3" y="1447798"/>
            <a:ext cx="5625656" cy="5181601"/>
          </a:xfrm>
        </p:spPr>
        <p:txBody>
          <a:bodyPr/>
          <a:lstStyle/>
          <a:p>
            <a:pPr marL="571500" indent="-571500">
              <a:buFont typeface="Arial" panose="020B0604020202020204" pitchFamily="34" charset="0"/>
              <a:buChar char="•"/>
            </a:pPr>
            <a:r>
              <a:rPr kumimoji="1" lang="en-US" altLang="ja-JP" dirty="0" smtClean="0"/>
              <a:t>.NET Framework 4.6</a:t>
            </a:r>
          </a:p>
          <a:p>
            <a:pPr marL="571500" lvl="1" indent="-571500">
              <a:buFont typeface="Arial" panose="020B0604020202020204" pitchFamily="34" charset="0"/>
              <a:buChar char="•"/>
            </a:pPr>
            <a:r>
              <a:rPr kumimoji="1" lang="en-US" altLang="ja-JP" dirty="0" smtClean="0"/>
              <a:t>C#/ VB.NET</a:t>
            </a:r>
          </a:p>
          <a:p>
            <a:pPr marL="571500" indent="-571500">
              <a:buFont typeface="Arial" panose="020B0604020202020204" pitchFamily="34" charset="0"/>
              <a:buChar char="•"/>
            </a:pPr>
            <a:r>
              <a:rPr kumimoji="1" lang="en-US" altLang="ja-JP" dirty="0" smtClean="0"/>
              <a:t>Cross-platform</a:t>
            </a:r>
          </a:p>
          <a:p>
            <a:pPr marL="571500" indent="-571500">
              <a:buFont typeface="Arial" panose="020B0604020202020204" pitchFamily="34" charset="0"/>
              <a:buChar char="•"/>
            </a:pPr>
            <a:r>
              <a:rPr kumimoji="1" lang="en-US" altLang="ja-JP" dirty="0" smtClean="0"/>
              <a:t>C++14</a:t>
            </a:r>
          </a:p>
          <a:p>
            <a:pPr marL="571500" indent="-571500">
              <a:buFont typeface="Arial" panose="020B0604020202020204" pitchFamily="34" charset="0"/>
              <a:buChar char="•"/>
            </a:pPr>
            <a:r>
              <a:rPr kumimoji="1" lang="en-US" altLang="ja-JP" dirty="0" smtClean="0"/>
              <a:t>Entity Framework</a:t>
            </a:r>
          </a:p>
          <a:p>
            <a:pPr marL="571500" indent="-571500">
              <a:buFont typeface="Arial" panose="020B0604020202020204" pitchFamily="34" charset="0"/>
              <a:buChar char="•"/>
            </a:pPr>
            <a:r>
              <a:rPr kumimoji="1" lang="en-US" altLang="ja-JP" dirty="0" smtClean="0"/>
              <a:t>IDE</a:t>
            </a:r>
            <a:r>
              <a:rPr kumimoji="1" lang="ja-JP" altLang="en-US" dirty="0" smtClean="0"/>
              <a:t>機能</a:t>
            </a:r>
            <a:endParaRPr kumimoji="1" lang="en-US" altLang="ja-JP" dirty="0" smtClean="0"/>
          </a:p>
          <a:p>
            <a:pPr marL="571500" indent="-571500">
              <a:buFont typeface="Arial" panose="020B0604020202020204" pitchFamily="34" charset="0"/>
              <a:buChar char="•"/>
            </a:pPr>
            <a:r>
              <a:rPr kumimoji="1" lang="en-US" altLang="ja-JP" dirty="0" smtClean="0"/>
              <a:t>Blend</a:t>
            </a:r>
          </a:p>
        </p:txBody>
      </p:sp>
      <p:sp>
        <p:nvSpPr>
          <p:cNvPr id="3" name="タイトル 2"/>
          <p:cNvSpPr>
            <a:spLocks noGrp="1"/>
          </p:cNvSpPr>
          <p:nvPr>
            <p:ph type="title"/>
          </p:nvPr>
        </p:nvSpPr>
        <p:spPr/>
        <p:txBody>
          <a:bodyPr/>
          <a:lstStyle/>
          <a:p>
            <a:r>
              <a:rPr kumimoji="1" lang="en-US" altLang="ja-JP" dirty="0" smtClean="0"/>
              <a:t>Visual Studio 2015 feature</a:t>
            </a:r>
            <a:endParaRPr kumimoji="1" lang="ja-JP" altLang="en-US" dirty="0"/>
          </a:p>
        </p:txBody>
      </p:sp>
      <p:sp>
        <p:nvSpPr>
          <p:cNvPr id="4" name="テキスト プレースホルダー 1"/>
          <p:cNvSpPr txBox="1">
            <a:spLocks/>
          </p:cNvSpPr>
          <p:nvPr/>
        </p:nvSpPr>
        <p:spPr>
          <a:xfrm>
            <a:off x="5993702" y="1447797"/>
            <a:ext cx="5625656" cy="5181601"/>
          </a:xfrm>
          <a:prstGeom prst="rect">
            <a:avLst/>
          </a:prstGeom>
        </p:spPr>
        <p:txBody>
          <a:bodyPr vert="horz" lIns="0" tIns="0" rIns="0" bIns="0" rtlCol="0">
            <a:noAutofit/>
          </a:bodyPr>
          <a:lstStyle>
            <a:lvl1pPr marL="0" marR="0" indent="0" algn="l" defTabSz="914363" rtl="0" eaLnBrk="1" fontAlgn="auto" latinLnBrk="0" hangingPunct="1">
              <a:lnSpc>
                <a:spcPct val="90000"/>
              </a:lnSpc>
              <a:spcBef>
                <a:spcPts val="2400"/>
              </a:spcBef>
              <a:spcAft>
                <a:spcPts val="0"/>
              </a:spcAft>
              <a:buClrTx/>
              <a:buSzPct val="90000"/>
              <a:buFont typeface="Arial" pitchFamily="34" charset="0"/>
              <a:buNone/>
              <a:tabLst/>
              <a:defRPr sz="4000" kern="1200" spc="-70" baseline="0">
                <a:solidFill>
                  <a:schemeClr val="tx1">
                    <a:lumMod val="75000"/>
                    <a:lumOff val="25000"/>
                    <a:alpha val="99000"/>
                  </a:schemeClr>
                </a:solidFill>
                <a:latin typeface="+mn-lt"/>
                <a:ea typeface="+mn-ea"/>
                <a:cs typeface="Consolas" panose="020B0609020204030204" pitchFamily="49" charset="0"/>
              </a:defRPr>
            </a:lvl1pPr>
            <a:lvl2pPr marL="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Consolas" panose="020B0609020204030204" pitchFamily="49" charset="0"/>
              </a:defRPr>
            </a:lvl2pPr>
            <a:lvl3pPr marL="231775"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798513" algn="l"/>
              </a:tabLst>
              <a:defRPr sz="3200" kern="1200" spc="0" baseline="0">
                <a:solidFill>
                  <a:schemeClr val="tx1">
                    <a:lumMod val="75000"/>
                    <a:lumOff val="25000"/>
                    <a:alpha val="99000"/>
                  </a:schemeClr>
                </a:solidFill>
                <a:latin typeface="+mn-lt"/>
                <a:ea typeface="+mn-ea"/>
                <a:cs typeface="Consolas" panose="020B0609020204030204" pitchFamily="49" charset="0"/>
              </a:defRPr>
            </a:lvl3pPr>
            <a:lvl4pPr marL="457200" marR="0" indent="0" algn="l" defTabSz="914363" rtl="0" eaLnBrk="1" fontAlgn="auto" latinLnBrk="0" hangingPunct="1">
              <a:lnSpc>
                <a:spcPct val="90000"/>
              </a:lnSpc>
              <a:spcBef>
                <a:spcPct val="20000"/>
              </a:spcBef>
              <a:spcAft>
                <a:spcPts val="0"/>
              </a:spcAft>
              <a:buClrTx/>
              <a:buSzPct val="90000"/>
              <a:buFont typeface="Wingdings" pitchFamily="2" charset="2"/>
              <a:buNone/>
              <a:tabLst/>
              <a:defRPr sz="3200" kern="1200" spc="0" baseline="0">
                <a:solidFill>
                  <a:schemeClr val="tx1">
                    <a:lumMod val="75000"/>
                    <a:lumOff val="25000"/>
                    <a:alpha val="99000"/>
                  </a:schemeClr>
                </a:solidFill>
                <a:latin typeface="+mn-lt"/>
                <a:ea typeface="+mn-ea"/>
                <a:cs typeface="Consolas" panose="020B0609020204030204" pitchFamily="49" charset="0"/>
              </a:defRPr>
            </a:lvl4pPr>
            <a:lvl5pPr marL="693738" marR="0" indent="0" algn="l" defTabSz="914363" rtl="0" eaLnBrk="1" fontAlgn="auto" latinLnBrk="0" hangingPunct="1">
              <a:lnSpc>
                <a:spcPct val="90000"/>
              </a:lnSpc>
              <a:spcBef>
                <a:spcPct val="20000"/>
              </a:spcBef>
              <a:spcAft>
                <a:spcPts val="0"/>
              </a:spcAft>
              <a:buClrTx/>
              <a:buSzPct val="90000"/>
              <a:buFont typeface="Wingdings" pitchFamily="2" charset="2"/>
              <a:buNone/>
              <a:tabLst>
                <a:tab pos="1255713" algn="l"/>
              </a:tabLst>
              <a:defRPr sz="3200" kern="1200" spc="0" baseline="0">
                <a:solidFill>
                  <a:schemeClr val="tx1">
                    <a:lumMod val="75000"/>
                    <a:lumOff val="25000"/>
                    <a:alpha val="99000"/>
                  </a:schemeClr>
                </a:solidFill>
                <a:latin typeface="+mn-lt"/>
                <a:ea typeface="+mn-ea"/>
                <a:cs typeface="Consolas" panose="020B0609020204030204"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indent="-571500">
              <a:buFont typeface="Arial" panose="020B0604020202020204" pitchFamily="34" charset="0"/>
              <a:buChar char="•"/>
            </a:pPr>
            <a:r>
              <a:rPr kumimoji="1" lang="en-US" altLang="ja-JP" dirty="0" smtClean="0"/>
              <a:t>Debug</a:t>
            </a:r>
          </a:p>
          <a:p>
            <a:pPr marL="571500" lvl="1" indent="-571500">
              <a:buFont typeface="Arial" panose="020B0604020202020204" pitchFamily="34" charset="0"/>
              <a:buChar char="•"/>
            </a:pPr>
            <a:r>
              <a:rPr kumimoji="1" lang="en-US" altLang="ja-JP" dirty="0" smtClean="0"/>
              <a:t>Break point, GPU usage</a:t>
            </a:r>
          </a:p>
          <a:p>
            <a:pPr marL="571500" indent="-571500">
              <a:buFont typeface="Arial" panose="020B0604020202020204" pitchFamily="34" charset="0"/>
              <a:buChar char="•"/>
            </a:pPr>
            <a:r>
              <a:rPr kumimoji="1" lang="en-US" altLang="ja-JP" dirty="0" smtClean="0"/>
              <a:t>ASP.NET 5</a:t>
            </a:r>
          </a:p>
          <a:p>
            <a:pPr marL="571500" indent="-571500">
              <a:buFont typeface="Arial" panose="020B0604020202020204" pitchFamily="34" charset="0"/>
              <a:buChar char="•"/>
            </a:pPr>
            <a:r>
              <a:rPr kumimoji="1" lang="en-US" altLang="ja-JP" dirty="0" err="1" smtClean="0"/>
              <a:t>TypeScript</a:t>
            </a:r>
            <a:endParaRPr kumimoji="1" lang="en-US" altLang="ja-JP" dirty="0" smtClean="0"/>
          </a:p>
          <a:p>
            <a:pPr marL="571500" indent="-571500">
              <a:buFont typeface="Arial" panose="020B0604020202020204" pitchFamily="34" charset="0"/>
              <a:buChar char="•"/>
            </a:pPr>
            <a:r>
              <a:rPr kumimoji="1" lang="en-US" altLang="ja-JP" dirty="0" err="1" smtClean="0"/>
              <a:t>Git</a:t>
            </a:r>
            <a:endParaRPr kumimoji="1" lang="en-US" altLang="ja-JP" dirty="0" smtClean="0"/>
          </a:p>
          <a:p>
            <a:pPr marL="571500" indent="-571500">
              <a:buFont typeface="Arial" panose="020B0604020202020204" pitchFamily="34" charset="0"/>
              <a:buChar char="•"/>
            </a:pPr>
            <a:r>
              <a:rPr kumimoji="1" lang="en-US" altLang="ja-JP" dirty="0" err="1" smtClean="0"/>
              <a:t>CodeLens</a:t>
            </a:r>
            <a:endParaRPr kumimoji="1" lang="en-US" altLang="ja-JP" dirty="0" smtClean="0"/>
          </a:p>
        </p:txBody>
      </p:sp>
      <p:cxnSp>
        <p:nvCxnSpPr>
          <p:cNvPr id="5" name="直線コネクタ 4"/>
          <p:cNvCxnSpPr/>
          <p:nvPr/>
        </p:nvCxnSpPr>
        <p:spPr>
          <a:xfrm flipV="1">
            <a:off x="701992" y="3416301"/>
            <a:ext cx="4057961" cy="1"/>
          </a:xfrm>
          <a:prstGeom prst="line">
            <a:avLst/>
          </a:prstGeom>
          <a:ln w="57150">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852860" y="6498425"/>
            <a:ext cx="10990077" cy="215444"/>
          </a:xfrm>
          <a:prstGeom prst="rect">
            <a:avLst/>
          </a:prstGeom>
          <a:noFill/>
        </p:spPr>
        <p:txBody>
          <a:bodyPr wrap="square" lIns="0" tIns="0" rIns="0" bIns="0" rtlCol="0">
            <a:spAutoFit/>
          </a:bodyPr>
          <a:lstStyle/>
          <a:p>
            <a:pPr algn="r"/>
            <a:r>
              <a:rPr kumimoji="1" lang="en-US" altLang="ja-JP" sz="1400" dirty="0">
                <a:gradFill>
                  <a:gsLst>
                    <a:gs pos="2917">
                      <a:schemeClr val="tx1"/>
                    </a:gs>
                    <a:gs pos="30000">
                      <a:schemeClr val="tx1"/>
                    </a:gs>
                  </a:gsLst>
                  <a:lin ang="5400000" scaled="0"/>
                </a:gradFill>
                <a:hlinkClick r:id="rId2"/>
              </a:rPr>
              <a:t>http://</a:t>
            </a:r>
            <a:r>
              <a:rPr kumimoji="1" lang="en-US" altLang="ja-JP" sz="1400" dirty="0" smtClean="0">
                <a:gradFill>
                  <a:gsLst>
                    <a:gs pos="2917">
                      <a:schemeClr val="tx1"/>
                    </a:gs>
                    <a:gs pos="30000">
                      <a:schemeClr val="tx1"/>
                    </a:gs>
                  </a:gsLst>
                  <a:lin ang="5400000" scaled="0"/>
                </a:gradFill>
                <a:hlinkClick r:id="rId2"/>
              </a:rPr>
              <a:t>www.visualstudio.com/news/vs2015-preview-vs</a:t>
            </a:r>
            <a:endParaRPr kumimoji="1" lang="ja-JP" altLang="en-US" sz="1400" dirty="0" err="1"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6642867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971952"/>
            <a:ext cx="11149013" cy="914096"/>
          </a:xfrm>
        </p:spPr>
        <p:txBody>
          <a:bodyPr/>
          <a:lstStyle/>
          <a:p>
            <a:r>
              <a:rPr lang="en-US" dirty="0" smtClean="0">
                <a:solidFill>
                  <a:schemeClr val="tx1">
                    <a:alpha val="99000"/>
                  </a:schemeClr>
                </a:solidFill>
              </a:rPr>
              <a:t>cross-platform</a:t>
            </a:r>
            <a:endParaRPr lang="en-US" dirty="0">
              <a:solidFill>
                <a:schemeClr val="tx1">
                  <a:alpha val="99000"/>
                </a:schemeClr>
              </a:solidFill>
            </a:endParaRPr>
          </a:p>
        </p:txBody>
      </p:sp>
      <p:sp>
        <p:nvSpPr>
          <p:cNvPr id="2" name="TextBox 1"/>
          <p:cNvSpPr txBox="1"/>
          <p:nvPr/>
        </p:nvSpPr>
        <p:spPr>
          <a:xfrm>
            <a:off x="616689" y="3710763"/>
            <a:ext cx="461665" cy="430887"/>
          </a:xfrm>
          <a:prstGeom prst="rect">
            <a:avLst/>
          </a:prstGeom>
          <a:noFill/>
        </p:spPr>
        <p:txBody>
          <a:bodyPr wrap="none" lIns="0" tIns="0" rIns="0" bIns="0" rtlCol="0">
            <a:spAutoFit/>
          </a:bodyPr>
          <a:lstStyle/>
          <a:p>
            <a:pPr marL="457200" indent="-457200">
              <a:spcBef>
                <a:spcPts val="600"/>
              </a:spcBef>
              <a:buFont typeface="Wingdings" pitchFamily="2" charset="2"/>
              <a:buChar char="§"/>
            </a:pPr>
            <a:endParaRPr lang="en-US" sz="2800" dirty="0" smtClean="0">
              <a:solidFill>
                <a:schemeClr val="bg1"/>
              </a:solidFill>
            </a:endParaRPr>
          </a:p>
        </p:txBody>
      </p:sp>
    </p:spTree>
    <p:extLst>
      <p:ext uri="{BB962C8B-B14F-4D97-AF65-F5344CB8AC3E}">
        <p14:creationId xmlns:p14="http://schemas.microsoft.com/office/powerpoint/2010/main" val="243630913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519112" y="228600"/>
            <a:ext cx="11149013" cy="747897"/>
          </a:xfrm>
        </p:spPr>
        <p:txBody>
          <a:bodyPr/>
          <a:lstStyle/>
          <a:p>
            <a:r>
              <a:rPr kumimoji="1" lang="en-US" altLang="ja-JP" dirty="0" smtClean="0"/>
              <a:t>common target platform</a:t>
            </a:r>
            <a:endParaRPr kumimoji="1" lang="ja-JP" altLang="en-US" dirty="0"/>
          </a:p>
        </p:txBody>
      </p:sp>
      <p:sp>
        <p:nvSpPr>
          <p:cNvPr id="5" name="正方形/長方形 4"/>
          <p:cNvSpPr/>
          <p:nvPr/>
        </p:nvSpPr>
        <p:spPr bwMode="auto">
          <a:xfrm>
            <a:off x="683704" y="1609344"/>
            <a:ext cx="4747832" cy="84124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Languages</a:t>
            </a:r>
            <a:endParaRPr kumimoji="1" lang="ja-JP" altLang="en-US" sz="4000" dirty="0" err="1" smtClean="0">
              <a:solidFill>
                <a:schemeClr val="tx1"/>
              </a:solidFill>
              <a:ea typeface="Segoe UI" pitchFamily="34" charset="0"/>
              <a:cs typeface="Segoe UI" pitchFamily="34" charset="0"/>
            </a:endParaRPr>
          </a:p>
        </p:txBody>
      </p:sp>
      <p:sp>
        <p:nvSpPr>
          <p:cNvPr id="10" name="正方形/長方形 9"/>
          <p:cNvSpPr/>
          <p:nvPr/>
        </p:nvSpPr>
        <p:spPr bwMode="auto">
          <a:xfrm>
            <a:off x="5583936" y="1609344"/>
            <a:ext cx="5041392" cy="841248"/>
          </a:xfrm>
          <a:prstGeom prst="rect">
            <a:avLst/>
          </a:prstGeom>
          <a:solidFill>
            <a:schemeClr val="accent3">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Solutions</a:t>
            </a:r>
            <a:endParaRPr kumimoji="1" lang="ja-JP" altLang="en-US" sz="4000" dirty="0" err="1" smtClean="0">
              <a:solidFill>
                <a:schemeClr val="tx1"/>
              </a:solidFill>
              <a:ea typeface="Segoe UI" pitchFamily="34" charset="0"/>
              <a:cs typeface="Segoe UI" pitchFamily="34" charset="0"/>
            </a:endParaRPr>
          </a:p>
        </p:txBody>
      </p:sp>
      <p:sp>
        <p:nvSpPr>
          <p:cNvPr id="11" name="テキスト ボックス 10"/>
          <p:cNvSpPr txBox="1"/>
          <p:nvPr/>
        </p:nvSpPr>
        <p:spPr>
          <a:xfrm>
            <a:off x="683704" y="2651760"/>
            <a:ext cx="4747832" cy="1846659"/>
          </a:xfrm>
          <a:prstGeom prst="rect">
            <a:avLst/>
          </a:prstGeom>
          <a:noFill/>
        </p:spPr>
        <p:txBody>
          <a:bodyPr wrap="square" lIns="0" tIns="0" rIns="0" bIns="0" rtlCol="0">
            <a:spAutoFit/>
          </a:bodyPr>
          <a:lstStyle/>
          <a:p>
            <a:pPr marL="571500" indent="-571500">
              <a:buFont typeface="Arial" panose="020B0604020202020204" pitchFamily="34" charset="0"/>
              <a:buChar char="•"/>
            </a:pPr>
            <a:r>
              <a:rPr kumimoji="1" lang="en-US" altLang="ja-JP" sz="4000" dirty="0" smtClean="0">
                <a:gradFill>
                  <a:gsLst>
                    <a:gs pos="2917">
                      <a:schemeClr val="tx1"/>
                    </a:gs>
                    <a:gs pos="30000">
                      <a:schemeClr val="tx1"/>
                    </a:gs>
                  </a:gsLst>
                  <a:lin ang="5400000" scaled="0"/>
                </a:gradFill>
              </a:rPr>
              <a:t>C#</a:t>
            </a:r>
          </a:p>
          <a:p>
            <a:pPr marL="571500" indent="-571500">
              <a:buFont typeface="Arial" panose="020B0604020202020204" pitchFamily="34" charset="0"/>
              <a:buChar char="•"/>
            </a:pPr>
            <a:r>
              <a:rPr kumimoji="1" lang="en-US" altLang="ja-JP" sz="4000" dirty="0" smtClean="0">
                <a:gradFill>
                  <a:gsLst>
                    <a:gs pos="2917">
                      <a:schemeClr val="tx1"/>
                    </a:gs>
                    <a:gs pos="30000">
                      <a:schemeClr val="tx1"/>
                    </a:gs>
                  </a:gsLst>
                  <a:lin ang="5400000" scaled="0"/>
                </a:gradFill>
              </a:rPr>
              <a:t>C++</a:t>
            </a:r>
          </a:p>
          <a:p>
            <a:pPr marL="571500" indent="-571500">
              <a:buFont typeface="Arial" panose="020B0604020202020204" pitchFamily="34" charset="0"/>
              <a:buChar char="•"/>
            </a:pPr>
            <a:r>
              <a:rPr kumimoji="1" lang="en-US" altLang="ja-JP" sz="4000" dirty="0" smtClean="0">
                <a:gradFill>
                  <a:gsLst>
                    <a:gs pos="2917">
                      <a:schemeClr val="tx1"/>
                    </a:gs>
                    <a:gs pos="30000">
                      <a:schemeClr val="tx1"/>
                    </a:gs>
                  </a:gsLst>
                  <a:lin ang="5400000" scaled="0"/>
                </a:gradFill>
              </a:rPr>
              <a:t>HTML5</a:t>
            </a:r>
            <a:endParaRPr kumimoji="1" lang="ja-JP" altLang="en-US" sz="4000" dirty="0" err="1" smtClean="0">
              <a:gradFill>
                <a:gsLst>
                  <a:gs pos="2917">
                    <a:schemeClr val="tx1"/>
                  </a:gs>
                  <a:gs pos="30000">
                    <a:schemeClr val="tx1"/>
                  </a:gs>
                </a:gsLst>
                <a:lin ang="5400000" scaled="0"/>
              </a:gradFill>
            </a:endParaRPr>
          </a:p>
        </p:txBody>
      </p:sp>
      <p:sp>
        <p:nvSpPr>
          <p:cNvPr id="12" name="テキスト ボックス 11"/>
          <p:cNvSpPr txBox="1"/>
          <p:nvPr/>
        </p:nvSpPr>
        <p:spPr>
          <a:xfrm>
            <a:off x="5645466" y="2660689"/>
            <a:ext cx="4979861" cy="1846659"/>
          </a:xfrm>
          <a:prstGeom prst="rect">
            <a:avLst/>
          </a:prstGeom>
          <a:noFill/>
        </p:spPr>
        <p:txBody>
          <a:bodyPr wrap="square" lIns="0" tIns="0" rIns="0" bIns="0" rtlCol="0">
            <a:spAutoFit/>
          </a:bodyPr>
          <a:lstStyle/>
          <a:p>
            <a:pPr marL="571500" indent="-571500">
              <a:buFont typeface="Arial" panose="020B0604020202020204" pitchFamily="34" charset="0"/>
              <a:buChar char="•"/>
            </a:pPr>
            <a:r>
              <a:rPr kumimoji="1" lang="en-US" altLang="ja-JP" sz="4000" dirty="0" err="1">
                <a:gradFill>
                  <a:gsLst>
                    <a:gs pos="2917">
                      <a:schemeClr val="tx1"/>
                    </a:gs>
                    <a:gs pos="30000">
                      <a:schemeClr val="tx1"/>
                    </a:gs>
                  </a:gsLst>
                  <a:lin ang="5400000" scaled="0"/>
                </a:gradFill>
              </a:rPr>
              <a:t>Xamarin</a:t>
            </a:r>
            <a:endParaRPr kumimoji="1" lang="en-US" altLang="ja-JP" sz="4000" dirty="0">
              <a:gradFill>
                <a:gsLst>
                  <a:gs pos="2917">
                    <a:schemeClr val="tx1"/>
                  </a:gs>
                  <a:gs pos="30000">
                    <a:schemeClr val="tx1"/>
                  </a:gs>
                </a:gsLst>
                <a:lin ang="5400000" scaled="0"/>
              </a:gradFill>
            </a:endParaRPr>
          </a:p>
          <a:p>
            <a:pPr marL="571500" indent="-571500">
              <a:buFont typeface="Arial" panose="020B0604020202020204" pitchFamily="34" charset="0"/>
              <a:buChar char="•"/>
            </a:pPr>
            <a:r>
              <a:rPr kumimoji="1" lang="en-US" altLang="ja-JP" sz="4000" dirty="0" smtClean="0">
                <a:gradFill>
                  <a:gsLst>
                    <a:gs pos="2917">
                      <a:schemeClr val="tx1"/>
                    </a:gs>
                    <a:gs pos="30000">
                      <a:schemeClr val="tx1"/>
                    </a:gs>
                  </a:gsLst>
                  <a:lin ang="5400000" scaled="0"/>
                </a:gradFill>
              </a:rPr>
              <a:t>Native</a:t>
            </a:r>
          </a:p>
          <a:p>
            <a:pPr marL="571500" indent="-571500">
              <a:buFont typeface="Arial" panose="020B0604020202020204" pitchFamily="34" charset="0"/>
              <a:buChar char="•"/>
            </a:pPr>
            <a:r>
              <a:rPr kumimoji="1" lang="en-US" altLang="ja-JP" sz="4000" dirty="0" smtClean="0">
                <a:gradFill>
                  <a:gsLst>
                    <a:gs pos="2917">
                      <a:schemeClr val="tx1"/>
                    </a:gs>
                    <a:gs pos="30000">
                      <a:schemeClr val="tx1"/>
                    </a:gs>
                  </a:gsLst>
                  <a:lin ang="5400000" scaled="0"/>
                </a:gradFill>
              </a:rPr>
              <a:t>Apache </a:t>
            </a:r>
            <a:r>
              <a:rPr kumimoji="1" lang="en-US" altLang="ja-JP" sz="4000" dirty="0" err="1" smtClean="0">
                <a:gradFill>
                  <a:gsLst>
                    <a:gs pos="2917">
                      <a:schemeClr val="tx1"/>
                    </a:gs>
                    <a:gs pos="30000">
                      <a:schemeClr val="tx1"/>
                    </a:gs>
                  </a:gsLst>
                  <a:lin ang="5400000" scaled="0"/>
                </a:gradFill>
              </a:rPr>
              <a:t>Coradova</a:t>
            </a:r>
            <a:endParaRPr kumimoji="1" lang="ja-JP" altLang="en-US" sz="4000" dirty="0" err="1" smtClean="0">
              <a:gradFill>
                <a:gsLst>
                  <a:gs pos="2917">
                    <a:schemeClr val="tx1"/>
                  </a:gs>
                  <a:gs pos="30000">
                    <a:schemeClr val="tx1"/>
                  </a:gs>
                </a:gsLst>
                <a:lin ang="5400000" scaled="0"/>
              </a:gradFill>
            </a:endParaRPr>
          </a:p>
        </p:txBody>
      </p:sp>
      <p:sp>
        <p:nvSpPr>
          <p:cNvPr id="15" name="テキスト ボックス 14"/>
          <p:cNvSpPr txBox="1"/>
          <p:nvPr/>
        </p:nvSpPr>
        <p:spPr>
          <a:xfrm>
            <a:off x="852860" y="6498425"/>
            <a:ext cx="10990077" cy="215444"/>
          </a:xfrm>
          <a:prstGeom prst="rect">
            <a:avLst/>
          </a:prstGeom>
          <a:noFill/>
        </p:spPr>
        <p:txBody>
          <a:bodyPr wrap="square" lIns="0" tIns="0" rIns="0" bIns="0" rtlCol="0">
            <a:spAutoFit/>
          </a:bodyPr>
          <a:lstStyle/>
          <a:p>
            <a:pPr algn="r"/>
            <a:r>
              <a:rPr kumimoji="1" lang="en-US" altLang="ja-JP" sz="1400" dirty="0">
                <a:hlinkClick r:id="rId3"/>
              </a:rPr>
              <a:t>https://</a:t>
            </a:r>
            <a:r>
              <a:rPr kumimoji="1" lang="en-US" altLang="ja-JP" sz="1400" dirty="0" smtClean="0">
                <a:hlinkClick r:id="rId3"/>
              </a:rPr>
              <a:t>www.youtube.com/watch?v=R5PcVCiVFqQ</a:t>
            </a:r>
            <a:endParaRPr kumimoji="1" lang="en-US" altLang="ja-JP" sz="1400" dirty="0"/>
          </a:p>
        </p:txBody>
      </p:sp>
    </p:spTree>
    <p:extLst>
      <p:ext uri="{BB962C8B-B14F-4D97-AF65-F5344CB8AC3E}">
        <p14:creationId xmlns:p14="http://schemas.microsoft.com/office/powerpoint/2010/main" val="260985199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デバイス</a:t>
            </a:r>
            <a:r>
              <a:rPr kumimoji="1" lang="ja-JP" altLang="en-US" dirty="0"/>
              <a:t>に</a:t>
            </a:r>
            <a:r>
              <a:rPr kumimoji="1" lang="ja-JP" altLang="en-US" dirty="0" smtClean="0"/>
              <a:t>よって異なる技術</a:t>
            </a:r>
            <a:endParaRPr kumimoji="1" lang="ja-JP" altLang="en-US" dirty="0"/>
          </a:p>
        </p:txBody>
      </p:sp>
      <p:sp>
        <p:nvSpPr>
          <p:cNvPr id="4" name="テキスト ボックス 3"/>
          <p:cNvSpPr txBox="1"/>
          <p:nvPr/>
        </p:nvSpPr>
        <p:spPr>
          <a:xfrm>
            <a:off x="852860" y="6498425"/>
            <a:ext cx="10990077" cy="215444"/>
          </a:xfrm>
          <a:prstGeom prst="rect">
            <a:avLst/>
          </a:prstGeom>
          <a:noFill/>
        </p:spPr>
        <p:txBody>
          <a:bodyPr wrap="square" lIns="0" tIns="0" rIns="0" bIns="0" rtlCol="0">
            <a:spAutoFit/>
          </a:bodyPr>
          <a:lstStyle/>
          <a:p>
            <a:pPr algn="r"/>
            <a:r>
              <a:rPr kumimoji="1" lang="en-US" altLang="ja-JP" sz="1400" dirty="0">
                <a:hlinkClick r:id="rId3"/>
              </a:rPr>
              <a:t>http://</a:t>
            </a:r>
            <a:r>
              <a:rPr kumimoji="1" lang="en-US" altLang="ja-JP" sz="1400" dirty="0" smtClean="0">
                <a:hlinkClick r:id="rId3"/>
              </a:rPr>
              <a:t>channel9.msdn.com/Events/Visual-Studio/Connect-event-2014/311</a:t>
            </a:r>
            <a:endParaRPr kumimoji="1" lang="en-US" altLang="ja-JP" sz="1400" dirty="0"/>
          </a:p>
        </p:txBody>
      </p:sp>
      <p:sp>
        <p:nvSpPr>
          <p:cNvPr id="6" name="正方形/長方形 5"/>
          <p:cNvSpPr/>
          <p:nvPr/>
        </p:nvSpPr>
        <p:spPr bwMode="auto">
          <a:xfrm>
            <a:off x="2263839" y="1938528"/>
            <a:ext cx="2173730" cy="398678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XAML</a:t>
            </a:r>
          </a:p>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C#</a:t>
            </a:r>
            <a:endParaRPr kumimoji="1" lang="ja-JP" altLang="en-US" sz="4000" dirty="0" err="1" smtClean="0">
              <a:solidFill>
                <a:schemeClr val="tx1"/>
              </a:solidFill>
              <a:ea typeface="Segoe UI" pitchFamily="34" charset="0"/>
              <a:cs typeface="Segoe UI" pitchFamily="34" charset="0"/>
            </a:endParaRPr>
          </a:p>
        </p:txBody>
      </p:sp>
      <p:sp>
        <p:nvSpPr>
          <p:cNvPr id="7" name="正方形/長方形 6"/>
          <p:cNvSpPr/>
          <p:nvPr/>
        </p:nvSpPr>
        <p:spPr bwMode="auto">
          <a:xfrm>
            <a:off x="4752121" y="1938528"/>
            <a:ext cx="2173730" cy="3986784"/>
          </a:xfrm>
          <a:prstGeom prst="rec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err="1" smtClean="0">
                <a:solidFill>
                  <a:schemeClr val="tx1"/>
                </a:solidFill>
                <a:ea typeface="Segoe UI" pitchFamily="34" charset="0"/>
                <a:cs typeface="Segoe UI" pitchFamily="34" charset="0"/>
              </a:rPr>
              <a:t>Obj</a:t>
            </a:r>
            <a:r>
              <a:rPr kumimoji="1" lang="en-US" altLang="ja-JP" sz="4000" dirty="0" smtClean="0">
                <a:solidFill>
                  <a:schemeClr val="tx1"/>
                </a:solidFill>
                <a:ea typeface="Segoe UI" pitchFamily="34" charset="0"/>
                <a:cs typeface="Segoe UI" pitchFamily="34" charset="0"/>
              </a:rPr>
              <a:t>-c</a:t>
            </a:r>
          </a:p>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Swift</a:t>
            </a:r>
            <a:endParaRPr kumimoji="1" lang="ja-JP" altLang="en-US" sz="4000" dirty="0" err="1" smtClean="0">
              <a:solidFill>
                <a:schemeClr val="tx1"/>
              </a:solidFill>
              <a:ea typeface="Segoe UI" pitchFamily="34" charset="0"/>
              <a:cs typeface="Segoe UI" pitchFamily="34" charset="0"/>
            </a:endParaRPr>
          </a:p>
        </p:txBody>
      </p:sp>
      <p:sp>
        <p:nvSpPr>
          <p:cNvPr id="9" name="正方形/長方形 8"/>
          <p:cNvSpPr/>
          <p:nvPr/>
        </p:nvSpPr>
        <p:spPr bwMode="auto">
          <a:xfrm>
            <a:off x="7240403" y="1938528"/>
            <a:ext cx="2173730" cy="3986784"/>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Java</a:t>
            </a:r>
            <a:endParaRPr kumimoji="1" lang="ja-JP" altLang="en-US" sz="4000" dirty="0" err="1" smtClean="0">
              <a:solidFill>
                <a:schemeClr val="tx1"/>
              </a:solidFill>
              <a:ea typeface="Segoe UI" pitchFamily="34" charset="0"/>
              <a:cs typeface="Segoe UI" pitchFamily="34" charset="0"/>
            </a:endParaRPr>
          </a:p>
        </p:txBody>
      </p:sp>
      <p:sp>
        <p:nvSpPr>
          <p:cNvPr id="11" name="正方形/長方形 10"/>
          <p:cNvSpPr/>
          <p:nvPr/>
        </p:nvSpPr>
        <p:spPr bwMode="auto">
          <a:xfrm>
            <a:off x="2263839" y="1231392"/>
            <a:ext cx="2173730" cy="5791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Win/WP</a:t>
            </a:r>
            <a:endParaRPr kumimoji="1" lang="ja-JP" altLang="en-US" sz="4000" dirty="0" err="1" smtClean="0">
              <a:solidFill>
                <a:schemeClr val="tx1"/>
              </a:solidFill>
              <a:ea typeface="Segoe UI" pitchFamily="34" charset="0"/>
              <a:cs typeface="Segoe UI" pitchFamily="34" charset="0"/>
            </a:endParaRPr>
          </a:p>
        </p:txBody>
      </p:sp>
      <p:sp>
        <p:nvSpPr>
          <p:cNvPr id="12" name="正方形/長方形 11"/>
          <p:cNvSpPr/>
          <p:nvPr/>
        </p:nvSpPr>
        <p:spPr bwMode="auto">
          <a:xfrm>
            <a:off x="4752121" y="1231392"/>
            <a:ext cx="2173730" cy="5791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iOS</a:t>
            </a:r>
            <a:endParaRPr kumimoji="1" lang="ja-JP" altLang="en-US" sz="4000" dirty="0" err="1" smtClean="0">
              <a:solidFill>
                <a:schemeClr val="tx1"/>
              </a:solidFill>
              <a:ea typeface="Segoe UI" pitchFamily="34" charset="0"/>
              <a:cs typeface="Segoe UI" pitchFamily="34" charset="0"/>
            </a:endParaRPr>
          </a:p>
        </p:txBody>
      </p:sp>
      <p:sp>
        <p:nvSpPr>
          <p:cNvPr id="13" name="正方形/長方形 12"/>
          <p:cNvSpPr/>
          <p:nvPr/>
        </p:nvSpPr>
        <p:spPr bwMode="auto">
          <a:xfrm>
            <a:off x="7240403" y="1231392"/>
            <a:ext cx="2173730" cy="5791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Android</a:t>
            </a:r>
            <a:endParaRPr kumimoji="1" lang="ja-JP" altLang="en-US" sz="4000" dirty="0" err="1" smtClean="0">
              <a:solidFill>
                <a:schemeClr val="tx1"/>
              </a:solidFill>
              <a:ea typeface="Segoe UI" pitchFamily="34" charset="0"/>
              <a:cs typeface="Segoe UI" pitchFamily="34" charset="0"/>
            </a:endParaRPr>
          </a:p>
        </p:txBody>
      </p:sp>
    </p:spTree>
    <p:extLst>
      <p:ext uri="{BB962C8B-B14F-4D97-AF65-F5344CB8AC3E}">
        <p14:creationId xmlns:p14="http://schemas.microsoft.com/office/powerpoint/2010/main" val="2030562640"/>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3" name="タイトル 2"/>
          <p:cNvSpPr>
            <a:spLocks noGrp="1"/>
          </p:cNvSpPr>
          <p:nvPr>
            <p:ph type="title"/>
          </p:nvPr>
        </p:nvSpPr>
        <p:spPr/>
        <p:txBody>
          <a:bodyPr/>
          <a:lstStyle/>
          <a:p>
            <a:pPr algn="ctr"/>
            <a:r>
              <a:rPr kumimoji="1" lang="en-US" altLang="ja-JP" dirty="0" smtClean="0"/>
              <a:t>C#</a:t>
            </a:r>
            <a:endParaRPr kumimoji="1" lang="ja-JP" altLang="en-US" dirty="0"/>
          </a:p>
        </p:txBody>
      </p:sp>
    </p:spTree>
    <p:extLst>
      <p:ext uri="{BB962C8B-B14F-4D97-AF65-F5344CB8AC3E}">
        <p14:creationId xmlns:p14="http://schemas.microsoft.com/office/powerpoint/2010/main" val="41109712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C#</a:t>
            </a:r>
            <a:r>
              <a:rPr kumimoji="1" lang="ja-JP" altLang="en-US" dirty="0"/>
              <a:t> </a:t>
            </a:r>
            <a:r>
              <a:rPr kumimoji="1" lang="en-US" altLang="ja-JP" dirty="0"/>
              <a:t>Model : Cross-platform Apps</a:t>
            </a:r>
            <a:endParaRPr kumimoji="1" lang="ja-JP" altLang="en-US" dirty="0"/>
          </a:p>
        </p:txBody>
      </p:sp>
      <p:sp>
        <p:nvSpPr>
          <p:cNvPr id="12" name="正方形/長方形 11"/>
          <p:cNvSpPr/>
          <p:nvPr/>
        </p:nvSpPr>
        <p:spPr bwMode="auto">
          <a:xfrm>
            <a:off x="892239" y="1836164"/>
            <a:ext cx="2173730" cy="398678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en-US" altLang="ja-JP" sz="2400" dirty="0" err="1" smtClean="0">
                <a:solidFill>
                  <a:schemeClr val="tx1"/>
                </a:solidFill>
                <a:ea typeface="Segoe UI" pitchFamily="34" charset="0"/>
                <a:cs typeface="Segoe UI" pitchFamily="34" charset="0"/>
              </a:rPr>
              <a:t>Naitive</a:t>
            </a:r>
            <a:r>
              <a:rPr kumimoji="1" lang="en-US" altLang="ja-JP" sz="2400" dirty="0" smtClean="0">
                <a:solidFill>
                  <a:schemeClr val="tx1"/>
                </a:solidFill>
                <a:ea typeface="Segoe UI" pitchFamily="34" charset="0"/>
                <a:cs typeface="Segoe UI" pitchFamily="34" charset="0"/>
              </a:rPr>
              <a:t> UI</a:t>
            </a:r>
            <a:endParaRPr kumimoji="1" lang="ja-JP" altLang="en-US" sz="2400" dirty="0" err="1" smtClean="0">
              <a:solidFill>
                <a:schemeClr val="tx1"/>
              </a:solidFill>
              <a:ea typeface="Segoe UI" pitchFamily="34" charset="0"/>
              <a:cs typeface="Segoe UI" pitchFamily="34" charset="0"/>
            </a:endParaRPr>
          </a:p>
        </p:txBody>
      </p:sp>
      <p:sp>
        <p:nvSpPr>
          <p:cNvPr id="13" name="正方形/長方形 12"/>
          <p:cNvSpPr/>
          <p:nvPr/>
        </p:nvSpPr>
        <p:spPr bwMode="auto">
          <a:xfrm>
            <a:off x="3380521" y="1836164"/>
            <a:ext cx="2173730" cy="3986784"/>
          </a:xfrm>
          <a:prstGeom prst="rec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en-US" altLang="ja-JP" sz="2400">
                <a:solidFill>
                  <a:schemeClr val="tx1"/>
                </a:solidFill>
                <a:ea typeface="Segoe UI" pitchFamily="34" charset="0"/>
                <a:cs typeface="Segoe UI" pitchFamily="34" charset="0"/>
              </a:rPr>
              <a:t>Naitive UI</a:t>
            </a:r>
            <a:endParaRPr kumimoji="1" lang="en-US" altLang="ja-JP" sz="2400" dirty="0" err="1">
              <a:solidFill>
                <a:schemeClr val="tx1"/>
              </a:solidFill>
              <a:ea typeface="Segoe UI" pitchFamily="34" charset="0"/>
              <a:cs typeface="Segoe UI" pitchFamily="34" charset="0"/>
            </a:endParaRPr>
          </a:p>
        </p:txBody>
      </p:sp>
      <p:sp>
        <p:nvSpPr>
          <p:cNvPr id="14" name="正方形/長方形 13"/>
          <p:cNvSpPr/>
          <p:nvPr/>
        </p:nvSpPr>
        <p:spPr bwMode="auto">
          <a:xfrm>
            <a:off x="5868803" y="1836164"/>
            <a:ext cx="2173730" cy="3986784"/>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en-US" altLang="ja-JP" sz="2400">
                <a:solidFill>
                  <a:schemeClr val="tx1"/>
                </a:solidFill>
                <a:ea typeface="Segoe UI" pitchFamily="34" charset="0"/>
                <a:cs typeface="Segoe UI" pitchFamily="34" charset="0"/>
              </a:rPr>
              <a:t>Naitive UI</a:t>
            </a:r>
            <a:endParaRPr kumimoji="1" lang="en-US" altLang="ja-JP" sz="2400" dirty="0" err="1">
              <a:solidFill>
                <a:schemeClr val="tx1"/>
              </a:solidFill>
              <a:ea typeface="Segoe UI" pitchFamily="34" charset="0"/>
              <a:cs typeface="Segoe UI" pitchFamily="34" charset="0"/>
            </a:endParaRPr>
          </a:p>
        </p:txBody>
      </p:sp>
      <p:sp>
        <p:nvSpPr>
          <p:cNvPr id="16" name="正方形/長方形 15"/>
          <p:cNvSpPr/>
          <p:nvPr/>
        </p:nvSpPr>
        <p:spPr bwMode="auto">
          <a:xfrm>
            <a:off x="892239" y="1129028"/>
            <a:ext cx="2173730" cy="5791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Win/WP</a:t>
            </a:r>
            <a:endParaRPr kumimoji="1" lang="ja-JP" altLang="en-US" sz="4000" dirty="0" err="1" smtClean="0">
              <a:solidFill>
                <a:schemeClr val="tx1"/>
              </a:solidFill>
              <a:ea typeface="Segoe UI" pitchFamily="34" charset="0"/>
              <a:cs typeface="Segoe UI" pitchFamily="34" charset="0"/>
            </a:endParaRPr>
          </a:p>
        </p:txBody>
      </p:sp>
      <p:sp>
        <p:nvSpPr>
          <p:cNvPr id="17" name="正方形/長方形 16"/>
          <p:cNvSpPr/>
          <p:nvPr/>
        </p:nvSpPr>
        <p:spPr bwMode="auto">
          <a:xfrm>
            <a:off x="3380521" y="1129028"/>
            <a:ext cx="2173730" cy="5791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iOS</a:t>
            </a:r>
            <a:endParaRPr kumimoji="1" lang="ja-JP" altLang="en-US" sz="4000" dirty="0" err="1" smtClean="0">
              <a:solidFill>
                <a:schemeClr val="tx1"/>
              </a:solidFill>
              <a:ea typeface="Segoe UI" pitchFamily="34" charset="0"/>
              <a:cs typeface="Segoe UI" pitchFamily="34" charset="0"/>
            </a:endParaRPr>
          </a:p>
        </p:txBody>
      </p:sp>
      <p:sp>
        <p:nvSpPr>
          <p:cNvPr id="18" name="正方形/長方形 17"/>
          <p:cNvSpPr/>
          <p:nvPr/>
        </p:nvSpPr>
        <p:spPr bwMode="auto">
          <a:xfrm>
            <a:off x="5868803" y="1129028"/>
            <a:ext cx="2173730" cy="5791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Android</a:t>
            </a:r>
            <a:endParaRPr kumimoji="1" lang="ja-JP" altLang="en-US" sz="4000" dirty="0" err="1" smtClean="0">
              <a:solidFill>
                <a:schemeClr val="tx1"/>
              </a:solidFill>
              <a:ea typeface="Segoe UI" pitchFamily="34" charset="0"/>
              <a:cs typeface="Segoe UI" pitchFamily="34" charset="0"/>
            </a:endParaRPr>
          </a:p>
        </p:txBody>
      </p:sp>
      <p:sp>
        <p:nvSpPr>
          <p:cNvPr id="20" name="正方形/長方形 19"/>
          <p:cNvSpPr/>
          <p:nvPr/>
        </p:nvSpPr>
        <p:spPr bwMode="auto">
          <a:xfrm>
            <a:off x="892239" y="3161503"/>
            <a:ext cx="7150294" cy="2485756"/>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400" dirty="0" err="1" smtClean="0">
                <a:solidFill>
                  <a:schemeClr val="tx1"/>
                </a:solidFill>
                <a:ea typeface="Segoe UI" pitchFamily="34" charset="0"/>
                <a:cs typeface="Segoe UI" pitchFamily="34" charset="0"/>
              </a:rPr>
              <a:t>Xamarin</a:t>
            </a:r>
            <a:endParaRPr kumimoji="1" lang="en-US" altLang="ja-JP" sz="4400" dirty="0" smtClean="0">
              <a:solidFill>
                <a:schemeClr val="tx1"/>
              </a:solidFill>
              <a:ea typeface="Segoe UI" pitchFamily="34" charset="0"/>
              <a:cs typeface="Segoe UI" pitchFamily="34" charset="0"/>
            </a:endParaRPr>
          </a:p>
          <a:p>
            <a:pPr algn="ctr" defTabSz="914099" fontAlgn="base">
              <a:spcBef>
                <a:spcPct val="0"/>
              </a:spcBef>
              <a:spcAft>
                <a:spcPct val="0"/>
              </a:spcAft>
            </a:pPr>
            <a:r>
              <a:rPr kumimoji="1" lang="en-US" altLang="ja-JP" sz="4400" dirty="0" smtClean="0">
                <a:solidFill>
                  <a:schemeClr val="tx1"/>
                </a:solidFill>
                <a:ea typeface="Segoe UI" pitchFamily="34" charset="0"/>
                <a:cs typeface="Segoe UI" pitchFamily="34" charset="0"/>
              </a:rPr>
              <a:t>C# shared logic</a:t>
            </a:r>
          </a:p>
        </p:txBody>
      </p:sp>
      <p:sp>
        <p:nvSpPr>
          <p:cNvPr id="21" name="テキスト ボックス 20"/>
          <p:cNvSpPr txBox="1"/>
          <p:nvPr/>
        </p:nvSpPr>
        <p:spPr>
          <a:xfrm>
            <a:off x="8357085" y="3923710"/>
            <a:ext cx="3575177" cy="1723549"/>
          </a:xfrm>
          <a:prstGeom prst="rect">
            <a:avLst/>
          </a:prstGeom>
          <a:noFill/>
        </p:spPr>
        <p:txBody>
          <a:bodyPr wrap="square" lIns="0" tIns="0" rIns="0" bIns="0" rtlCol="0">
            <a:spAutoFit/>
          </a:bodyPr>
          <a:lstStyle/>
          <a:p>
            <a:r>
              <a:rPr kumimoji="1" lang="ja-JP" altLang="en-US" sz="2800" dirty="0" smtClean="0">
                <a:gradFill>
                  <a:gsLst>
                    <a:gs pos="2917">
                      <a:schemeClr val="tx1"/>
                    </a:gs>
                    <a:gs pos="30000">
                      <a:schemeClr val="tx1"/>
                    </a:gs>
                  </a:gsLst>
                  <a:lin ang="5400000" scaled="0"/>
                </a:gradFill>
              </a:rPr>
              <a:t>開発</a:t>
            </a:r>
            <a:r>
              <a:rPr kumimoji="1" lang="ja-JP" altLang="en-US" sz="2800" dirty="0">
                <a:gradFill>
                  <a:gsLst>
                    <a:gs pos="2917">
                      <a:schemeClr val="tx1"/>
                    </a:gs>
                    <a:gs pos="30000">
                      <a:schemeClr val="tx1"/>
                    </a:gs>
                  </a:gsLst>
                  <a:lin ang="5400000" scaled="0"/>
                </a:gradFill>
              </a:rPr>
              <a:t>言語</a:t>
            </a:r>
            <a:r>
              <a:rPr kumimoji="1" lang="ja-JP" altLang="en-US" sz="2800" dirty="0" smtClean="0">
                <a:gradFill>
                  <a:gsLst>
                    <a:gs pos="2917">
                      <a:schemeClr val="tx1"/>
                    </a:gs>
                    <a:gs pos="30000">
                      <a:schemeClr val="tx1"/>
                    </a:gs>
                  </a:gsLst>
                  <a:lin ang="5400000" scaled="0"/>
                </a:gradFill>
              </a:rPr>
              <a:t>は</a:t>
            </a:r>
            <a:r>
              <a:rPr kumimoji="1" lang="en-US" altLang="ja-JP" sz="2800" dirty="0" smtClean="0">
                <a:gradFill>
                  <a:gsLst>
                    <a:gs pos="2917">
                      <a:schemeClr val="tx1"/>
                    </a:gs>
                    <a:gs pos="30000">
                      <a:schemeClr val="tx1"/>
                    </a:gs>
                  </a:gsLst>
                  <a:lin ang="5400000" scaled="0"/>
                </a:gradFill>
              </a:rPr>
              <a:t>C#</a:t>
            </a:r>
            <a:r>
              <a:rPr kumimoji="1" lang="ja-JP" altLang="en-US" sz="2800" dirty="0" smtClean="0">
                <a:gradFill>
                  <a:gsLst>
                    <a:gs pos="2917">
                      <a:schemeClr val="tx1"/>
                    </a:gs>
                    <a:gs pos="30000">
                      <a:schemeClr val="tx1"/>
                    </a:gs>
                  </a:gsLst>
                  <a:lin ang="5400000" scaled="0"/>
                </a:gradFill>
              </a:rPr>
              <a:t>で統一</a:t>
            </a:r>
            <a:endParaRPr kumimoji="1" lang="en-US" altLang="ja-JP" sz="2800" dirty="0" smtClean="0">
              <a:gradFill>
                <a:gsLst>
                  <a:gs pos="2917">
                    <a:schemeClr val="tx1"/>
                  </a:gs>
                  <a:gs pos="30000">
                    <a:schemeClr val="tx1"/>
                  </a:gs>
                </a:gsLst>
                <a:lin ang="5400000" scaled="0"/>
              </a:gradFill>
            </a:endParaRPr>
          </a:p>
          <a:p>
            <a:endParaRPr kumimoji="1" lang="en-US" altLang="ja-JP" sz="2800" dirty="0">
              <a:gradFill>
                <a:gsLst>
                  <a:gs pos="2917">
                    <a:schemeClr val="tx1"/>
                  </a:gs>
                  <a:gs pos="30000">
                    <a:schemeClr val="tx1"/>
                  </a:gs>
                </a:gsLst>
                <a:lin ang="5400000" scaled="0"/>
              </a:gradFill>
            </a:endParaRPr>
          </a:p>
          <a:p>
            <a:r>
              <a:rPr kumimoji="1" lang="en-US" altLang="ja-JP" sz="2800" dirty="0" smtClean="0">
                <a:gradFill>
                  <a:gsLst>
                    <a:gs pos="2917">
                      <a:schemeClr val="tx1"/>
                    </a:gs>
                    <a:gs pos="30000">
                      <a:schemeClr val="tx1"/>
                    </a:gs>
                  </a:gsLst>
                  <a:lin ang="5400000" scaled="0"/>
                </a:gradFill>
              </a:rPr>
              <a:t>UI</a:t>
            </a:r>
            <a:r>
              <a:rPr kumimoji="1" lang="ja-JP" altLang="en-US" sz="2800" dirty="0" smtClean="0">
                <a:gradFill>
                  <a:gsLst>
                    <a:gs pos="2917">
                      <a:schemeClr val="tx1"/>
                    </a:gs>
                    <a:gs pos="30000">
                      <a:schemeClr val="tx1"/>
                    </a:gs>
                  </a:gsLst>
                  <a:lin ang="5400000" scaled="0"/>
                </a:gradFill>
              </a:rPr>
              <a:t>部分は固有</a:t>
            </a:r>
            <a:endParaRPr kumimoji="1" lang="en-US" altLang="ja-JP" sz="2800" dirty="0" smtClean="0">
              <a:gradFill>
                <a:gsLst>
                  <a:gs pos="2917">
                    <a:schemeClr val="tx1"/>
                  </a:gs>
                  <a:gs pos="30000">
                    <a:schemeClr val="tx1"/>
                  </a:gs>
                </a:gsLst>
                <a:lin ang="5400000" scaled="0"/>
              </a:gradFill>
            </a:endParaRPr>
          </a:p>
          <a:p>
            <a:r>
              <a:rPr kumimoji="1" lang="ja-JP" altLang="en-US" sz="2800" dirty="0">
                <a:gradFill>
                  <a:gsLst>
                    <a:gs pos="2917">
                      <a:schemeClr val="tx1"/>
                    </a:gs>
                    <a:gs pos="30000">
                      <a:schemeClr val="tx1"/>
                    </a:gs>
                  </a:gsLst>
                  <a:lin ang="5400000" scaled="0"/>
                </a:gradFill>
              </a:rPr>
              <a:t>もしく</a:t>
            </a:r>
            <a:r>
              <a:rPr kumimoji="1" lang="ja-JP" altLang="en-US" sz="2800" dirty="0" smtClean="0">
                <a:gradFill>
                  <a:gsLst>
                    <a:gs pos="2917">
                      <a:schemeClr val="tx1"/>
                    </a:gs>
                    <a:gs pos="30000">
                      <a:schemeClr val="tx1"/>
                    </a:gs>
                  </a:gsLst>
                  <a:lin ang="5400000" scaled="0"/>
                </a:gradFill>
              </a:rPr>
              <a:t>は</a:t>
            </a:r>
            <a:r>
              <a:rPr kumimoji="1" lang="en-US" altLang="ja-JP" sz="2800" dirty="0" err="1" smtClean="0">
                <a:gradFill>
                  <a:gsLst>
                    <a:gs pos="2917">
                      <a:schemeClr val="tx1"/>
                    </a:gs>
                    <a:gs pos="30000">
                      <a:schemeClr val="tx1"/>
                    </a:gs>
                  </a:gsLst>
                  <a:lin ang="5400000" scaled="0"/>
                </a:gradFill>
              </a:rPr>
              <a:t>Xamarin</a:t>
            </a:r>
            <a:endParaRPr kumimoji="1" lang="ja-JP" altLang="en-US" sz="2800" dirty="0" smtClean="0">
              <a:gradFill>
                <a:gsLst>
                  <a:gs pos="2917">
                    <a:schemeClr val="tx1"/>
                  </a:gs>
                  <a:gs pos="30000">
                    <a:schemeClr val="tx1"/>
                  </a:gs>
                </a:gsLst>
                <a:lin ang="5400000" scaled="0"/>
              </a:gradFill>
            </a:endParaRPr>
          </a:p>
        </p:txBody>
      </p:sp>
      <p:sp>
        <p:nvSpPr>
          <p:cNvPr id="22" name="正方形/長方形 21"/>
          <p:cNvSpPr/>
          <p:nvPr/>
        </p:nvSpPr>
        <p:spPr bwMode="auto">
          <a:xfrm>
            <a:off x="892239" y="2362927"/>
            <a:ext cx="7150294" cy="670560"/>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400" dirty="0" err="1" smtClean="0">
                <a:solidFill>
                  <a:schemeClr val="tx1"/>
                </a:solidFill>
                <a:ea typeface="Segoe UI" pitchFamily="34" charset="0"/>
                <a:cs typeface="Segoe UI" pitchFamily="34" charset="0"/>
              </a:rPr>
              <a:t>Xamarin</a:t>
            </a:r>
            <a:r>
              <a:rPr kumimoji="1" lang="en-US" altLang="ja-JP" sz="4400" dirty="0" smtClean="0">
                <a:solidFill>
                  <a:schemeClr val="tx1"/>
                </a:solidFill>
                <a:ea typeface="Segoe UI" pitchFamily="34" charset="0"/>
                <a:cs typeface="Segoe UI" pitchFamily="34" charset="0"/>
              </a:rPr>
              <a:t> UI</a:t>
            </a:r>
          </a:p>
        </p:txBody>
      </p:sp>
      <p:pic>
        <p:nvPicPr>
          <p:cNvPr id="24" name="図 23"/>
          <p:cNvPicPr>
            <a:picLocks noChangeAspect="1"/>
          </p:cNvPicPr>
          <p:nvPr/>
        </p:nvPicPr>
        <p:blipFill>
          <a:blip r:embed="rId3"/>
          <a:stretch>
            <a:fillRect/>
          </a:stretch>
        </p:blipFill>
        <p:spPr>
          <a:xfrm>
            <a:off x="8909090" y="1790246"/>
            <a:ext cx="2118574" cy="1815921"/>
          </a:xfrm>
          <a:prstGeom prst="rect">
            <a:avLst/>
          </a:prstGeom>
        </p:spPr>
      </p:pic>
    </p:spTree>
    <p:extLst>
      <p:ext uri="{BB962C8B-B14F-4D97-AF65-F5344CB8AC3E}">
        <p14:creationId xmlns:p14="http://schemas.microsoft.com/office/powerpoint/2010/main" val="3117184885"/>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3" name="タイトル 2"/>
          <p:cNvSpPr>
            <a:spLocks noGrp="1"/>
          </p:cNvSpPr>
          <p:nvPr>
            <p:ph type="title"/>
          </p:nvPr>
        </p:nvSpPr>
        <p:spPr>
          <a:xfrm>
            <a:off x="326571" y="228600"/>
            <a:ext cx="11717383" cy="664797"/>
          </a:xfrm>
        </p:spPr>
        <p:txBody>
          <a:bodyPr/>
          <a:lstStyle/>
          <a:p>
            <a:pPr algn="ctr"/>
            <a:r>
              <a:rPr kumimoji="1" lang="en-US" altLang="ja-JP" sz="4800" dirty="0" smtClean="0">
                <a:solidFill>
                  <a:schemeClr val="bg1">
                    <a:alpha val="99000"/>
                  </a:schemeClr>
                </a:solidFill>
              </a:rPr>
              <a:t>C++</a:t>
            </a:r>
            <a:endParaRPr kumimoji="1" lang="ja-JP" altLang="en-US" sz="4800" dirty="0">
              <a:solidFill>
                <a:schemeClr val="bg1">
                  <a:alpha val="99000"/>
                </a:schemeClr>
              </a:solidFill>
            </a:endParaRPr>
          </a:p>
        </p:txBody>
      </p:sp>
    </p:spTree>
    <p:extLst>
      <p:ext uri="{BB962C8B-B14F-4D97-AF65-F5344CB8AC3E}">
        <p14:creationId xmlns:p14="http://schemas.microsoft.com/office/powerpoint/2010/main" val="1479840981"/>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C++ Model : Cross-platform Apps</a:t>
            </a:r>
            <a:endParaRPr kumimoji="1" lang="ja-JP" altLang="en-US" dirty="0"/>
          </a:p>
        </p:txBody>
      </p:sp>
      <p:sp>
        <p:nvSpPr>
          <p:cNvPr id="4" name="テキスト ボックス 3"/>
          <p:cNvSpPr txBox="1"/>
          <p:nvPr/>
        </p:nvSpPr>
        <p:spPr>
          <a:xfrm>
            <a:off x="852860" y="6498425"/>
            <a:ext cx="10990077" cy="215444"/>
          </a:xfrm>
          <a:prstGeom prst="rect">
            <a:avLst/>
          </a:prstGeom>
          <a:noFill/>
        </p:spPr>
        <p:txBody>
          <a:bodyPr wrap="square" lIns="0" tIns="0" rIns="0" bIns="0" rtlCol="0">
            <a:spAutoFit/>
          </a:bodyPr>
          <a:lstStyle/>
          <a:p>
            <a:pPr algn="r"/>
            <a:r>
              <a:rPr kumimoji="1" lang="en-US" altLang="ja-JP" sz="1400" dirty="0" smtClean="0">
                <a:hlinkClick r:id="rId3"/>
              </a:rPr>
              <a:t>http</a:t>
            </a:r>
            <a:r>
              <a:rPr kumimoji="1" lang="en-US" altLang="ja-JP" sz="1400" dirty="0">
                <a:hlinkClick r:id="rId3"/>
              </a:rPr>
              <a:t>://</a:t>
            </a:r>
            <a:r>
              <a:rPr kumimoji="1" lang="en-US" altLang="ja-JP" sz="1400" dirty="0" smtClean="0">
                <a:hlinkClick r:id="rId3"/>
              </a:rPr>
              <a:t>channel9.msdn.com/Events/Visual-Studio/Connect-event-2014/311</a:t>
            </a:r>
            <a:endParaRPr kumimoji="1" lang="en-US" altLang="ja-JP" sz="1400" dirty="0"/>
          </a:p>
        </p:txBody>
      </p:sp>
      <p:sp>
        <p:nvSpPr>
          <p:cNvPr id="6" name="正方形/長方形 5"/>
          <p:cNvSpPr/>
          <p:nvPr/>
        </p:nvSpPr>
        <p:spPr bwMode="auto">
          <a:xfrm>
            <a:off x="519112" y="1849684"/>
            <a:ext cx="2173730" cy="398678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en-US" altLang="ja-JP" sz="2400" dirty="0" smtClean="0">
                <a:solidFill>
                  <a:schemeClr val="tx1"/>
                </a:solidFill>
                <a:ea typeface="Segoe UI" pitchFamily="34" charset="0"/>
                <a:cs typeface="Segoe UI" pitchFamily="34" charset="0"/>
              </a:rPr>
              <a:t>XAML</a:t>
            </a:r>
          </a:p>
          <a:p>
            <a:pPr algn="ctr" defTabSz="914099" fontAlgn="base">
              <a:spcBef>
                <a:spcPct val="0"/>
              </a:spcBef>
              <a:spcAft>
                <a:spcPct val="0"/>
              </a:spcAft>
            </a:pPr>
            <a:r>
              <a:rPr kumimoji="1" lang="en-US" altLang="ja-JP" sz="2400" dirty="0" smtClean="0">
                <a:solidFill>
                  <a:schemeClr val="tx1"/>
                </a:solidFill>
                <a:ea typeface="Segoe UI" pitchFamily="34" charset="0"/>
                <a:cs typeface="Segoe UI" pitchFamily="34" charset="0"/>
              </a:rPr>
              <a:t>C#</a:t>
            </a:r>
            <a:endParaRPr kumimoji="1" lang="ja-JP" altLang="en-US" sz="2400" dirty="0" err="1" smtClean="0">
              <a:solidFill>
                <a:schemeClr val="tx1"/>
              </a:solidFill>
              <a:ea typeface="Segoe UI" pitchFamily="34" charset="0"/>
              <a:cs typeface="Segoe UI" pitchFamily="34" charset="0"/>
            </a:endParaRPr>
          </a:p>
        </p:txBody>
      </p:sp>
      <p:sp>
        <p:nvSpPr>
          <p:cNvPr id="7" name="正方形/長方形 6"/>
          <p:cNvSpPr/>
          <p:nvPr/>
        </p:nvSpPr>
        <p:spPr bwMode="auto">
          <a:xfrm>
            <a:off x="3007394" y="1849684"/>
            <a:ext cx="2173730" cy="3986784"/>
          </a:xfrm>
          <a:prstGeom prst="rec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en-US" altLang="ja-JP" sz="2400" dirty="0" err="1" smtClean="0">
                <a:solidFill>
                  <a:schemeClr val="tx1"/>
                </a:solidFill>
                <a:ea typeface="Segoe UI" pitchFamily="34" charset="0"/>
                <a:cs typeface="Segoe UI" pitchFamily="34" charset="0"/>
              </a:rPr>
              <a:t>Obj</a:t>
            </a:r>
            <a:r>
              <a:rPr kumimoji="1" lang="en-US" altLang="ja-JP" sz="2400" dirty="0" smtClean="0">
                <a:solidFill>
                  <a:schemeClr val="tx1"/>
                </a:solidFill>
                <a:ea typeface="Segoe UI" pitchFamily="34" charset="0"/>
                <a:cs typeface="Segoe UI" pitchFamily="34" charset="0"/>
              </a:rPr>
              <a:t>-c</a:t>
            </a:r>
          </a:p>
          <a:p>
            <a:pPr algn="ctr" defTabSz="914099" fontAlgn="base">
              <a:spcBef>
                <a:spcPct val="0"/>
              </a:spcBef>
              <a:spcAft>
                <a:spcPct val="0"/>
              </a:spcAft>
            </a:pPr>
            <a:r>
              <a:rPr kumimoji="1" lang="en-US" altLang="ja-JP" sz="2400" dirty="0" smtClean="0">
                <a:solidFill>
                  <a:schemeClr val="tx1"/>
                </a:solidFill>
                <a:ea typeface="Segoe UI" pitchFamily="34" charset="0"/>
                <a:cs typeface="Segoe UI" pitchFamily="34" charset="0"/>
              </a:rPr>
              <a:t>Swift</a:t>
            </a:r>
            <a:endParaRPr kumimoji="1" lang="ja-JP" altLang="en-US" sz="2400" dirty="0" err="1" smtClean="0">
              <a:solidFill>
                <a:schemeClr val="tx1"/>
              </a:solidFill>
              <a:ea typeface="Segoe UI" pitchFamily="34" charset="0"/>
              <a:cs typeface="Segoe UI" pitchFamily="34" charset="0"/>
            </a:endParaRPr>
          </a:p>
        </p:txBody>
      </p:sp>
      <p:sp>
        <p:nvSpPr>
          <p:cNvPr id="9" name="正方形/長方形 8"/>
          <p:cNvSpPr/>
          <p:nvPr/>
        </p:nvSpPr>
        <p:spPr bwMode="auto">
          <a:xfrm>
            <a:off x="5495676" y="1849684"/>
            <a:ext cx="2173730" cy="3986784"/>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r>
              <a:rPr kumimoji="1" lang="en-US" altLang="ja-JP" sz="2400" dirty="0" smtClean="0">
                <a:solidFill>
                  <a:schemeClr val="tx1"/>
                </a:solidFill>
                <a:ea typeface="Segoe UI" pitchFamily="34" charset="0"/>
                <a:cs typeface="Segoe UI" pitchFamily="34" charset="0"/>
              </a:rPr>
              <a:t>Java</a:t>
            </a:r>
            <a:endParaRPr kumimoji="1" lang="ja-JP" altLang="en-US" sz="2400" dirty="0" err="1" smtClean="0">
              <a:solidFill>
                <a:schemeClr val="tx1"/>
              </a:solidFill>
              <a:ea typeface="Segoe UI" pitchFamily="34" charset="0"/>
              <a:cs typeface="Segoe UI" pitchFamily="34" charset="0"/>
            </a:endParaRPr>
          </a:p>
        </p:txBody>
      </p:sp>
      <p:sp>
        <p:nvSpPr>
          <p:cNvPr id="11" name="正方形/長方形 10"/>
          <p:cNvSpPr/>
          <p:nvPr/>
        </p:nvSpPr>
        <p:spPr bwMode="auto">
          <a:xfrm>
            <a:off x="519112" y="1142548"/>
            <a:ext cx="2173730" cy="5791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Win/WP</a:t>
            </a:r>
            <a:endParaRPr kumimoji="1" lang="ja-JP" altLang="en-US" sz="4000" dirty="0" err="1" smtClean="0">
              <a:solidFill>
                <a:schemeClr val="tx1"/>
              </a:solidFill>
              <a:ea typeface="Segoe UI" pitchFamily="34" charset="0"/>
              <a:cs typeface="Segoe UI" pitchFamily="34" charset="0"/>
            </a:endParaRPr>
          </a:p>
        </p:txBody>
      </p:sp>
      <p:sp>
        <p:nvSpPr>
          <p:cNvPr id="12" name="正方形/長方形 11"/>
          <p:cNvSpPr/>
          <p:nvPr/>
        </p:nvSpPr>
        <p:spPr bwMode="auto">
          <a:xfrm>
            <a:off x="3007394" y="1142548"/>
            <a:ext cx="2173730" cy="5791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iOS</a:t>
            </a:r>
            <a:endParaRPr kumimoji="1" lang="ja-JP" altLang="en-US" sz="4000" dirty="0" err="1" smtClean="0">
              <a:solidFill>
                <a:schemeClr val="tx1"/>
              </a:solidFill>
              <a:ea typeface="Segoe UI" pitchFamily="34" charset="0"/>
              <a:cs typeface="Segoe UI" pitchFamily="34" charset="0"/>
            </a:endParaRPr>
          </a:p>
        </p:txBody>
      </p:sp>
      <p:sp>
        <p:nvSpPr>
          <p:cNvPr id="13" name="正方形/長方形 12"/>
          <p:cNvSpPr/>
          <p:nvPr/>
        </p:nvSpPr>
        <p:spPr bwMode="auto">
          <a:xfrm>
            <a:off x="5495676" y="1142548"/>
            <a:ext cx="2173730" cy="5791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Android</a:t>
            </a:r>
            <a:endParaRPr kumimoji="1" lang="ja-JP" altLang="en-US" sz="4000" dirty="0" err="1" smtClean="0">
              <a:solidFill>
                <a:schemeClr val="tx1"/>
              </a:solidFill>
              <a:ea typeface="Segoe UI" pitchFamily="34" charset="0"/>
              <a:cs typeface="Segoe UI" pitchFamily="34" charset="0"/>
            </a:endParaRPr>
          </a:p>
        </p:txBody>
      </p:sp>
      <p:sp>
        <p:nvSpPr>
          <p:cNvPr id="15" name="正方形/長方形 14"/>
          <p:cNvSpPr/>
          <p:nvPr/>
        </p:nvSpPr>
        <p:spPr bwMode="auto">
          <a:xfrm>
            <a:off x="519112" y="2704350"/>
            <a:ext cx="7150294" cy="2633472"/>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400" dirty="0" smtClean="0">
                <a:solidFill>
                  <a:schemeClr val="tx1"/>
                </a:solidFill>
                <a:ea typeface="Segoe UI" pitchFamily="34" charset="0"/>
                <a:cs typeface="Segoe UI" pitchFamily="34" charset="0"/>
              </a:rPr>
              <a:t>C++ shared library</a:t>
            </a:r>
          </a:p>
        </p:txBody>
      </p:sp>
      <p:sp>
        <p:nvSpPr>
          <p:cNvPr id="16" name="テキスト ボックス 15"/>
          <p:cNvSpPr txBox="1"/>
          <p:nvPr/>
        </p:nvSpPr>
        <p:spPr>
          <a:xfrm>
            <a:off x="7826733" y="3039915"/>
            <a:ext cx="4362092" cy="2585323"/>
          </a:xfrm>
          <a:prstGeom prst="rect">
            <a:avLst/>
          </a:prstGeom>
          <a:noFill/>
        </p:spPr>
        <p:txBody>
          <a:bodyPr wrap="square" lIns="0" tIns="0" rIns="0" bIns="0" rtlCol="0">
            <a:spAutoFit/>
          </a:bodyPr>
          <a:lstStyle/>
          <a:p>
            <a:r>
              <a:rPr kumimoji="1" lang="en-US" altLang="ja-JP" sz="2800" dirty="0" smtClean="0">
                <a:gradFill>
                  <a:gsLst>
                    <a:gs pos="2917">
                      <a:schemeClr val="tx1"/>
                    </a:gs>
                    <a:gs pos="30000">
                      <a:schemeClr val="tx1"/>
                    </a:gs>
                  </a:gsLst>
                  <a:lin ang="5400000" scaled="0"/>
                </a:gradFill>
              </a:rPr>
              <a:t>Mac/iOS</a:t>
            </a:r>
            <a:r>
              <a:rPr kumimoji="1" lang="ja-JP" altLang="en-US" sz="2800" dirty="0" smtClean="0">
                <a:gradFill>
                  <a:gsLst>
                    <a:gs pos="2917">
                      <a:schemeClr val="tx1"/>
                    </a:gs>
                    <a:gs pos="30000">
                      <a:schemeClr val="tx1"/>
                    </a:gs>
                  </a:gsLst>
                  <a:lin ang="5400000" scaled="0"/>
                </a:gradFill>
              </a:rPr>
              <a:t>は現時点未完成</a:t>
            </a:r>
            <a:endParaRPr kumimoji="1" lang="en-US" altLang="ja-JP" sz="2800" dirty="0" smtClean="0">
              <a:gradFill>
                <a:gsLst>
                  <a:gs pos="2917">
                    <a:schemeClr val="tx1"/>
                  </a:gs>
                  <a:gs pos="30000">
                    <a:schemeClr val="tx1"/>
                  </a:gs>
                </a:gsLst>
                <a:lin ang="5400000" scaled="0"/>
              </a:gradFill>
            </a:endParaRPr>
          </a:p>
          <a:p>
            <a:endParaRPr kumimoji="1" lang="en-US" altLang="ja-JP" sz="2800" dirty="0" smtClean="0">
              <a:gradFill>
                <a:gsLst>
                  <a:gs pos="2917">
                    <a:schemeClr val="tx1"/>
                  </a:gs>
                  <a:gs pos="30000">
                    <a:schemeClr val="tx1"/>
                  </a:gs>
                </a:gsLst>
                <a:lin ang="5400000" scaled="0"/>
              </a:gradFill>
            </a:endParaRPr>
          </a:p>
          <a:p>
            <a:r>
              <a:rPr kumimoji="1" lang="en-US" altLang="ja-JP" sz="2800" dirty="0" err="1" smtClean="0">
                <a:gradFill>
                  <a:gsLst>
                    <a:gs pos="2917">
                      <a:schemeClr val="tx1"/>
                    </a:gs>
                    <a:gs pos="30000">
                      <a:schemeClr val="tx1"/>
                    </a:gs>
                  </a:gsLst>
                  <a:lin ang="5400000" scaled="0"/>
                </a:gradFill>
              </a:rPr>
              <a:t>Xamarin</a:t>
            </a:r>
            <a:r>
              <a:rPr kumimoji="1" lang="ja-JP" altLang="en-US" sz="2800" dirty="0" smtClean="0">
                <a:gradFill>
                  <a:gsLst>
                    <a:gs pos="2917">
                      <a:schemeClr val="tx1"/>
                    </a:gs>
                    <a:gs pos="30000">
                      <a:schemeClr val="tx1"/>
                    </a:gs>
                  </a:gsLst>
                  <a:lin ang="5400000" scaled="0"/>
                </a:gradFill>
              </a:rPr>
              <a:t>の様な使い方を</a:t>
            </a:r>
            <a:r>
              <a:rPr kumimoji="1" lang="ja-JP" altLang="en-US" sz="2800" dirty="0">
                <a:gradFill>
                  <a:gsLst>
                    <a:gs pos="2917">
                      <a:schemeClr val="tx1"/>
                    </a:gs>
                    <a:gs pos="30000">
                      <a:schemeClr val="tx1"/>
                    </a:gs>
                  </a:gsLst>
                  <a:lin ang="5400000" scaled="0"/>
                </a:gradFill>
              </a:rPr>
              <a:t>今後</a:t>
            </a:r>
            <a:r>
              <a:rPr kumimoji="1" lang="ja-JP" altLang="en-US" sz="2800" dirty="0" smtClean="0">
                <a:gradFill>
                  <a:gsLst>
                    <a:gs pos="2917">
                      <a:schemeClr val="tx1"/>
                    </a:gs>
                    <a:gs pos="30000">
                      <a:schemeClr val="tx1"/>
                    </a:gs>
                  </a:gsLst>
                  <a:lin ang="5400000" scaled="0"/>
                </a:gradFill>
              </a:rPr>
              <a:t>想定</a:t>
            </a:r>
            <a:endParaRPr kumimoji="1" lang="en-US" altLang="ja-JP" sz="2800" dirty="0" smtClean="0">
              <a:gradFill>
                <a:gsLst>
                  <a:gs pos="2917">
                    <a:schemeClr val="tx1"/>
                  </a:gs>
                  <a:gs pos="30000">
                    <a:schemeClr val="tx1"/>
                  </a:gs>
                </a:gsLst>
                <a:lin ang="5400000" scaled="0"/>
              </a:gradFill>
            </a:endParaRPr>
          </a:p>
          <a:p>
            <a:endParaRPr kumimoji="1" lang="en-US" altLang="ja-JP" sz="2800" dirty="0">
              <a:gradFill>
                <a:gsLst>
                  <a:gs pos="2917">
                    <a:schemeClr val="tx1"/>
                  </a:gs>
                  <a:gs pos="30000">
                    <a:schemeClr val="tx1"/>
                  </a:gs>
                </a:gsLst>
                <a:lin ang="5400000" scaled="0"/>
              </a:gradFill>
            </a:endParaRPr>
          </a:p>
          <a:p>
            <a:r>
              <a:rPr kumimoji="1" lang="en-US" altLang="ja-JP" sz="2800" dirty="0" smtClean="0">
                <a:gradFill>
                  <a:gsLst>
                    <a:gs pos="2917">
                      <a:schemeClr val="tx1"/>
                    </a:gs>
                    <a:gs pos="30000">
                      <a:schemeClr val="tx1"/>
                    </a:gs>
                  </a:gsLst>
                  <a:lin ang="5400000" scaled="0"/>
                </a:gradFill>
              </a:rPr>
              <a:t>C++</a:t>
            </a:r>
            <a:r>
              <a:rPr kumimoji="1" lang="ja-JP" altLang="en-US" sz="2800" dirty="0" smtClean="0">
                <a:gradFill>
                  <a:gsLst>
                    <a:gs pos="2917">
                      <a:schemeClr val="tx1"/>
                    </a:gs>
                    <a:gs pos="30000">
                      <a:schemeClr val="tx1"/>
                    </a:gs>
                  </a:gsLst>
                  <a:lin ang="5400000" scaled="0"/>
                </a:gradFill>
              </a:rPr>
              <a:t>ポータブルメリット</a:t>
            </a:r>
            <a:endParaRPr kumimoji="1" lang="en-US" altLang="ja-JP" sz="28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877234170"/>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将来的には</a:t>
            </a:r>
            <a:r>
              <a:rPr kumimoji="1" lang="en-US" altLang="ja-JP" dirty="0" smtClean="0"/>
              <a:t>…</a:t>
            </a:r>
            <a:endParaRPr kumimoji="1" lang="ja-JP" altLang="en-US" dirty="0"/>
          </a:p>
        </p:txBody>
      </p:sp>
      <p:sp>
        <p:nvSpPr>
          <p:cNvPr id="4" name="テキスト ボックス 3"/>
          <p:cNvSpPr txBox="1"/>
          <p:nvPr/>
        </p:nvSpPr>
        <p:spPr>
          <a:xfrm>
            <a:off x="852860" y="6498425"/>
            <a:ext cx="10990077" cy="215444"/>
          </a:xfrm>
          <a:prstGeom prst="rect">
            <a:avLst/>
          </a:prstGeom>
          <a:noFill/>
        </p:spPr>
        <p:txBody>
          <a:bodyPr wrap="square" lIns="0" tIns="0" rIns="0" bIns="0" rtlCol="0">
            <a:spAutoFit/>
          </a:bodyPr>
          <a:lstStyle/>
          <a:p>
            <a:pPr algn="r"/>
            <a:r>
              <a:rPr kumimoji="1" lang="en-US" altLang="ja-JP" sz="1400" dirty="0" smtClean="0">
                <a:hlinkClick r:id="rId3"/>
              </a:rPr>
              <a:t>http</a:t>
            </a:r>
            <a:r>
              <a:rPr kumimoji="1" lang="en-US" altLang="ja-JP" sz="1400" dirty="0">
                <a:hlinkClick r:id="rId3"/>
              </a:rPr>
              <a:t>://</a:t>
            </a:r>
            <a:r>
              <a:rPr kumimoji="1" lang="en-US" altLang="ja-JP" sz="1400" dirty="0" smtClean="0">
                <a:hlinkClick r:id="rId3"/>
              </a:rPr>
              <a:t>channel9.msdn.com/Events/Visual-Studio/Connect-event-2014/311</a:t>
            </a:r>
            <a:endParaRPr kumimoji="1" lang="en-US" altLang="ja-JP" sz="1400" dirty="0"/>
          </a:p>
        </p:txBody>
      </p:sp>
      <p:sp>
        <p:nvSpPr>
          <p:cNvPr id="6" name="正方形/長方形 5"/>
          <p:cNvSpPr/>
          <p:nvPr/>
        </p:nvSpPr>
        <p:spPr bwMode="auto">
          <a:xfrm>
            <a:off x="2190687" y="2066544"/>
            <a:ext cx="2173730" cy="398678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endParaRPr kumimoji="1" lang="ja-JP" altLang="en-US" sz="2400" dirty="0" err="1" smtClean="0">
              <a:solidFill>
                <a:schemeClr val="tx1"/>
              </a:solidFill>
              <a:ea typeface="Segoe UI" pitchFamily="34" charset="0"/>
              <a:cs typeface="Segoe UI" pitchFamily="34" charset="0"/>
            </a:endParaRPr>
          </a:p>
        </p:txBody>
      </p:sp>
      <p:sp>
        <p:nvSpPr>
          <p:cNvPr id="7" name="正方形/長方形 6"/>
          <p:cNvSpPr/>
          <p:nvPr/>
        </p:nvSpPr>
        <p:spPr bwMode="auto">
          <a:xfrm>
            <a:off x="4678969" y="2066544"/>
            <a:ext cx="2173730" cy="3986784"/>
          </a:xfrm>
          <a:prstGeom prst="rec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endParaRPr kumimoji="1" lang="ja-JP" altLang="en-US" sz="2400" dirty="0" err="1" smtClean="0">
              <a:solidFill>
                <a:schemeClr val="tx1"/>
              </a:solidFill>
              <a:ea typeface="Segoe UI" pitchFamily="34" charset="0"/>
              <a:cs typeface="Segoe UI" pitchFamily="34" charset="0"/>
            </a:endParaRPr>
          </a:p>
        </p:txBody>
      </p:sp>
      <p:sp>
        <p:nvSpPr>
          <p:cNvPr id="9" name="正方形/長方形 8"/>
          <p:cNvSpPr/>
          <p:nvPr/>
        </p:nvSpPr>
        <p:spPr bwMode="auto">
          <a:xfrm>
            <a:off x="7167251" y="2066544"/>
            <a:ext cx="2173730" cy="3986784"/>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endParaRPr kumimoji="1" lang="ja-JP" altLang="en-US" sz="2400" dirty="0" err="1" smtClean="0">
              <a:solidFill>
                <a:schemeClr val="tx1"/>
              </a:solidFill>
              <a:ea typeface="Segoe UI" pitchFamily="34" charset="0"/>
              <a:cs typeface="Segoe UI" pitchFamily="34" charset="0"/>
            </a:endParaRPr>
          </a:p>
        </p:txBody>
      </p:sp>
      <p:sp>
        <p:nvSpPr>
          <p:cNvPr id="11" name="正方形/長方形 10"/>
          <p:cNvSpPr/>
          <p:nvPr/>
        </p:nvSpPr>
        <p:spPr bwMode="auto">
          <a:xfrm>
            <a:off x="2190687" y="1359408"/>
            <a:ext cx="2173730" cy="5791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Win/WP</a:t>
            </a:r>
            <a:endParaRPr kumimoji="1" lang="ja-JP" altLang="en-US" sz="4000" dirty="0" err="1" smtClean="0">
              <a:solidFill>
                <a:schemeClr val="tx1"/>
              </a:solidFill>
              <a:ea typeface="Segoe UI" pitchFamily="34" charset="0"/>
              <a:cs typeface="Segoe UI" pitchFamily="34" charset="0"/>
            </a:endParaRPr>
          </a:p>
        </p:txBody>
      </p:sp>
      <p:sp>
        <p:nvSpPr>
          <p:cNvPr id="12" name="正方形/長方形 11"/>
          <p:cNvSpPr/>
          <p:nvPr/>
        </p:nvSpPr>
        <p:spPr bwMode="auto">
          <a:xfrm>
            <a:off x="4678969" y="1359408"/>
            <a:ext cx="2173730" cy="5791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iOS</a:t>
            </a:r>
            <a:endParaRPr kumimoji="1" lang="ja-JP" altLang="en-US" sz="4000" dirty="0" err="1" smtClean="0">
              <a:solidFill>
                <a:schemeClr val="tx1"/>
              </a:solidFill>
              <a:ea typeface="Segoe UI" pitchFamily="34" charset="0"/>
              <a:cs typeface="Segoe UI" pitchFamily="34" charset="0"/>
            </a:endParaRPr>
          </a:p>
        </p:txBody>
      </p:sp>
      <p:sp>
        <p:nvSpPr>
          <p:cNvPr id="13" name="正方形/長方形 12"/>
          <p:cNvSpPr/>
          <p:nvPr/>
        </p:nvSpPr>
        <p:spPr bwMode="auto">
          <a:xfrm>
            <a:off x="7167251" y="1359408"/>
            <a:ext cx="2173730" cy="5791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Android</a:t>
            </a:r>
            <a:endParaRPr kumimoji="1" lang="ja-JP" altLang="en-US" sz="4000" dirty="0" err="1" smtClean="0">
              <a:solidFill>
                <a:schemeClr val="tx1"/>
              </a:solidFill>
              <a:ea typeface="Segoe UI" pitchFamily="34" charset="0"/>
              <a:cs typeface="Segoe UI" pitchFamily="34" charset="0"/>
            </a:endParaRPr>
          </a:p>
        </p:txBody>
      </p:sp>
      <p:sp>
        <p:nvSpPr>
          <p:cNvPr id="15" name="正方形/長方形 14"/>
          <p:cNvSpPr/>
          <p:nvPr/>
        </p:nvSpPr>
        <p:spPr bwMode="auto">
          <a:xfrm>
            <a:off x="2190687" y="2383625"/>
            <a:ext cx="7150294" cy="3340519"/>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400" dirty="0" smtClean="0">
                <a:solidFill>
                  <a:schemeClr val="tx1"/>
                </a:solidFill>
                <a:ea typeface="Segoe UI" pitchFamily="34" charset="0"/>
                <a:cs typeface="Segoe UI" pitchFamily="34" charset="0"/>
              </a:rPr>
              <a:t>C++</a:t>
            </a:r>
          </a:p>
        </p:txBody>
      </p:sp>
    </p:spTree>
    <p:extLst>
      <p:ext uri="{BB962C8B-B14F-4D97-AF65-F5344CB8AC3E}">
        <p14:creationId xmlns:p14="http://schemas.microsoft.com/office/powerpoint/2010/main" val="2201845336"/>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3" name="タイトル 2"/>
          <p:cNvSpPr>
            <a:spLocks noGrp="1"/>
          </p:cNvSpPr>
          <p:nvPr>
            <p:ph type="title"/>
          </p:nvPr>
        </p:nvSpPr>
        <p:spPr/>
        <p:txBody>
          <a:bodyPr/>
          <a:lstStyle/>
          <a:p>
            <a:pPr algn="ctr"/>
            <a:r>
              <a:rPr kumimoji="1" lang="en-US" altLang="ja-JP" dirty="0" smtClean="0"/>
              <a:t>HTML5</a:t>
            </a:r>
            <a:endParaRPr kumimoji="1" lang="ja-JP" altLang="en-US" dirty="0"/>
          </a:p>
        </p:txBody>
      </p:sp>
    </p:spTree>
    <p:extLst>
      <p:ext uri="{BB962C8B-B14F-4D97-AF65-F5344CB8AC3E}">
        <p14:creationId xmlns:p14="http://schemas.microsoft.com/office/powerpoint/2010/main" val="634462821"/>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491126"/>
            <a:ext cx="11149013" cy="1718237"/>
          </a:xfrm>
        </p:spPr>
        <p:txBody>
          <a:bodyPr/>
          <a:lstStyle/>
          <a:p>
            <a:r>
              <a:rPr kumimoji="1" lang="en-US" altLang="ja-JP" dirty="0" smtClean="0"/>
              <a:t>Microsoft</a:t>
            </a:r>
            <a:r>
              <a:rPr kumimoji="1" lang="ja-JP" altLang="en-US" dirty="0" smtClean="0"/>
              <a:t>が取り組んでいる個人に対する表彰制度</a:t>
            </a:r>
            <a:endParaRPr kumimoji="1" lang="en-US" altLang="ja-JP" dirty="0" smtClean="0"/>
          </a:p>
          <a:p>
            <a:pPr algn="ctr"/>
            <a:r>
              <a:rPr kumimoji="1" lang="ja-JP" altLang="en-US" sz="3200" dirty="0" smtClean="0"/>
              <a:t>日本 </a:t>
            </a:r>
            <a:r>
              <a:rPr kumimoji="1" lang="en-US" altLang="ja-JP" sz="3200" dirty="0" smtClean="0"/>
              <a:t>/ 12</a:t>
            </a:r>
            <a:r>
              <a:rPr kumimoji="1" lang="ja-JP" altLang="en-US" sz="3200" dirty="0" smtClean="0"/>
              <a:t>年前より </a:t>
            </a:r>
            <a:r>
              <a:rPr kumimoji="1" lang="en-US" altLang="ja-JP" sz="3200" dirty="0" smtClean="0"/>
              <a:t>/ 200</a:t>
            </a:r>
            <a:r>
              <a:rPr kumimoji="1" lang="ja-JP" altLang="en-US" sz="3200" dirty="0" smtClean="0"/>
              <a:t>名 </a:t>
            </a:r>
            <a:r>
              <a:rPr kumimoji="1" lang="en-US" altLang="ja-JP" sz="3200" dirty="0" smtClean="0"/>
              <a:t>/ </a:t>
            </a:r>
            <a:r>
              <a:rPr kumimoji="1" lang="ja-JP" altLang="en-US" sz="3200" dirty="0" smtClean="0"/>
              <a:t>年次更新</a:t>
            </a:r>
            <a:endParaRPr kumimoji="1" lang="en-US" altLang="ja-JP" sz="3200" dirty="0"/>
          </a:p>
          <a:p>
            <a:endParaRPr kumimoji="1" lang="en-US" altLang="ja-JP" dirty="0" smtClean="0"/>
          </a:p>
        </p:txBody>
      </p:sp>
      <p:sp>
        <p:nvSpPr>
          <p:cNvPr id="3" name="タイトル 2"/>
          <p:cNvSpPr>
            <a:spLocks noGrp="1"/>
          </p:cNvSpPr>
          <p:nvPr>
            <p:ph type="title"/>
          </p:nvPr>
        </p:nvSpPr>
        <p:spPr/>
        <p:txBody>
          <a:bodyPr/>
          <a:lstStyle/>
          <a:p>
            <a:r>
              <a:rPr kumimoji="1" lang="en-US" altLang="ja-JP" dirty="0" smtClean="0"/>
              <a:t>Microsoft MVP Award</a:t>
            </a:r>
            <a:endParaRPr kumimoji="1" lang="ja-JP" altLang="en-US" dirty="0"/>
          </a:p>
        </p:txBody>
      </p:sp>
      <p:sp>
        <p:nvSpPr>
          <p:cNvPr id="4" name="正方形/長方形 3"/>
          <p:cNvSpPr/>
          <p:nvPr/>
        </p:nvSpPr>
        <p:spPr bwMode="auto">
          <a:xfrm>
            <a:off x="519112" y="3225800"/>
            <a:ext cx="10811435" cy="2527300"/>
          </a:xfrm>
          <a:prstGeom prst="rect">
            <a:avLst/>
          </a:prstGeom>
          <a:solidFill>
            <a:schemeClr val="accent5">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gradFill>
                  <a:gsLst>
                    <a:gs pos="0">
                      <a:srgbClr val="FFFFFF"/>
                    </a:gs>
                    <a:gs pos="100000">
                      <a:srgbClr val="FFFFFF"/>
                    </a:gs>
                  </a:gsLst>
                  <a:lin ang="5400000" scaled="0"/>
                </a:gradFill>
                <a:ea typeface="Segoe UI" pitchFamily="34" charset="0"/>
                <a:cs typeface="Segoe UI" pitchFamily="34" charset="0"/>
              </a:rPr>
              <a:t>IT Pro</a:t>
            </a:r>
          </a:p>
          <a:p>
            <a:pPr algn="ctr" defTabSz="914099" fontAlgn="base">
              <a:spcBef>
                <a:spcPct val="0"/>
              </a:spcBef>
              <a:spcAft>
                <a:spcPct val="0"/>
              </a:spcAft>
            </a:pPr>
            <a:r>
              <a:rPr kumimoji="1" lang="en-US" altLang="ja-JP" sz="4000" dirty="0" smtClean="0">
                <a:gradFill>
                  <a:gsLst>
                    <a:gs pos="0">
                      <a:srgbClr val="FFFFFF"/>
                    </a:gs>
                    <a:gs pos="100000">
                      <a:srgbClr val="FFFFFF"/>
                    </a:gs>
                  </a:gsLst>
                  <a:lin ang="5400000" scaled="0"/>
                </a:gradFill>
                <a:ea typeface="Segoe UI" pitchFamily="34" charset="0"/>
                <a:cs typeface="Segoe UI" pitchFamily="34" charset="0"/>
              </a:rPr>
              <a:t>Developer</a:t>
            </a:r>
          </a:p>
          <a:p>
            <a:pPr algn="ctr" defTabSz="914099" fontAlgn="base">
              <a:spcBef>
                <a:spcPct val="0"/>
              </a:spcBef>
              <a:spcAft>
                <a:spcPct val="0"/>
              </a:spcAft>
            </a:pPr>
            <a:r>
              <a:rPr kumimoji="1" lang="en-US" altLang="ja-JP" sz="4000" dirty="0" smtClean="0">
                <a:gradFill>
                  <a:gsLst>
                    <a:gs pos="0">
                      <a:srgbClr val="FFFFFF"/>
                    </a:gs>
                    <a:gs pos="100000">
                      <a:srgbClr val="FFFFFF"/>
                    </a:gs>
                  </a:gsLst>
                  <a:lin ang="5400000" scaled="0"/>
                </a:gradFill>
                <a:ea typeface="Segoe UI" pitchFamily="34" charset="0"/>
                <a:cs typeface="Segoe UI" pitchFamily="34" charset="0"/>
              </a:rPr>
              <a:t>Application</a:t>
            </a:r>
            <a:endParaRPr kumimoji="1" lang="ja-JP" altLang="en-US" sz="40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833808054"/>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HTML5 Model </a:t>
            </a:r>
            <a:r>
              <a:rPr kumimoji="1" lang="en-US" altLang="ja-JP" dirty="0"/>
              <a:t>: Cross-platform Apps</a:t>
            </a:r>
            <a:endParaRPr kumimoji="1" lang="ja-JP" altLang="en-US" dirty="0"/>
          </a:p>
        </p:txBody>
      </p:sp>
      <p:sp>
        <p:nvSpPr>
          <p:cNvPr id="13" name="テキスト ボックス 12"/>
          <p:cNvSpPr txBox="1"/>
          <p:nvPr/>
        </p:nvSpPr>
        <p:spPr>
          <a:xfrm>
            <a:off x="7983958" y="3946868"/>
            <a:ext cx="3994682" cy="1723549"/>
          </a:xfrm>
          <a:prstGeom prst="rect">
            <a:avLst/>
          </a:prstGeom>
          <a:noFill/>
        </p:spPr>
        <p:txBody>
          <a:bodyPr wrap="square" lIns="0" tIns="0" rIns="0" bIns="0" rtlCol="0">
            <a:spAutoFit/>
          </a:bodyPr>
          <a:lstStyle/>
          <a:p>
            <a:r>
              <a:rPr kumimoji="1" lang="en-US" altLang="ja-JP" sz="2800" dirty="0" smtClean="0">
                <a:gradFill>
                  <a:gsLst>
                    <a:gs pos="2917">
                      <a:schemeClr val="tx1"/>
                    </a:gs>
                    <a:gs pos="30000">
                      <a:schemeClr val="tx1"/>
                    </a:gs>
                  </a:gsLst>
                  <a:lin ang="5400000" scaled="0"/>
                </a:gradFill>
              </a:rPr>
              <a:t>Web</a:t>
            </a:r>
            <a:r>
              <a:rPr kumimoji="1" lang="ja-JP" altLang="en-US" sz="2800" dirty="0" smtClean="0">
                <a:gradFill>
                  <a:gsLst>
                    <a:gs pos="2917">
                      <a:schemeClr val="tx1"/>
                    </a:gs>
                    <a:gs pos="30000">
                      <a:schemeClr val="tx1"/>
                    </a:gs>
                  </a:gsLst>
                  <a:lin ang="5400000" scaled="0"/>
                </a:gradFill>
              </a:rPr>
              <a:t>ベースの記載がそのまま可能</a:t>
            </a:r>
            <a:endParaRPr kumimoji="1" lang="en-US" altLang="ja-JP" sz="2800" dirty="0" smtClean="0">
              <a:gradFill>
                <a:gsLst>
                  <a:gs pos="2917">
                    <a:schemeClr val="tx1"/>
                  </a:gs>
                  <a:gs pos="30000">
                    <a:schemeClr val="tx1"/>
                  </a:gs>
                </a:gsLst>
                <a:lin ang="5400000" scaled="0"/>
              </a:gradFill>
            </a:endParaRPr>
          </a:p>
          <a:p>
            <a:r>
              <a:rPr kumimoji="1" lang="ja-JP" altLang="en-US" sz="2800" dirty="0" smtClean="0">
                <a:gradFill>
                  <a:gsLst>
                    <a:gs pos="2917">
                      <a:schemeClr val="tx1"/>
                    </a:gs>
                    <a:gs pos="30000">
                      <a:schemeClr val="tx1"/>
                    </a:gs>
                  </a:gsLst>
                  <a:lin ang="5400000" scaled="0"/>
                </a:gradFill>
              </a:rPr>
              <a:t>各</a:t>
            </a:r>
            <a:r>
              <a:rPr kumimoji="1" lang="ja-JP" altLang="en-US" sz="2800" dirty="0">
                <a:gradFill>
                  <a:gsLst>
                    <a:gs pos="2917">
                      <a:schemeClr val="tx1"/>
                    </a:gs>
                    <a:gs pos="30000">
                      <a:schemeClr val="tx1"/>
                    </a:gs>
                  </a:gsLst>
                  <a:lin ang="5400000" scaled="0"/>
                </a:gradFill>
              </a:rPr>
              <a:t>デバイス</a:t>
            </a:r>
            <a:r>
              <a:rPr kumimoji="1" lang="ja-JP" altLang="en-US" sz="2800" dirty="0" smtClean="0">
                <a:gradFill>
                  <a:gsLst>
                    <a:gs pos="2917">
                      <a:schemeClr val="tx1"/>
                    </a:gs>
                    <a:gs pos="30000">
                      <a:schemeClr val="tx1"/>
                    </a:gs>
                  </a:gsLst>
                  <a:lin ang="5400000" scaled="0"/>
                </a:gradFill>
              </a:rPr>
              <a:t>のブラウザで描画</a:t>
            </a:r>
          </a:p>
        </p:txBody>
      </p:sp>
      <p:sp>
        <p:nvSpPr>
          <p:cNvPr id="15" name="正方形/長方形 14"/>
          <p:cNvSpPr/>
          <p:nvPr/>
        </p:nvSpPr>
        <p:spPr bwMode="auto">
          <a:xfrm>
            <a:off x="519112" y="1683633"/>
            <a:ext cx="2173730" cy="398678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endParaRPr kumimoji="1" lang="ja-JP" altLang="en-US" sz="2400" dirty="0" err="1" smtClean="0">
              <a:solidFill>
                <a:schemeClr val="tx1"/>
              </a:solidFill>
              <a:ea typeface="Segoe UI" pitchFamily="34" charset="0"/>
              <a:cs typeface="Segoe UI" pitchFamily="34" charset="0"/>
            </a:endParaRPr>
          </a:p>
        </p:txBody>
      </p:sp>
      <p:sp>
        <p:nvSpPr>
          <p:cNvPr id="16" name="正方形/長方形 15"/>
          <p:cNvSpPr/>
          <p:nvPr/>
        </p:nvSpPr>
        <p:spPr bwMode="auto">
          <a:xfrm>
            <a:off x="3007394" y="1683633"/>
            <a:ext cx="2173730" cy="3986784"/>
          </a:xfrm>
          <a:prstGeom prst="rec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endParaRPr kumimoji="1" lang="ja-JP" altLang="en-US" sz="2400" dirty="0" err="1" smtClean="0">
              <a:solidFill>
                <a:schemeClr val="tx1"/>
              </a:solidFill>
              <a:ea typeface="Segoe UI" pitchFamily="34" charset="0"/>
              <a:cs typeface="Segoe UI" pitchFamily="34" charset="0"/>
            </a:endParaRPr>
          </a:p>
        </p:txBody>
      </p:sp>
      <p:sp>
        <p:nvSpPr>
          <p:cNvPr id="17" name="正方形/長方形 16"/>
          <p:cNvSpPr/>
          <p:nvPr/>
        </p:nvSpPr>
        <p:spPr bwMode="auto">
          <a:xfrm>
            <a:off x="5495676" y="1683633"/>
            <a:ext cx="2173730" cy="3986784"/>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endParaRPr kumimoji="1" lang="ja-JP" altLang="en-US" sz="2400" dirty="0" err="1" smtClean="0">
              <a:solidFill>
                <a:schemeClr val="tx1"/>
              </a:solidFill>
              <a:ea typeface="Segoe UI" pitchFamily="34" charset="0"/>
              <a:cs typeface="Segoe UI" pitchFamily="34" charset="0"/>
            </a:endParaRPr>
          </a:p>
        </p:txBody>
      </p:sp>
      <p:sp>
        <p:nvSpPr>
          <p:cNvPr id="19" name="正方形/長方形 18"/>
          <p:cNvSpPr/>
          <p:nvPr/>
        </p:nvSpPr>
        <p:spPr bwMode="auto">
          <a:xfrm>
            <a:off x="519112" y="976497"/>
            <a:ext cx="2173730" cy="5791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Win/WP</a:t>
            </a:r>
            <a:endParaRPr kumimoji="1" lang="ja-JP" altLang="en-US" sz="4000" dirty="0" err="1" smtClean="0">
              <a:solidFill>
                <a:schemeClr val="tx1"/>
              </a:solidFill>
              <a:ea typeface="Segoe UI" pitchFamily="34" charset="0"/>
              <a:cs typeface="Segoe UI" pitchFamily="34" charset="0"/>
            </a:endParaRPr>
          </a:p>
        </p:txBody>
      </p:sp>
      <p:sp>
        <p:nvSpPr>
          <p:cNvPr id="20" name="正方形/長方形 19"/>
          <p:cNvSpPr/>
          <p:nvPr/>
        </p:nvSpPr>
        <p:spPr bwMode="auto">
          <a:xfrm>
            <a:off x="3007394" y="976497"/>
            <a:ext cx="2173730" cy="5791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iOS</a:t>
            </a:r>
            <a:endParaRPr kumimoji="1" lang="ja-JP" altLang="en-US" sz="4000" dirty="0" err="1" smtClean="0">
              <a:solidFill>
                <a:schemeClr val="tx1"/>
              </a:solidFill>
              <a:ea typeface="Segoe UI" pitchFamily="34" charset="0"/>
              <a:cs typeface="Segoe UI" pitchFamily="34" charset="0"/>
            </a:endParaRPr>
          </a:p>
        </p:txBody>
      </p:sp>
      <p:sp>
        <p:nvSpPr>
          <p:cNvPr id="21" name="正方形/長方形 20"/>
          <p:cNvSpPr/>
          <p:nvPr/>
        </p:nvSpPr>
        <p:spPr bwMode="auto">
          <a:xfrm>
            <a:off x="5495676" y="976497"/>
            <a:ext cx="2173730" cy="57912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Android</a:t>
            </a:r>
            <a:endParaRPr kumimoji="1" lang="ja-JP" altLang="en-US" sz="4000" dirty="0" err="1" smtClean="0">
              <a:solidFill>
                <a:schemeClr val="tx1"/>
              </a:solidFill>
              <a:ea typeface="Segoe UI" pitchFamily="34" charset="0"/>
              <a:cs typeface="Segoe UI" pitchFamily="34" charset="0"/>
            </a:endParaRPr>
          </a:p>
        </p:txBody>
      </p:sp>
      <p:sp>
        <p:nvSpPr>
          <p:cNvPr id="23" name="正方形/長方形 22"/>
          <p:cNvSpPr/>
          <p:nvPr/>
        </p:nvSpPr>
        <p:spPr bwMode="auto">
          <a:xfrm>
            <a:off x="519112" y="2000714"/>
            <a:ext cx="7150294" cy="3340519"/>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400" dirty="0" smtClean="0">
                <a:solidFill>
                  <a:schemeClr val="tx1"/>
                </a:solidFill>
                <a:ea typeface="Segoe UI" pitchFamily="34" charset="0"/>
                <a:cs typeface="Segoe UI" pitchFamily="34" charset="0"/>
              </a:rPr>
              <a:t>Apache CORADOVA</a:t>
            </a:r>
          </a:p>
          <a:p>
            <a:pPr algn="ctr" defTabSz="914099" fontAlgn="base">
              <a:spcBef>
                <a:spcPct val="0"/>
              </a:spcBef>
              <a:spcAft>
                <a:spcPct val="0"/>
              </a:spcAft>
            </a:pPr>
            <a:r>
              <a:rPr kumimoji="1" lang="en-US" altLang="ja-JP" sz="4400" dirty="0" smtClean="0">
                <a:solidFill>
                  <a:schemeClr val="tx1"/>
                </a:solidFill>
                <a:ea typeface="Segoe UI" pitchFamily="34" charset="0"/>
                <a:cs typeface="Segoe UI" pitchFamily="34" charset="0"/>
              </a:rPr>
              <a:t>HTML, CSS, JavaScript</a:t>
            </a:r>
          </a:p>
        </p:txBody>
      </p:sp>
      <p:pic>
        <p:nvPicPr>
          <p:cNvPr id="24" name="図 23"/>
          <p:cNvPicPr>
            <a:picLocks noChangeAspect="1"/>
          </p:cNvPicPr>
          <p:nvPr/>
        </p:nvPicPr>
        <p:blipFill>
          <a:blip r:embed="rId3"/>
          <a:stretch>
            <a:fillRect/>
          </a:stretch>
        </p:blipFill>
        <p:spPr>
          <a:xfrm>
            <a:off x="8200124" y="2101795"/>
            <a:ext cx="3562350" cy="1543050"/>
          </a:xfrm>
          <a:prstGeom prst="rect">
            <a:avLst/>
          </a:prstGeom>
        </p:spPr>
      </p:pic>
    </p:spTree>
    <p:extLst>
      <p:ext uri="{BB962C8B-B14F-4D97-AF65-F5344CB8AC3E}">
        <p14:creationId xmlns:p14="http://schemas.microsoft.com/office/powerpoint/2010/main" val="712297477"/>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93"/>
            <a:ext cx="12188825" cy="6856214"/>
          </a:xfrm>
          <a:prstGeom prst="rect">
            <a:avLst/>
          </a:prstGeom>
        </p:spPr>
      </p:pic>
      <p:sp>
        <p:nvSpPr>
          <p:cNvPr id="3" name="タイトル 2"/>
          <p:cNvSpPr>
            <a:spLocks noGrp="1"/>
          </p:cNvSpPr>
          <p:nvPr>
            <p:ph type="title"/>
          </p:nvPr>
        </p:nvSpPr>
        <p:spPr/>
        <p:txBody>
          <a:bodyPr/>
          <a:lstStyle/>
          <a:p>
            <a:r>
              <a:rPr kumimoji="1" lang="ja-JP" altLang="en-US" dirty="0" smtClean="0">
                <a:solidFill>
                  <a:schemeClr val="bg1">
                    <a:alpha val="99000"/>
                  </a:schemeClr>
                </a:solidFill>
              </a:rPr>
              <a:t>（おまけ）</a:t>
            </a:r>
            <a:r>
              <a:rPr kumimoji="1" lang="en-US" altLang="ja-JP" dirty="0" smtClean="0">
                <a:solidFill>
                  <a:schemeClr val="bg1">
                    <a:alpha val="99000"/>
                  </a:schemeClr>
                </a:solidFill>
              </a:rPr>
              <a:t>Universal Apps</a:t>
            </a:r>
            <a:endParaRPr kumimoji="1" lang="ja-JP" altLang="en-US" dirty="0">
              <a:solidFill>
                <a:schemeClr val="bg1">
                  <a:alpha val="99000"/>
                </a:schemeClr>
              </a:solidFill>
            </a:endParaRPr>
          </a:p>
        </p:txBody>
      </p:sp>
    </p:spTree>
    <p:extLst>
      <p:ext uri="{BB962C8B-B14F-4D97-AF65-F5344CB8AC3E}">
        <p14:creationId xmlns:p14="http://schemas.microsoft.com/office/powerpoint/2010/main" val="4181558141"/>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en-US" altLang="ja-JP" dirty="0" smtClean="0"/>
              <a:t>Microsoft</a:t>
            </a:r>
            <a:r>
              <a:rPr kumimoji="1" lang="ja-JP" altLang="en-US" dirty="0" smtClean="0"/>
              <a:t>テクノロジーの中での</a:t>
            </a:r>
            <a:r>
              <a:rPr kumimoji="1" lang="en-US" altLang="ja-JP" dirty="0" smtClean="0"/>
              <a:t>Shared project</a:t>
            </a:r>
          </a:p>
          <a:p>
            <a:r>
              <a:rPr kumimoji="1" lang="en-US" altLang="ja-JP" dirty="0" smtClean="0"/>
              <a:t>Windows Store Apps </a:t>
            </a:r>
            <a:r>
              <a:rPr kumimoji="1" lang="ja-JP" altLang="en-US" dirty="0"/>
              <a:t>と </a:t>
            </a:r>
            <a:r>
              <a:rPr kumimoji="1" lang="en-US" altLang="ja-JP" dirty="0"/>
              <a:t>Windows Phone </a:t>
            </a:r>
            <a:r>
              <a:rPr kumimoji="1" lang="ja-JP" altLang="en-US" dirty="0" smtClean="0"/>
              <a:t>の</a:t>
            </a:r>
            <a:r>
              <a:rPr kumimoji="1" lang="en-US" altLang="ja-JP" dirty="0"/>
              <a:t/>
            </a:r>
            <a:br>
              <a:rPr kumimoji="1" lang="en-US" altLang="ja-JP" dirty="0"/>
            </a:br>
            <a:r>
              <a:rPr kumimoji="1" lang="ja-JP" altLang="en-US" dirty="0" smtClean="0"/>
              <a:t>アプリ間で</a:t>
            </a:r>
            <a:r>
              <a:rPr kumimoji="1" lang="ja-JP" altLang="en-US" dirty="0"/>
              <a:t>、</a:t>
            </a:r>
            <a:r>
              <a:rPr kumimoji="1" lang="ja-JP" altLang="en-US" dirty="0" smtClean="0"/>
              <a:t>コード</a:t>
            </a:r>
            <a:r>
              <a:rPr kumimoji="1" lang="en-US" altLang="ja-JP" dirty="0" smtClean="0"/>
              <a:t>/</a:t>
            </a:r>
            <a:r>
              <a:rPr kumimoji="1" lang="ja-JP" altLang="en-US" dirty="0" smtClean="0"/>
              <a:t>ユーザー コントロール</a:t>
            </a:r>
            <a:r>
              <a:rPr kumimoji="1" lang="en-US" altLang="ja-JP" dirty="0" smtClean="0"/>
              <a:t>/</a:t>
            </a:r>
            <a:r>
              <a:rPr kumimoji="1" lang="ja-JP" altLang="en-US" dirty="0" smtClean="0"/>
              <a:t>スタイル</a:t>
            </a:r>
            <a:r>
              <a:rPr kumimoji="1" lang="en-US" altLang="ja-JP" dirty="0" smtClean="0"/>
              <a:t>/</a:t>
            </a:r>
            <a:r>
              <a:rPr kumimoji="1" lang="ja-JP" altLang="en-US" dirty="0" smtClean="0"/>
              <a:t>文字列</a:t>
            </a:r>
            <a:r>
              <a:rPr kumimoji="1" lang="ja-JP" altLang="en-US" dirty="0"/>
              <a:t>などの</a:t>
            </a:r>
            <a:r>
              <a:rPr kumimoji="1" lang="ja-JP" altLang="en-US" dirty="0" smtClean="0"/>
              <a:t>アセットが共有できる</a:t>
            </a:r>
            <a:endParaRPr kumimoji="1" lang="ja-JP" altLang="en-US" dirty="0"/>
          </a:p>
        </p:txBody>
      </p:sp>
      <p:sp>
        <p:nvSpPr>
          <p:cNvPr id="3" name="タイトル 2"/>
          <p:cNvSpPr>
            <a:spLocks noGrp="1"/>
          </p:cNvSpPr>
          <p:nvPr>
            <p:ph type="title"/>
          </p:nvPr>
        </p:nvSpPr>
        <p:spPr/>
        <p:txBody>
          <a:bodyPr/>
          <a:lstStyle/>
          <a:p>
            <a:r>
              <a:rPr kumimoji="1" lang="en-US" altLang="ja-JP" dirty="0" smtClean="0"/>
              <a:t>Universal Apps</a:t>
            </a:r>
            <a:r>
              <a:rPr kumimoji="1" lang="ja-JP" altLang="en-US" dirty="0" smtClean="0"/>
              <a:t>とは</a:t>
            </a:r>
            <a:endParaRPr kumimoji="1" lang="ja-JP" altLang="en-US" dirty="0"/>
          </a:p>
        </p:txBody>
      </p:sp>
      <p:pic>
        <p:nvPicPr>
          <p:cNvPr id="4" name="図 3"/>
          <p:cNvPicPr>
            <a:picLocks noChangeAspect="1"/>
          </p:cNvPicPr>
          <p:nvPr/>
        </p:nvPicPr>
        <p:blipFill>
          <a:blip r:embed="rId2"/>
          <a:stretch>
            <a:fillRect/>
          </a:stretch>
        </p:blipFill>
        <p:spPr>
          <a:xfrm>
            <a:off x="4179346" y="4081511"/>
            <a:ext cx="3579940" cy="2200171"/>
          </a:xfrm>
          <a:prstGeom prst="rect">
            <a:avLst/>
          </a:prstGeom>
        </p:spPr>
      </p:pic>
      <p:sp>
        <p:nvSpPr>
          <p:cNvPr id="5" name="テキスト ボックス 4"/>
          <p:cNvSpPr txBox="1"/>
          <p:nvPr/>
        </p:nvSpPr>
        <p:spPr>
          <a:xfrm>
            <a:off x="852860" y="6498425"/>
            <a:ext cx="10990077" cy="215444"/>
          </a:xfrm>
          <a:prstGeom prst="rect">
            <a:avLst/>
          </a:prstGeom>
          <a:noFill/>
        </p:spPr>
        <p:txBody>
          <a:bodyPr wrap="square" lIns="0" tIns="0" rIns="0" bIns="0" rtlCol="0">
            <a:spAutoFit/>
          </a:bodyPr>
          <a:lstStyle/>
          <a:p>
            <a:pPr algn="r"/>
            <a:r>
              <a:rPr kumimoji="1" lang="en-US" altLang="ja-JP" sz="1400" dirty="0">
                <a:hlinkClick r:id="rId3"/>
              </a:rPr>
              <a:t>https://</a:t>
            </a:r>
            <a:r>
              <a:rPr kumimoji="1" lang="en-US" altLang="ja-JP" sz="1400" dirty="0" smtClean="0">
                <a:hlinkClick r:id="rId3"/>
              </a:rPr>
              <a:t>msdn.microsoft.com/ja-jp/library/windows/apps/dn609832.aspx</a:t>
            </a:r>
            <a:endParaRPr kumimoji="1" lang="en-US" altLang="ja-JP" sz="1400" dirty="0"/>
          </a:p>
        </p:txBody>
      </p:sp>
    </p:spTree>
    <p:extLst>
      <p:ext uri="{BB962C8B-B14F-4D97-AF65-F5344CB8AC3E}">
        <p14:creationId xmlns:p14="http://schemas.microsoft.com/office/powerpoint/2010/main" val="271106465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smtClean="0"/>
              <a:t>Universal Apps</a:t>
            </a:r>
            <a:endParaRPr kumimoji="1" lang="ja-JP" altLang="en-US" dirty="0"/>
          </a:p>
        </p:txBody>
      </p:sp>
      <p:sp>
        <p:nvSpPr>
          <p:cNvPr id="13" name="テキスト ボックス 12"/>
          <p:cNvSpPr txBox="1"/>
          <p:nvPr/>
        </p:nvSpPr>
        <p:spPr>
          <a:xfrm>
            <a:off x="7983958" y="3818029"/>
            <a:ext cx="3958106" cy="1723549"/>
          </a:xfrm>
          <a:prstGeom prst="rect">
            <a:avLst/>
          </a:prstGeom>
          <a:noFill/>
        </p:spPr>
        <p:txBody>
          <a:bodyPr wrap="square" lIns="0" tIns="0" rIns="0" bIns="0" rtlCol="0">
            <a:spAutoFit/>
          </a:bodyPr>
          <a:lstStyle/>
          <a:p>
            <a:r>
              <a:rPr kumimoji="1" lang="en-US" altLang="ja-JP" sz="2800" dirty="0" smtClean="0">
                <a:gradFill>
                  <a:gsLst>
                    <a:gs pos="2917">
                      <a:schemeClr val="tx1"/>
                    </a:gs>
                    <a:gs pos="30000">
                      <a:schemeClr val="tx1"/>
                    </a:gs>
                  </a:gsLst>
                  <a:lin ang="5400000" scaled="0"/>
                </a:gradFill>
              </a:rPr>
              <a:t>Xbox</a:t>
            </a:r>
            <a:r>
              <a:rPr kumimoji="1" lang="ja-JP" altLang="en-US" sz="2800" dirty="0" smtClean="0">
                <a:gradFill>
                  <a:gsLst>
                    <a:gs pos="2917">
                      <a:schemeClr val="tx1"/>
                    </a:gs>
                    <a:gs pos="30000">
                      <a:schemeClr val="tx1"/>
                    </a:gs>
                  </a:gsLst>
                  <a:lin ang="5400000" scaled="0"/>
                </a:gradFill>
              </a:rPr>
              <a:t>やこれまでの</a:t>
            </a:r>
            <a:r>
              <a:rPr kumimoji="1" lang="en-US" altLang="ja-JP" sz="2800" dirty="0" smtClean="0">
                <a:gradFill>
                  <a:gsLst>
                    <a:gs pos="2917">
                      <a:schemeClr val="tx1"/>
                    </a:gs>
                    <a:gs pos="30000">
                      <a:schemeClr val="tx1"/>
                    </a:gs>
                  </a:gsLst>
                  <a:lin ang="5400000" scaled="0"/>
                </a:gradFill>
              </a:rPr>
              <a:t>Windows exe </a:t>
            </a:r>
            <a:r>
              <a:rPr kumimoji="1" lang="ja-JP" altLang="en-US" sz="2800" dirty="0" smtClean="0">
                <a:gradFill>
                  <a:gsLst>
                    <a:gs pos="2917">
                      <a:schemeClr val="tx1"/>
                    </a:gs>
                    <a:gs pos="30000">
                      <a:schemeClr val="tx1"/>
                    </a:gs>
                  </a:gsLst>
                  <a:lin ang="5400000" scaled="0"/>
                </a:gradFill>
              </a:rPr>
              <a:t>アプリ、</a:t>
            </a:r>
            <a:r>
              <a:rPr kumimoji="1" lang="en-US" altLang="ja-JP" sz="2800" dirty="0" smtClean="0">
                <a:gradFill>
                  <a:gsLst>
                    <a:gs pos="2917">
                      <a:schemeClr val="tx1"/>
                    </a:gs>
                    <a:gs pos="30000">
                      <a:schemeClr val="tx1"/>
                    </a:gs>
                  </a:gsLst>
                  <a:lin ang="5400000" scaled="0"/>
                </a:gradFill>
              </a:rPr>
              <a:t>WPF</a:t>
            </a:r>
            <a:r>
              <a:rPr kumimoji="1" lang="ja-JP" altLang="en-US" sz="2800" dirty="0" smtClean="0">
                <a:gradFill>
                  <a:gsLst>
                    <a:gs pos="2917">
                      <a:schemeClr val="tx1"/>
                    </a:gs>
                    <a:gs pos="30000">
                      <a:schemeClr val="tx1"/>
                    </a:gs>
                  </a:gsLst>
                  <a:lin ang="5400000" scaled="0"/>
                </a:gradFill>
              </a:rPr>
              <a:t>についての詳しい言及はまだされていない</a:t>
            </a:r>
          </a:p>
        </p:txBody>
      </p:sp>
      <p:sp>
        <p:nvSpPr>
          <p:cNvPr id="16" name="正方形/長方形 15"/>
          <p:cNvSpPr/>
          <p:nvPr/>
        </p:nvSpPr>
        <p:spPr bwMode="auto">
          <a:xfrm>
            <a:off x="3007394" y="2249423"/>
            <a:ext cx="2173730" cy="3420994"/>
          </a:xfrm>
          <a:prstGeom prst="rect">
            <a:avLst/>
          </a:prstGeom>
          <a:solidFill>
            <a:schemeClr val="tx2">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endParaRPr kumimoji="1" lang="ja-JP" altLang="en-US" sz="2400" dirty="0" err="1" smtClean="0">
              <a:solidFill>
                <a:schemeClr val="tx1"/>
              </a:solidFill>
              <a:ea typeface="Segoe UI" pitchFamily="34" charset="0"/>
              <a:cs typeface="Segoe UI" pitchFamily="34" charset="0"/>
            </a:endParaRPr>
          </a:p>
        </p:txBody>
      </p:sp>
      <p:sp>
        <p:nvSpPr>
          <p:cNvPr id="17" name="正方形/長方形 16"/>
          <p:cNvSpPr/>
          <p:nvPr/>
        </p:nvSpPr>
        <p:spPr bwMode="auto">
          <a:xfrm>
            <a:off x="5495676" y="2249423"/>
            <a:ext cx="2173730" cy="3420994"/>
          </a:xfrm>
          <a:prstGeom prst="rect">
            <a:avLst/>
          </a:prstGeom>
          <a:solidFill>
            <a:schemeClr val="accent3">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endParaRPr kumimoji="1" lang="ja-JP" altLang="en-US" sz="2400" dirty="0" err="1" smtClean="0">
              <a:solidFill>
                <a:schemeClr val="tx1"/>
              </a:solidFill>
              <a:ea typeface="Segoe UI" pitchFamily="34" charset="0"/>
              <a:cs typeface="Segoe UI" pitchFamily="34" charset="0"/>
            </a:endParaRPr>
          </a:p>
        </p:txBody>
      </p:sp>
      <p:sp>
        <p:nvSpPr>
          <p:cNvPr id="20" name="正方形/長方形 19"/>
          <p:cNvSpPr/>
          <p:nvPr/>
        </p:nvSpPr>
        <p:spPr bwMode="auto">
          <a:xfrm>
            <a:off x="249034" y="1033839"/>
            <a:ext cx="2668300" cy="121558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Windows</a:t>
            </a:r>
            <a:br>
              <a:rPr kumimoji="1" lang="en-US" altLang="ja-JP" sz="4000" dirty="0" smtClean="0">
                <a:solidFill>
                  <a:schemeClr val="tx1"/>
                </a:solidFill>
                <a:ea typeface="Segoe UI" pitchFamily="34" charset="0"/>
                <a:cs typeface="Segoe UI" pitchFamily="34" charset="0"/>
              </a:rPr>
            </a:br>
            <a:r>
              <a:rPr kumimoji="1" lang="en-US" altLang="ja-JP" sz="4000" dirty="0" err="1" smtClean="0">
                <a:solidFill>
                  <a:schemeClr val="tx1"/>
                </a:solidFill>
                <a:ea typeface="Segoe UI" pitchFamily="34" charset="0"/>
                <a:cs typeface="Segoe UI" pitchFamily="34" charset="0"/>
              </a:rPr>
              <a:t>StoreApps</a:t>
            </a:r>
            <a:endParaRPr kumimoji="1" lang="ja-JP" altLang="en-US" sz="4000" dirty="0" err="1" smtClean="0">
              <a:solidFill>
                <a:schemeClr val="tx1"/>
              </a:solidFill>
              <a:ea typeface="Segoe UI" pitchFamily="34" charset="0"/>
              <a:cs typeface="Segoe UI" pitchFamily="34" charset="0"/>
            </a:endParaRPr>
          </a:p>
        </p:txBody>
      </p:sp>
      <p:sp>
        <p:nvSpPr>
          <p:cNvPr id="21" name="正方形/長方形 20"/>
          <p:cNvSpPr/>
          <p:nvPr/>
        </p:nvSpPr>
        <p:spPr bwMode="auto">
          <a:xfrm>
            <a:off x="3074661" y="976496"/>
            <a:ext cx="2173730" cy="127292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Windows phone</a:t>
            </a:r>
            <a:endParaRPr kumimoji="1" lang="ja-JP" altLang="en-US" sz="4000" dirty="0" err="1" smtClean="0">
              <a:solidFill>
                <a:schemeClr val="tx1"/>
              </a:solidFill>
              <a:ea typeface="Segoe UI" pitchFamily="34" charset="0"/>
              <a:cs typeface="Segoe UI" pitchFamily="34" charset="0"/>
            </a:endParaRPr>
          </a:p>
        </p:txBody>
      </p:sp>
      <p:sp>
        <p:nvSpPr>
          <p:cNvPr id="14" name="正方形/長方形 13"/>
          <p:cNvSpPr/>
          <p:nvPr/>
        </p:nvSpPr>
        <p:spPr bwMode="auto">
          <a:xfrm>
            <a:off x="519112" y="2249423"/>
            <a:ext cx="2173730" cy="342099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t" anchorCtr="0" forceAA="0" compatLnSpc="1">
            <a:prstTxWarp prst="textNoShape">
              <a:avLst/>
            </a:prstTxWarp>
            <a:noAutofit/>
          </a:bodyPr>
          <a:lstStyle/>
          <a:p>
            <a:pPr algn="ctr" defTabSz="914099" fontAlgn="base">
              <a:spcBef>
                <a:spcPct val="0"/>
              </a:spcBef>
              <a:spcAft>
                <a:spcPct val="0"/>
              </a:spcAft>
            </a:pPr>
            <a:endParaRPr kumimoji="1" lang="ja-JP" altLang="en-US" sz="2400" dirty="0" err="1" smtClean="0">
              <a:solidFill>
                <a:schemeClr val="tx1"/>
              </a:solidFill>
              <a:ea typeface="Segoe UI" pitchFamily="34" charset="0"/>
              <a:cs typeface="Segoe UI" pitchFamily="34" charset="0"/>
            </a:endParaRPr>
          </a:p>
        </p:txBody>
      </p:sp>
      <p:sp>
        <p:nvSpPr>
          <p:cNvPr id="24" name="正方形/長方形 23"/>
          <p:cNvSpPr/>
          <p:nvPr/>
        </p:nvSpPr>
        <p:spPr bwMode="auto">
          <a:xfrm>
            <a:off x="5540706" y="976497"/>
            <a:ext cx="2173730" cy="127292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000" dirty="0" smtClean="0">
                <a:solidFill>
                  <a:schemeClr val="tx1"/>
                </a:solidFill>
                <a:ea typeface="Segoe UI" pitchFamily="34" charset="0"/>
                <a:cs typeface="Segoe UI" pitchFamily="34" charset="0"/>
              </a:rPr>
              <a:t>Xbox</a:t>
            </a:r>
            <a:endParaRPr kumimoji="1" lang="ja-JP" altLang="en-US" sz="4000" dirty="0" err="1" smtClean="0">
              <a:solidFill>
                <a:schemeClr val="tx1"/>
              </a:solidFill>
              <a:ea typeface="Segoe UI" pitchFamily="34" charset="0"/>
              <a:cs typeface="Segoe UI" pitchFamily="34" charset="0"/>
            </a:endParaRPr>
          </a:p>
        </p:txBody>
      </p:sp>
      <p:sp>
        <p:nvSpPr>
          <p:cNvPr id="25" name="正方形/長方形 24"/>
          <p:cNvSpPr/>
          <p:nvPr/>
        </p:nvSpPr>
        <p:spPr bwMode="auto">
          <a:xfrm>
            <a:off x="519112" y="3189435"/>
            <a:ext cx="7150294" cy="2168950"/>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400" dirty="0" smtClean="0">
                <a:solidFill>
                  <a:schemeClr val="tx1"/>
                </a:solidFill>
                <a:ea typeface="Segoe UI" pitchFamily="34" charset="0"/>
                <a:cs typeface="Segoe UI" pitchFamily="34" charset="0"/>
              </a:rPr>
              <a:t>C#</a:t>
            </a:r>
          </a:p>
          <a:p>
            <a:pPr algn="ctr" defTabSz="914099" fontAlgn="base">
              <a:spcBef>
                <a:spcPct val="0"/>
              </a:spcBef>
              <a:spcAft>
                <a:spcPct val="0"/>
              </a:spcAft>
            </a:pPr>
            <a:r>
              <a:rPr kumimoji="1" lang="en-US" altLang="ja-JP" sz="4400" dirty="0" smtClean="0">
                <a:solidFill>
                  <a:schemeClr val="tx1"/>
                </a:solidFill>
                <a:ea typeface="Segoe UI" pitchFamily="34" charset="0"/>
                <a:cs typeface="Segoe UI" pitchFamily="34" charset="0"/>
              </a:rPr>
              <a:t>or C++/CX</a:t>
            </a:r>
          </a:p>
          <a:p>
            <a:pPr algn="ctr" defTabSz="914099" fontAlgn="base">
              <a:spcBef>
                <a:spcPct val="0"/>
              </a:spcBef>
              <a:spcAft>
                <a:spcPct val="0"/>
              </a:spcAft>
            </a:pPr>
            <a:r>
              <a:rPr kumimoji="1" lang="en-US" altLang="ja-JP" sz="4400" dirty="0" smtClean="0">
                <a:solidFill>
                  <a:schemeClr val="tx1"/>
                </a:solidFill>
                <a:ea typeface="Segoe UI" pitchFamily="34" charset="0"/>
                <a:cs typeface="Segoe UI" pitchFamily="34" charset="0"/>
              </a:rPr>
              <a:t>or JavaScript</a:t>
            </a:r>
          </a:p>
        </p:txBody>
      </p:sp>
      <p:sp>
        <p:nvSpPr>
          <p:cNvPr id="26" name="正方形/長方形 25"/>
          <p:cNvSpPr/>
          <p:nvPr/>
        </p:nvSpPr>
        <p:spPr bwMode="auto">
          <a:xfrm>
            <a:off x="519112" y="2437874"/>
            <a:ext cx="7150294" cy="559446"/>
          </a:xfrm>
          <a:prstGeom prst="rect">
            <a:avLst/>
          </a:prstGeom>
          <a:solidFill>
            <a:schemeClr val="accent4">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4400" dirty="0" smtClean="0">
                <a:solidFill>
                  <a:schemeClr val="tx1"/>
                </a:solidFill>
                <a:ea typeface="Segoe UI" pitchFamily="34" charset="0"/>
                <a:cs typeface="Segoe UI" pitchFamily="34" charset="0"/>
              </a:rPr>
              <a:t>XAML or CSS</a:t>
            </a:r>
          </a:p>
        </p:txBody>
      </p:sp>
      <p:pic>
        <p:nvPicPr>
          <p:cNvPr id="2" name="図 1"/>
          <p:cNvPicPr>
            <a:picLocks noChangeAspect="1"/>
          </p:cNvPicPr>
          <p:nvPr/>
        </p:nvPicPr>
        <p:blipFill>
          <a:blip r:embed="rId2"/>
          <a:stretch>
            <a:fillRect/>
          </a:stretch>
        </p:blipFill>
        <p:spPr>
          <a:xfrm>
            <a:off x="8424455" y="1612958"/>
            <a:ext cx="2036281" cy="1714763"/>
          </a:xfrm>
          <a:prstGeom prst="rect">
            <a:avLst/>
          </a:prstGeom>
        </p:spPr>
      </p:pic>
    </p:spTree>
    <p:extLst>
      <p:ext uri="{BB962C8B-B14F-4D97-AF65-F5344CB8AC3E}">
        <p14:creationId xmlns:p14="http://schemas.microsoft.com/office/powerpoint/2010/main" val="237451430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514904"/>
            <a:ext cx="11149013" cy="1828193"/>
          </a:xfrm>
        </p:spPr>
        <p:txBody>
          <a:bodyPr/>
          <a:lstStyle/>
          <a:p>
            <a:r>
              <a:rPr lang="ja-JP" altLang="en-US" dirty="0" smtClean="0">
                <a:solidFill>
                  <a:schemeClr val="tx1">
                    <a:alpha val="99000"/>
                  </a:schemeClr>
                </a:solidFill>
              </a:rPr>
              <a:t>（おまけ）</a:t>
            </a:r>
            <a:r>
              <a:rPr lang="en-US" altLang="ja-JP" dirty="0" smtClean="0">
                <a:solidFill>
                  <a:schemeClr val="tx1">
                    <a:alpha val="99000"/>
                  </a:schemeClr>
                </a:solidFill>
              </a:rPr>
              <a:t/>
            </a:r>
            <a:br>
              <a:rPr lang="en-US" altLang="ja-JP" dirty="0" smtClean="0">
                <a:solidFill>
                  <a:schemeClr val="tx1">
                    <a:alpha val="99000"/>
                  </a:schemeClr>
                </a:solidFill>
              </a:rPr>
            </a:br>
            <a:r>
              <a:rPr lang="ja-JP" altLang="en-US" dirty="0" smtClean="0">
                <a:solidFill>
                  <a:schemeClr val="tx1">
                    <a:alpha val="99000"/>
                  </a:schemeClr>
                </a:solidFill>
              </a:rPr>
              <a:t>技術の進化を追いかける</a:t>
            </a:r>
            <a:endParaRPr lang="en-US" dirty="0">
              <a:solidFill>
                <a:schemeClr val="tx1">
                  <a:alpha val="99000"/>
                </a:schemeClr>
              </a:solidFill>
            </a:endParaRPr>
          </a:p>
        </p:txBody>
      </p:sp>
      <p:sp>
        <p:nvSpPr>
          <p:cNvPr id="2" name="TextBox 1"/>
          <p:cNvSpPr txBox="1"/>
          <p:nvPr/>
        </p:nvSpPr>
        <p:spPr>
          <a:xfrm>
            <a:off x="616689" y="3710763"/>
            <a:ext cx="461665" cy="430887"/>
          </a:xfrm>
          <a:prstGeom prst="rect">
            <a:avLst/>
          </a:prstGeom>
          <a:noFill/>
        </p:spPr>
        <p:txBody>
          <a:bodyPr wrap="none" lIns="0" tIns="0" rIns="0" bIns="0" rtlCol="0">
            <a:spAutoFit/>
          </a:bodyPr>
          <a:lstStyle/>
          <a:p>
            <a:pPr marL="457200" indent="-457200">
              <a:spcBef>
                <a:spcPts val="600"/>
              </a:spcBef>
              <a:buFont typeface="Wingdings" pitchFamily="2" charset="2"/>
              <a:buChar char="§"/>
            </a:pPr>
            <a:endParaRPr lang="en-US" sz="2800" dirty="0" smtClean="0">
              <a:solidFill>
                <a:schemeClr val="bg1"/>
              </a:solidFill>
            </a:endParaRPr>
          </a:p>
        </p:txBody>
      </p:sp>
    </p:spTree>
    <p:extLst>
      <p:ext uri="{BB962C8B-B14F-4D97-AF65-F5344CB8AC3E}">
        <p14:creationId xmlns:p14="http://schemas.microsoft.com/office/powerpoint/2010/main" val="1517776701"/>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519112" y="1133856"/>
            <a:ext cx="11149013" cy="5495543"/>
          </a:xfrm>
        </p:spPr>
        <p:txBody>
          <a:bodyPr/>
          <a:lstStyle/>
          <a:p>
            <a:r>
              <a:rPr kumimoji="1" lang="ja-JP" altLang="en-US" dirty="0" smtClean="0"/>
              <a:t>新しい機能や技術</a:t>
            </a:r>
            <a:endParaRPr kumimoji="1" lang="en-US" altLang="ja-JP" dirty="0" smtClean="0"/>
          </a:p>
          <a:p>
            <a:r>
              <a:rPr kumimoji="1" lang="ja-JP" altLang="en-US" dirty="0"/>
              <a:t>　</a:t>
            </a:r>
            <a:r>
              <a:rPr kumimoji="1" lang="ja-JP" altLang="en-US" dirty="0" smtClean="0"/>
              <a:t>→なぜ増えたり減ったりするのか</a:t>
            </a:r>
            <a:endParaRPr kumimoji="1" lang="en-US" altLang="ja-JP" dirty="0" smtClean="0"/>
          </a:p>
          <a:p>
            <a:r>
              <a:rPr kumimoji="1" lang="ja-JP" altLang="en-US" dirty="0"/>
              <a:t>　</a:t>
            </a:r>
            <a:r>
              <a:rPr kumimoji="1" lang="ja-JP" altLang="en-US" dirty="0" smtClean="0"/>
              <a:t>→時代の流れがある</a:t>
            </a:r>
            <a:endParaRPr kumimoji="1" lang="en-US" altLang="ja-JP" dirty="0" smtClean="0"/>
          </a:p>
          <a:p>
            <a:r>
              <a:rPr kumimoji="1" lang="ja-JP" altLang="en-US" dirty="0"/>
              <a:t>　</a:t>
            </a:r>
            <a:r>
              <a:rPr kumimoji="1" lang="ja-JP" altLang="en-US" dirty="0" smtClean="0"/>
              <a:t>→誰かが何かを思って、それを入れる</a:t>
            </a:r>
            <a:endParaRPr kumimoji="1" lang="en-US" altLang="ja-JP" dirty="0" smtClean="0"/>
          </a:p>
          <a:p>
            <a:r>
              <a:rPr kumimoji="1" lang="ja-JP" altLang="en-US" dirty="0"/>
              <a:t>　</a:t>
            </a:r>
            <a:r>
              <a:rPr kumimoji="1" lang="ja-JP" altLang="en-US" dirty="0" smtClean="0"/>
              <a:t>→どうしてその変化が起きたのかを理解すると</a:t>
            </a:r>
            <a:r>
              <a:rPr kumimoji="1" lang="en-US" altLang="ja-JP" dirty="0" smtClean="0"/>
              <a:t/>
            </a:r>
            <a:br>
              <a:rPr kumimoji="1" lang="en-US" altLang="ja-JP" dirty="0" smtClean="0"/>
            </a:br>
            <a:r>
              <a:rPr kumimoji="1" lang="ja-JP" altLang="en-US" dirty="0" smtClean="0"/>
              <a:t>　　その製品やサービスの方向性が分かる</a:t>
            </a:r>
            <a:endParaRPr kumimoji="1" lang="en-US" altLang="ja-JP" dirty="0" smtClean="0"/>
          </a:p>
          <a:p>
            <a:r>
              <a:rPr kumimoji="1" lang="ja-JP" altLang="en-US" dirty="0"/>
              <a:t>　</a:t>
            </a:r>
            <a:r>
              <a:rPr kumimoji="1" lang="ja-JP" altLang="en-US" dirty="0" smtClean="0"/>
              <a:t>→それがこの先「生きる」変化なのか</a:t>
            </a:r>
            <a:r>
              <a:rPr kumimoji="1" lang="en-US" altLang="ja-JP" dirty="0" smtClean="0"/>
              <a:t>?</a:t>
            </a:r>
          </a:p>
          <a:p>
            <a:endParaRPr kumimoji="1" lang="ja-JP" altLang="en-US" dirty="0"/>
          </a:p>
        </p:txBody>
      </p:sp>
      <p:sp>
        <p:nvSpPr>
          <p:cNvPr id="3" name="タイトル 2"/>
          <p:cNvSpPr>
            <a:spLocks noGrp="1"/>
          </p:cNvSpPr>
          <p:nvPr>
            <p:ph type="title"/>
          </p:nvPr>
        </p:nvSpPr>
        <p:spPr>
          <a:xfrm>
            <a:off x="519112" y="228600"/>
            <a:ext cx="11149013" cy="747897"/>
          </a:xfrm>
        </p:spPr>
        <p:txBody>
          <a:bodyPr/>
          <a:lstStyle/>
          <a:p>
            <a:r>
              <a:rPr kumimoji="1" lang="ja-JP" altLang="en-US" dirty="0" smtClean="0"/>
              <a:t>テーマ「最新の技術を判りやすく」</a:t>
            </a:r>
            <a:endParaRPr kumimoji="1" lang="ja-JP" altLang="en-US" dirty="0"/>
          </a:p>
        </p:txBody>
      </p:sp>
    </p:spTree>
    <p:extLst>
      <p:ext uri="{BB962C8B-B14F-4D97-AF65-F5344CB8AC3E}">
        <p14:creationId xmlns:p14="http://schemas.microsoft.com/office/powerpoint/2010/main" val="371570920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ja-JP" altLang="en-US" dirty="0"/>
              <a:t>新しい機能や技術</a:t>
            </a:r>
            <a:endParaRPr kumimoji="1" lang="en-US" altLang="ja-JP" dirty="0"/>
          </a:p>
          <a:p>
            <a:r>
              <a:rPr kumimoji="1" lang="ja-JP" altLang="en-US" dirty="0" smtClean="0"/>
              <a:t>　→常に追いかけないといけないのか</a:t>
            </a:r>
            <a:endParaRPr kumimoji="1" lang="en-US" altLang="ja-JP" dirty="0" smtClean="0"/>
          </a:p>
          <a:p>
            <a:r>
              <a:rPr kumimoji="1" lang="ja-JP" altLang="en-US" dirty="0"/>
              <a:t>　</a:t>
            </a:r>
            <a:r>
              <a:rPr kumimoji="1" lang="ja-JP" altLang="en-US" dirty="0" smtClean="0"/>
              <a:t>→</a:t>
            </a:r>
            <a:r>
              <a:rPr kumimoji="1" lang="en-US" altLang="ja-JP" dirty="0" smtClean="0"/>
              <a:t>1</a:t>
            </a:r>
            <a:r>
              <a:rPr kumimoji="1" lang="ja-JP" altLang="en-US" dirty="0" smtClean="0"/>
              <a:t>年程度は追いかけなくても差分学習で</a:t>
            </a:r>
            <a:r>
              <a:rPr kumimoji="1" lang="en-US" altLang="ja-JP" dirty="0" smtClean="0"/>
              <a:t>OK</a:t>
            </a:r>
          </a:p>
          <a:p>
            <a:r>
              <a:rPr kumimoji="1" lang="ja-JP" altLang="en-US" dirty="0"/>
              <a:t>　</a:t>
            </a:r>
            <a:r>
              <a:rPr kumimoji="1" lang="ja-JP" altLang="en-US" dirty="0" smtClean="0"/>
              <a:t>→</a:t>
            </a:r>
            <a:r>
              <a:rPr kumimoji="1" lang="en-US" altLang="ja-JP" dirty="0" smtClean="0"/>
              <a:t>2</a:t>
            </a:r>
            <a:r>
              <a:rPr kumimoji="1" lang="ja-JP" altLang="en-US" dirty="0" smtClean="0"/>
              <a:t>年以上空くと、辛くなる場合が多い</a:t>
            </a:r>
            <a:endParaRPr kumimoji="1" lang="en-US" altLang="ja-JP" dirty="0" smtClean="0"/>
          </a:p>
          <a:p>
            <a:r>
              <a:rPr kumimoji="1" lang="ja-JP" altLang="en-US" dirty="0"/>
              <a:t>　</a:t>
            </a:r>
            <a:r>
              <a:rPr kumimoji="1" lang="ja-JP" altLang="en-US" dirty="0" smtClean="0"/>
              <a:t>→その技術のベースが変わる変化なのかどうか</a:t>
            </a:r>
            <a:endParaRPr kumimoji="1" lang="ja-JP" altLang="en-US" dirty="0"/>
          </a:p>
        </p:txBody>
      </p:sp>
      <p:sp>
        <p:nvSpPr>
          <p:cNvPr id="3" name="タイトル 2"/>
          <p:cNvSpPr>
            <a:spLocks noGrp="1"/>
          </p:cNvSpPr>
          <p:nvPr>
            <p:ph type="title"/>
          </p:nvPr>
        </p:nvSpPr>
        <p:spPr/>
        <p:txBody>
          <a:bodyPr/>
          <a:lstStyle/>
          <a:p>
            <a:r>
              <a:rPr kumimoji="1" lang="ja-JP" altLang="en-US" dirty="0" smtClean="0"/>
              <a:t>余談：追いかけ方</a:t>
            </a:r>
            <a:endParaRPr kumimoji="1" lang="ja-JP" altLang="en-US" dirty="0"/>
          </a:p>
        </p:txBody>
      </p:sp>
    </p:spTree>
    <p:extLst>
      <p:ext uri="{BB962C8B-B14F-4D97-AF65-F5344CB8AC3E}">
        <p14:creationId xmlns:p14="http://schemas.microsoft.com/office/powerpoint/2010/main" val="817821402"/>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971952"/>
            <a:ext cx="11149013" cy="914096"/>
          </a:xfrm>
        </p:spPr>
        <p:txBody>
          <a:bodyPr/>
          <a:lstStyle/>
          <a:p>
            <a:r>
              <a:rPr lang="ja-JP" altLang="en-US" dirty="0" smtClean="0">
                <a:solidFill>
                  <a:schemeClr val="tx1">
                    <a:alpha val="99000"/>
                  </a:schemeClr>
                </a:solidFill>
              </a:rPr>
              <a:t>まとめ</a:t>
            </a:r>
            <a:endParaRPr lang="en-US" dirty="0">
              <a:solidFill>
                <a:schemeClr val="tx1">
                  <a:alpha val="99000"/>
                </a:schemeClr>
              </a:solidFill>
            </a:endParaRPr>
          </a:p>
        </p:txBody>
      </p:sp>
      <p:sp>
        <p:nvSpPr>
          <p:cNvPr id="2" name="TextBox 1"/>
          <p:cNvSpPr txBox="1"/>
          <p:nvPr/>
        </p:nvSpPr>
        <p:spPr>
          <a:xfrm>
            <a:off x="616689" y="3710763"/>
            <a:ext cx="461665" cy="430887"/>
          </a:xfrm>
          <a:prstGeom prst="rect">
            <a:avLst/>
          </a:prstGeom>
          <a:noFill/>
        </p:spPr>
        <p:txBody>
          <a:bodyPr wrap="none" lIns="0" tIns="0" rIns="0" bIns="0" rtlCol="0">
            <a:spAutoFit/>
          </a:bodyPr>
          <a:lstStyle/>
          <a:p>
            <a:pPr marL="457200" indent="-457200">
              <a:spcBef>
                <a:spcPts val="600"/>
              </a:spcBef>
              <a:buFont typeface="Wingdings" pitchFamily="2" charset="2"/>
              <a:buChar char="§"/>
            </a:pPr>
            <a:endParaRPr lang="en-US" sz="2800" dirty="0" smtClean="0">
              <a:solidFill>
                <a:schemeClr val="bg1"/>
              </a:solidFill>
            </a:endParaRPr>
          </a:p>
        </p:txBody>
      </p:sp>
    </p:spTree>
    <p:extLst>
      <p:ext uri="{BB962C8B-B14F-4D97-AF65-F5344CB8AC3E}">
        <p14:creationId xmlns:p14="http://schemas.microsoft.com/office/powerpoint/2010/main" val="3249483197"/>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dirty="0" smtClean="0"/>
              <a:t>まとめ</a:t>
            </a:r>
            <a:endParaRPr kumimoji="1" lang="ja-JP" altLang="en-US" dirty="0"/>
          </a:p>
        </p:txBody>
      </p:sp>
      <p:sp>
        <p:nvSpPr>
          <p:cNvPr id="4" name="正方形/長方形 3"/>
          <p:cNvSpPr/>
          <p:nvPr/>
        </p:nvSpPr>
        <p:spPr bwMode="auto">
          <a:xfrm>
            <a:off x="519112" y="1174048"/>
            <a:ext cx="11149013" cy="17251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600" dirty="0">
                <a:gradFill>
                  <a:gsLst>
                    <a:gs pos="0">
                      <a:srgbClr val="FFFFFF"/>
                    </a:gs>
                    <a:gs pos="100000">
                      <a:srgbClr val="FFFFFF"/>
                    </a:gs>
                  </a:gsLst>
                  <a:lin ang="5400000" scaled="0"/>
                </a:gradFill>
                <a:ea typeface="Segoe UI" pitchFamily="34" charset="0"/>
                <a:cs typeface="Segoe UI" pitchFamily="34" charset="0"/>
              </a:rPr>
              <a:t>Microsoft</a:t>
            </a:r>
            <a:r>
              <a:rPr kumimoji="1" lang="ja-JP" altLang="en-US" sz="3600" dirty="0">
                <a:gradFill>
                  <a:gsLst>
                    <a:gs pos="0">
                      <a:srgbClr val="FFFFFF"/>
                    </a:gs>
                    <a:gs pos="100000">
                      <a:srgbClr val="FFFFFF"/>
                    </a:gs>
                  </a:gsLst>
                  <a:lin ang="5400000" scaled="0"/>
                </a:gradFill>
                <a:ea typeface="Segoe UI" pitchFamily="34" charset="0"/>
                <a:cs typeface="Segoe UI" pitchFamily="34" charset="0"/>
              </a:rPr>
              <a:t>の強みは </a:t>
            </a:r>
            <a:r>
              <a:rPr kumimoji="1" lang="en-US" altLang="ja-JP" sz="3600" dirty="0">
                <a:gradFill>
                  <a:gsLst>
                    <a:gs pos="0">
                      <a:srgbClr val="FFFFFF"/>
                    </a:gs>
                    <a:gs pos="100000">
                      <a:srgbClr val="FFFFFF"/>
                    </a:gs>
                  </a:gsLst>
                  <a:lin ang="5400000" scaled="0"/>
                </a:gradFill>
                <a:ea typeface="Segoe UI" pitchFamily="34" charset="0"/>
                <a:cs typeface="Segoe UI" pitchFamily="34" charset="0"/>
              </a:rPr>
              <a:t>productivity and platform</a:t>
            </a:r>
          </a:p>
        </p:txBody>
      </p:sp>
      <p:sp>
        <p:nvSpPr>
          <p:cNvPr id="6" name="正方形/長方形 5"/>
          <p:cNvSpPr/>
          <p:nvPr/>
        </p:nvSpPr>
        <p:spPr bwMode="auto">
          <a:xfrm>
            <a:off x="519111" y="2997992"/>
            <a:ext cx="11149013" cy="17251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en-US" altLang="ja-JP" sz="3600" dirty="0" smtClean="0">
                <a:gradFill>
                  <a:gsLst>
                    <a:gs pos="0">
                      <a:srgbClr val="FFFFFF"/>
                    </a:gs>
                    <a:gs pos="100000">
                      <a:srgbClr val="FFFFFF"/>
                    </a:gs>
                  </a:gsLst>
                  <a:lin ang="5400000" scaled="0"/>
                </a:gradFill>
                <a:ea typeface="Segoe UI" pitchFamily="34" charset="0"/>
                <a:cs typeface="Segoe UI" pitchFamily="34" charset="0"/>
              </a:rPr>
              <a:t>Windows</a:t>
            </a: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で全ての</a:t>
            </a:r>
            <a:r>
              <a:rPr kumimoji="1" lang="en-US" altLang="ja-JP" sz="3600" dirty="0" smtClean="0">
                <a:gradFill>
                  <a:gsLst>
                    <a:gs pos="0">
                      <a:srgbClr val="FFFFFF"/>
                    </a:gs>
                    <a:gs pos="100000">
                      <a:srgbClr val="FFFFFF"/>
                    </a:gs>
                  </a:gsLst>
                  <a:lin ang="5400000" scaled="0"/>
                </a:gradFill>
                <a:ea typeface="Segoe UI" pitchFamily="34" charset="0"/>
                <a:cs typeface="Segoe UI" pitchFamily="34" charset="0"/>
              </a:rPr>
              <a:t>Platform</a:t>
            </a: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を開発する</a:t>
            </a:r>
            <a:endParaRPr kumimoji="1" lang="en-US" altLang="ja-JP" sz="3600" dirty="0" smtClean="0">
              <a:gradFill>
                <a:gsLst>
                  <a:gs pos="0">
                    <a:srgbClr val="FFFFFF"/>
                  </a:gs>
                  <a:gs pos="100000">
                    <a:srgbClr val="FFFFFF"/>
                  </a:gs>
                </a:gsLst>
                <a:lin ang="5400000" scaled="0"/>
              </a:gradFill>
              <a:ea typeface="Segoe UI" pitchFamily="34" charset="0"/>
              <a:cs typeface="Segoe UI" pitchFamily="34" charset="0"/>
            </a:endParaRPr>
          </a:p>
          <a:p>
            <a:pPr algn="ctr" defTabSz="914099" fontAlgn="base">
              <a:spcBef>
                <a:spcPct val="0"/>
              </a:spcBef>
              <a:spcAft>
                <a:spcPct val="0"/>
              </a:spcAft>
            </a:pPr>
            <a:r>
              <a:rPr kumimoji="1" lang="ja-JP" altLang="en-US" sz="3600" dirty="0">
                <a:gradFill>
                  <a:gsLst>
                    <a:gs pos="0">
                      <a:srgbClr val="FFFFFF"/>
                    </a:gs>
                    <a:gs pos="100000">
                      <a:srgbClr val="FFFFFF"/>
                    </a:gs>
                  </a:gsLst>
                  <a:lin ang="5400000" scaled="0"/>
                </a:gradFill>
                <a:ea typeface="Segoe UI" pitchFamily="34" charset="0"/>
                <a:cs typeface="Segoe UI" pitchFamily="34" charset="0"/>
              </a:rPr>
              <a:t>という</a:t>
            </a: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選択肢もある</a:t>
            </a:r>
            <a:endParaRPr kumimoji="1" lang="en-US" altLang="ja-JP" sz="3600" dirty="0">
              <a:gradFill>
                <a:gsLst>
                  <a:gs pos="0">
                    <a:srgbClr val="FFFFFF"/>
                  </a:gs>
                  <a:gs pos="100000">
                    <a:srgbClr val="FFFFFF"/>
                  </a:gs>
                </a:gsLst>
                <a:lin ang="5400000" scaled="0"/>
              </a:gradFill>
              <a:ea typeface="Segoe UI" pitchFamily="34" charset="0"/>
              <a:cs typeface="Segoe UI" pitchFamily="34" charset="0"/>
            </a:endParaRPr>
          </a:p>
        </p:txBody>
      </p:sp>
      <p:sp>
        <p:nvSpPr>
          <p:cNvPr id="7" name="正方形/長方形 6"/>
          <p:cNvSpPr/>
          <p:nvPr/>
        </p:nvSpPr>
        <p:spPr bwMode="auto">
          <a:xfrm>
            <a:off x="519112" y="4821936"/>
            <a:ext cx="11149013" cy="172516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kumimoji="1" lang="ja-JP" altLang="en-US" sz="3600" dirty="0">
                <a:gradFill>
                  <a:gsLst>
                    <a:gs pos="0">
                      <a:srgbClr val="FFFFFF"/>
                    </a:gs>
                    <a:gs pos="100000">
                      <a:srgbClr val="FFFFFF"/>
                    </a:gs>
                  </a:gsLst>
                  <a:lin ang="5400000" scaled="0"/>
                </a:gradFill>
                <a:ea typeface="Segoe UI" pitchFamily="34" charset="0"/>
                <a:cs typeface="Segoe UI" pitchFamily="34" charset="0"/>
              </a:rPr>
              <a:t>技術</a:t>
            </a:r>
            <a:r>
              <a:rPr kumimoji="1" lang="ja-JP" altLang="en-US" sz="3600" dirty="0" smtClean="0">
                <a:gradFill>
                  <a:gsLst>
                    <a:gs pos="0">
                      <a:srgbClr val="FFFFFF"/>
                    </a:gs>
                    <a:gs pos="100000">
                      <a:srgbClr val="FFFFFF"/>
                    </a:gs>
                  </a:gsLst>
                  <a:lin ang="5400000" scaled="0"/>
                </a:gradFill>
                <a:ea typeface="Segoe UI" pitchFamily="34" charset="0"/>
                <a:cs typeface="Segoe UI" pitchFamily="34" charset="0"/>
              </a:rPr>
              <a:t>の経緯を知る</a:t>
            </a:r>
            <a:endParaRPr kumimoji="1" lang="en-US" altLang="ja-JP" sz="36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3334971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pPr algn="ctr"/>
            <a:r>
              <a:rPr kumimoji="1" lang="ja-JP" altLang="en-US" dirty="0" smtClean="0"/>
              <a:t>マイクロソフトが勧める</a:t>
            </a:r>
            <a:endParaRPr kumimoji="1" lang="en-US" altLang="ja-JP" dirty="0" smtClean="0"/>
          </a:p>
          <a:p>
            <a:pPr algn="ctr"/>
            <a:r>
              <a:rPr kumimoji="1" lang="ja-JP" altLang="en-US" dirty="0" smtClean="0"/>
              <a:t>クロスプラットフォーム開発</a:t>
            </a:r>
            <a:r>
              <a:rPr kumimoji="1" lang="ja-JP" altLang="en-US" dirty="0"/>
              <a:t>に</a:t>
            </a:r>
            <a:r>
              <a:rPr kumimoji="1" lang="ja-JP" altLang="en-US" dirty="0" smtClean="0"/>
              <a:t>ついて</a:t>
            </a:r>
            <a:endParaRPr kumimoji="1" lang="en-US" altLang="ja-JP" dirty="0" smtClean="0"/>
          </a:p>
          <a:p>
            <a:pPr algn="ctr"/>
            <a:r>
              <a:rPr kumimoji="1" lang="ja-JP" altLang="en-US" dirty="0" smtClean="0"/>
              <a:t>経緯も含めて理解する</a:t>
            </a:r>
            <a:endParaRPr kumimoji="1" lang="en-US" altLang="ja-JP" dirty="0" smtClean="0"/>
          </a:p>
          <a:p>
            <a:pPr algn="ctr"/>
            <a:endParaRPr kumimoji="1" lang="en-US" altLang="ja-JP" dirty="0" smtClean="0"/>
          </a:p>
          <a:p>
            <a:pPr algn="ctr"/>
            <a:r>
              <a:rPr kumimoji="1" lang="ja-JP" altLang="en-US" dirty="0" smtClean="0"/>
              <a:t>（学生、新社会人向け）</a:t>
            </a:r>
            <a:endParaRPr kumimoji="1" lang="ja-JP" altLang="en-US" dirty="0"/>
          </a:p>
        </p:txBody>
      </p:sp>
      <p:sp>
        <p:nvSpPr>
          <p:cNvPr id="3" name="タイトル 2"/>
          <p:cNvSpPr>
            <a:spLocks noGrp="1"/>
          </p:cNvSpPr>
          <p:nvPr>
            <p:ph type="title"/>
          </p:nvPr>
        </p:nvSpPr>
        <p:spPr/>
        <p:txBody>
          <a:bodyPr/>
          <a:lstStyle/>
          <a:p>
            <a:r>
              <a:rPr kumimoji="1" lang="ja-JP" altLang="en-US" dirty="0"/>
              <a:t>本日</a:t>
            </a:r>
            <a:r>
              <a:rPr kumimoji="1" lang="ja-JP" altLang="en-US" dirty="0" smtClean="0"/>
              <a:t>の</a:t>
            </a:r>
            <a:r>
              <a:rPr kumimoji="1" lang="ja-JP" altLang="en-US" dirty="0"/>
              <a:t>目的</a:t>
            </a:r>
          </a:p>
        </p:txBody>
      </p:sp>
    </p:spTree>
    <p:extLst>
      <p:ext uri="{BB962C8B-B14F-4D97-AF65-F5344CB8AC3E}">
        <p14:creationId xmlns:p14="http://schemas.microsoft.com/office/powerpoint/2010/main" val="380219563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kumimoji="1" lang="ja-JP" altLang="en-US" dirty="0" smtClean="0"/>
              <a:t>本日の内容は </a:t>
            </a:r>
            <a:r>
              <a:rPr kumimoji="1" lang="en-US" altLang="ja-JP" dirty="0" smtClean="0"/>
              <a:t>@</a:t>
            </a:r>
            <a:r>
              <a:rPr kumimoji="1" lang="en-US" altLang="ja-JP" dirty="0" err="1" smtClean="0"/>
              <a:t>hr_sao</a:t>
            </a:r>
            <a:r>
              <a:rPr kumimoji="1" lang="en-US" altLang="ja-JP" dirty="0" smtClean="0"/>
              <a:t> </a:t>
            </a:r>
            <a:r>
              <a:rPr kumimoji="1" lang="ja-JP" altLang="en-US" dirty="0" smtClean="0"/>
              <a:t>個人の解釈となります</a:t>
            </a:r>
            <a:endParaRPr kumimoji="1" lang="en-US" altLang="ja-JP" dirty="0" smtClean="0"/>
          </a:p>
          <a:p>
            <a:r>
              <a:rPr kumimoji="1" lang="ja-JP" altLang="en-US" dirty="0" smtClean="0"/>
              <a:t>マイクロソフト社、所属する団体などの総意では無いことを予めご了承ください</a:t>
            </a:r>
            <a:endParaRPr kumimoji="1" lang="en-US" altLang="ja-JP" dirty="0" smtClean="0"/>
          </a:p>
        </p:txBody>
      </p:sp>
      <p:sp>
        <p:nvSpPr>
          <p:cNvPr id="3" name="タイトル 2"/>
          <p:cNvSpPr>
            <a:spLocks noGrp="1"/>
          </p:cNvSpPr>
          <p:nvPr>
            <p:ph type="title"/>
          </p:nvPr>
        </p:nvSpPr>
        <p:spPr/>
        <p:txBody>
          <a:bodyPr/>
          <a:lstStyle/>
          <a:p>
            <a:r>
              <a:rPr kumimoji="1" lang="ja-JP" altLang="en-US" dirty="0" smtClean="0"/>
              <a:t>はじめに</a:t>
            </a:r>
            <a:endParaRPr kumimoji="1" lang="ja-JP" altLang="en-US" dirty="0"/>
          </a:p>
        </p:txBody>
      </p:sp>
    </p:spTree>
    <p:extLst>
      <p:ext uri="{BB962C8B-B14F-4D97-AF65-F5344CB8AC3E}">
        <p14:creationId xmlns:p14="http://schemas.microsoft.com/office/powerpoint/2010/main" val="895142687"/>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pPr marL="742950" indent="-742950">
              <a:buFont typeface="+mj-lt"/>
              <a:buAutoNum type="arabicPeriod"/>
            </a:pPr>
            <a:r>
              <a:rPr lang="en-US" altLang="ja-JP" dirty="0" smtClean="0"/>
              <a:t>mobile-first </a:t>
            </a:r>
            <a:r>
              <a:rPr lang="en-US" altLang="ja-JP" dirty="0"/>
              <a:t>and </a:t>
            </a:r>
            <a:r>
              <a:rPr lang="en-US" altLang="ja-JP" dirty="0" smtClean="0"/>
              <a:t>cloud-first</a:t>
            </a:r>
          </a:p>
          <a:p>
            <a:pPr marL="742950" indent="-742950">
              <a:buFont typeface="+mj-lt"/>
              <a:buAutoNum type="arabicPeriod"/>
            </a:pPr>
            <a:r>
              <a:rPr lang="ja-JP" altLang="en-US" dirty="0"/>
              <a:t>みんな好きにしたらいい</a:t>
            </a:r>
            <a:r>
              <a:rPr lang="ja-JP" altLang="en-US" dirty="0" smtClean="0"/>
              <a:t>よ</a:t>
            </a:r>
            <a:endParaRPr lang="en-US" altLang="ja-JP" dirty="0"/>
          </a:p>
          <a:p>
            <a:pPr marL="742950" indent="-742950">
              <a:buFont typeface="+mj-lt"/>
              <a:buAutoNum type="arabicPeriod"/>
            </a:pPr>
            <a:r>
              <a:rPr lang="en-US" altLang="ja-JP" dirty="0" smtClean="0"/>
              <a:t>Visual Studio 2015</a:t>
            </a:r>
          </a:p>
          <a:p>
            <a:pPr marL="742950" indent="-742950">
              <a:buFont typeface="+mj-lt"/>
              <a:buAutoNum type="arabicPeriod"/>
            </a:pPr>
            <a:r>
              <a:rPr lang="en-US" altLang="ja-JP" dirty="0" smtClean="0"/>
              <a:t>Cross-platform</a:t>
            </a:r>
          </a:p>
          <a:p>
            <a:pPr marL="742950" indent="-742950">
              <a:buFont typeface="+mj-lt"/>
              <a:buAutoNum type="arabicPeriod"/>
            </a:pPr>
            <a:r>
              <a:rPr lang="ja-JP" altLang="en-US" dirty="0" smtClean="0"/>
              <a:t>（おまけ）技術の進化を追いかける</a:t>
            </a:r>
            <a:endParaRPr lang="en-US" altLang="ja-JP" dirty="0" smtClean="0"/>
          </a:p>
          <a:p>
            <a:pPr marL="742950" indent="-742950">
              <a:buFont typeface="+mj-lt"/>
              <a:buAutoNum type="arabicPeriod"/>
            </a:pPr>
            <a:r>
              <a:rPr lang="ja-JP" altLang="en-US" dirty="0"/>
              <a:t>まとめ</a:t>
            </a:r>
            <a:endParaRPr lang="en-US" altLang="ja-JP" dirty="0" smtClean="0"/>
          </a:p>
          <a:p>
            <a:pPr marL="742950" indent="-742950">
              <a:buFont typeface="+mj-lt"/>
              <a:buAutoNum type="arabicPeriod"/>
            </a:pPr>
            <a:endParaRPr lang="en-US" altLang="ja-JP" dirty="0" smtClean="0"/>
          </a:p>
          <a:p>
            <a:pPr marL="742950" indent="-742950">
              <a:buFont typeface="+mj-lt"/>
              <a:buAutoNum type="arabicPeriod"/>
            </a:pPr>
            <a:endParaRPr lang="en-US" altLang="ja-JP" dirty="0" smtClean="0"/>
          </a:p>
        </p:txBody>
      </p:sp>
      <p:sp>
        <p:nvSpPr>
          <p:cNvPr id="17" name="Title 16"/>
          <p:cNvSpPr>
            <a:spLocks noGrp="1"/>
          </p:cNvSpPr>
          <p:nvPr>
            <p:ph type="title"/>
          </p:nvPr>
        </p:nvSpPr>
        <p:spPr/>
        <p:txBody>
          <a:bodyPr/>
          <a:lstStyle/>
          <a:p>
            <a:r>
              <a:rPr lang="en-US" dirty="0" smtClean="0"/>
              <a:t>Topics</a:t>
            </a:r>
            <a:endParaRPr lang="en-US" dirty="0"/>
          </a:p>
        </p:txBody>
      </p:sp>
    </p:spTree>
    <p:extLst>
      <p:ext uri="{BB962C8B-B14F-4D97-AF65-F5344CB8AC3E}">
        <p14:creationId xmlns:p14="http://schemas.microsoft.com/office/powerpoint/2010/main" val="3850617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514904"/>
            <a:ext cx="11149013" cy="1828193"/>
          </a:xfrm>
        </p:spPr>
        <p:txBody>
          <a:bodyPr/>
          <a:lstStyle/>
          <a:p>
            <a:r>
              <a:rPr lang="en-US" altLang="ja-JP" dirty="0">
                <a:solidFill>
                  <a:schemeClr val="tx1">
                    <a:alpha val="99000"/>
                  </a:schemeClr>
                </a:solidFill>
              </a:rPr>
              <a:t>We live in </a:t>
            </a:r>
            <a:r>
              <a:rPr lang="en-US" altLang="ja-JP" dirty="0" smtClean="0">
                <a:solidFill>
                  <a:schemeClr val="tx1">
                    <a:alpha val="99000"/>
                  </a:schemeClr>
                </a:solidFill>
              </a:rPr>
              <a:t>a </a:t>
            </a:r>
            <a:r>
              <a:rPr lang="en-US" altLang="ja-JP" dirty="0">
                <a:solidFill>
                  <a:schemeClr val="tx1">
                    <a:alpha val="99000"/>
                  </a:schemeClr>
                </a:solidFill>
              </a:rPr>
              <a:t>mobile-first and cloud-first </a:t>
            </a:r>
            <a:r>
              <a:rPr lang="en-US" altLang="ja-JP" dirty="0" smtClean="0">
                <a:solidFill>
                  <a:schemeClr val="tx1">
                    <a:alpha val="99000"/>
                  </a:schemeClr>
                </a:solidFill>
              </a:rPr>
              <a:t>world.</a:t>
            </a:r>
            <a:endParaRPr lang="en-US" dirty="0">
              <a:solidFill>
                <a:schemeClr val="tx1">
                  <a:alpha val="99000"/>
                </a:schemeClr>
              </a:solidFill>
            </a:endParaRPr>
          </a:p>
        </p:txBody>
      </p:sp>
      <p:sp>
        <p:nvSpPr>
          <p:cNvPr id="2" name="TextBox 1"/>
          <p:cNvSpPr txBox="1"/>
          <p:nvPr/>
        </p:nvSpPr>
        <p:spPr>
          <a:xfrm>
            <a:off x="616689" y="3710763"/>
            <a:ext cx="461665" cy="430887"/>
          </a:xfrm>
          <a:prstGeom prst="rect">
            <a:avLst/>
          </a:prstGeom>
          <a:noFill/>
        </p:spPr>
        <p:txBody>
          <a:bodyPr wrap="none" lIns="0" tIns="0" rIns="0" bIns="0" rtlCol="0">
            <a:spAutoFit/>
          </a:bodyPr>
          <a:lstStyle/>
          <a:p>
            <a:pPr marL="457200" indent="-457200">
              <a:spcBef>
                <a:spcPts val="600"/>
              </a:spcBef>
              <a:buFont typeface="Wingdings" pitchFamily="2" charset="2"/>
              <a:buChar char="§"/>
            </a:pPr>
            <a:endParaRPr lang="en-US" sz="2800" dirty="0" smtClean="0">
              <a:solidFill>
                <a:schemeClr val="bg1"/>
              </a:solidFill>
            </a:endParaRPr>
          </a:p>
        </p:txBody>
      </p:sp>
    </p:spTree>
    <p:extLst>
      <p:ext uri="{BB962C8B-B14F-4D97-AF65-F5344CB8AC3E}">
        <p14:creationId xmlns:p14="http://schemas.microsoft.com/office/powerpoint/2010/main" val="167148738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a:xfrm>
            <a:off x="704827" y="6150358"/>
            <a:ext cx="11483998" cy="921834"/>
          </a:xfrm>
        </p:spPr>
        <p:txBody>
          <a:bodyPr/>
          <a:lstStyle/>
          <a:p>
            <a:r>
              <a:rPr kumimoji="1" lang="ja-JP" altLang="en-US" dirty="0" smtClean="0"/>
              <a:t>デバイスとサービスを推し進めていく会社</a:t>
            </a:r>
            <a:endParaRPr kumimoji="1" lang="en-US" altLang="ja-JP" dirty="0" smtClean="0"/>
          </a:p>
        </p:txBody>
      </p:sp>
      <p:sp>
        <p:nvSpPr>
          <p:cNvPr id="3" name="タイトル 2"/>
          <p:cNvSpPr>
            <a:spLocks noGrp="1"/>
          </p:cNvSpPr>
          <p:nvPr>
            <p:ph type="title"/>
          </p:nvPr>
        </p:nvSpPr>
        <p:spPr>
          <a:xfrm>
            <a:off x="519112" y="228600"/>
            <a:ext cx="11149013" cy="1495794"/>
          </a:xfrm>
        </p:spPr>
        <p:txBody>
          <a:bodyPr/>
          <a:lstStyle/>
          <a:p>
            <a:r>
              <a:rPr kumimoji="1" lang="en-US" altLang="ja-JP" dirty="0"/>
              <a:t>Steven </a:t>
            </a:r>
            <a:r>
              <a:rPr kumimoji="1" lang="en-US" altLang="ja-JP" dirty="0" smtClean="0"/>
              <a:t>Ballmer said …</a:t>
            </a:r>
            <a:br>
              <a:rPr kumimoji="1" lang="en-US" altLang="ja-JP" dirty="0" smtClean="0"/>
            </a:br>
            <a:r>
              <a:rPr kumimoji="1" lang="en-US" altLang="ja-JP" dirty="0"/>
              <a:t> </a:t>
            </a:r>
            <a:r>
              <a:rPr kumimoji="1" lang="en-US" altLang="ja-JP" dirty="0" smtClean="0"/>
              <a:t>  </a:t>
            </a:r>
            <a:r>
              <a:rPr kumimoji="1" lang="en-US" altLang="ja-JP" sz="4000" dirty="0" smtClean="0"/>
              <a:t>(from August 2014)</a:t>
            </a:r>
            <a:endParaRPr kumimoji="1" lang="ja-JP" altLang="en-US" dirty="0"/>
          </a:p>
        </p:txBody>
      </p:sp>
      <p:sp>
        <p:nvSpPr>
          <p:cNvPr id="4" name="正方形/長方形 3"/>
          <p:cNvSpPr/>
          <p:nvPr/>
        </p:nvSpPr>
        <p:spPr bwMode="auto">
          <a:xfrm>
            <a:off x="519112" y="4032832"/>
            <a:ext cx="10505204" cy="1819089"/>
          </a:xfrm>
          <a:prstGeom prst="rect">
            <a:avLst/>
          </a:prstGeom>
          <a:solidFill>
            <a:schemeClr val="accent5">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defTabSz="914099" fontAlgn="base">
              <a:spcBef>
                <a:spcPct val="0"/>
              </a:spcBef>
              <a:spcAft>
                <a:spcPct val="0"/>
              </a:spcAft>
            </a:pPr>
            <a:r>
              <a:rPr lang="en-US" altLang="ja-JP" sz="5400" dirty="0"/>
              <a:t>devices and </a:t>
            </a:r>
            <a:r>
              <a:rPr lang="en-US" altLang="ja-JP" sz="5400" dirty="0" smtClean="0"/>
              <a:t>services</a:t>
            </a:r>
          </a:p>
          <a:p>
            <a:pPr algn="ctr" defTabSz="914099" fontAlgn="base">
              <a:spcBef>
                <a:spcPct val="0"/>
              </a:spcBef>
              <a:spcAft>
                <a:spcPct val="0"/>
              </a:spcAft>
            </a:pPr>
            <a:r>
              <a:rPr kumimoji="1" lang="en-US" altLang="ja-JP" sz="4400" dirty="0" smtClean="0">
                <a:gradFill>
                  <a:gsLst>
                    <a:gs pos="0">
                      <a:srgbClr val="FFFFFF"/>
                    </a:gs>
                    <a:gs pos="100000">
                      <a:srgbClr val="FFFFFF"/>
                    </a:gs>
                  </a:gsLst>
                  <a:lin ang="5400000" scaled="0"/>
                </a:gradFill>
                <a:ea typeface="Segoe UI" pitchFamily="34" charset="0"/>
                <a:cs typeface="Segoe UI" pitchFamily="34" charset="0"/>
              </a:rPr>
              <a:t>“developer! developer! developer!”</a:t>
            </a:r>
            <a:endParaRPr kumimoji="1" lang="ja-JP" altLang="en-US" sz="4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9919301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PPLAsyncWindows">
  <a:themeElements>
    <a:clrScheme name="DPE">
      <a:dk1>
        <a:srgbClr val="000000"/>
      </a:dk1>
      <a:lt1>
        <a:srgbClr val="FFFFFF"/>
      </a:lt1>
      <a:dk2>
        <a:srgbClr val="00BCF2"/>
      </a:dk2>
      <a:lt2>
        <a:srgbClr val="D2D2D2"/>
      </a:lt2>
      <a:accent1>
        <a:srgbClr val="0072C6"/>
      </a:accent1>
      <a:accent2>
        <a:srgbClr val="BAD80A"/>
      </a:accent2>
      <a:accent3>
        <a:srgbClr val="FF8C00"/>
      </a:accent3>
      <a:accent4>
        <a:srgbClr val="B4009E"/>
      </a:accent4>
      <a:accent5>
        <a:srgbClr val="55D455"/>
      </a:accent5>
      <a:accent6>
        <a:srgbClr val="FFB900"/>
      </a:accent6>
      <a:hlink>
        <a:srgbClr val="008DB5"/>
      </a:hlink>
      <a:folHlink>
        <a:srgbClr val="5EDB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a:noFill/>
          <a:headEnd type="none" w="med" len="med"/>
          <a:tailEnd type="none" w="med" len="med"/>
        </a:ln>
        <a:effectLst/>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defTabSz="914099" fontAlgn="base">
          <a:spcBef>
            <a:spcPct val="0"/>
          </a:spcBef>
          <a:spcAft>
            <a:spcPct val="0"/>
          </a:spcAft>
          <a:defRPr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ova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8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ontrol xmlns="http://schemas.microsoft.com/VisualStudio/2011/storyboarding/control">
  <Id Name="System.Storyboarding.WindowsApps.WindowsAppsButton" Revision="1" Stencil="System.Storyboarding.WindowsApps" StencilVersion="0.1"/>
</Control>
</file>

<file path=customXml/item4.xml><?xml version="1.0" encoding="utf-8"?>
<ct:contentTypeSchema xmlns:ct="http://schemas.microsoft.com/office/2006/metadata/contentType" xmlns:ma="http://schemas.microsoft.com/office/2006/metadata/properties/metaAttributes" ct:_="" ma:_="" ma:contentTypeName="Document" ma:contentTypeID="0x01010006FFA66F162D9D47BE9EF53D1897E8E6" ma:contentTypeVersion="0" ma:contentTypeDescription="Create a new document." ma:contentTypeScope="" ma:versionID="4ebe2aa92a577ddab9410104299b8a4f">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microsoft.com/office/2006/metadata/properties"/>
    <ds:schemaRef ds:uri="http://purl.org/dc/elements/1.1/"/>
    <ds:schemaRef ds:uri="http://www.w3.org/XML/1998/namespace"/>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2A9703B0-B7E5-41ED-8AD4-3D705F83000A}">
  <ds:schemaRefs>
    <ds:schemaRef ds:uri="http://schemas.microsoft.com/VisualStudio/2011/storyboarding/control"/>
  </ds:schemaRefs>
</ds:datastoreItem>
</file>

<file path=customXml/itemProps4.xml><?xml version="1.0" encoding="utf-8"?>
<ds:datastoreItem xmlns:ds="http://schemas.openxmlformats.org/officeDocument/2006/customXml" ds:itemID="{A60972F6-1069-4093-98B3-E13C71A29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PPLAsyncWindows</Template>
  <TotalTime>11217</TotalTime>
  <Words>5785</Words>
  <Application>Microsoft Office PowerPoint</Application>
  <PresentationFormat>ユーザー設定</PresentationFormat>
  <Paragraphs>455</Paragraphs>
  <Slides>48</Slides>
  <Notes>35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48</vt:i4>
      </vt:variant>
    </vt:vector>
  </HeadingPairs>
  <TitlesOfParts>
    <vt:vector size="56" baseType="lpstr">
      <vt:lpstr>ＭＳ Ｐゴシック</vt:lpstr>
      <vt:lpstr>Arial</vt:lpstr>
      <vt:lpstr>Calibri</vt:lpstr>
      <vt:lpstr>Consolas</vt:lpstr>
      <vt:lpstr>Segoe UI</vt:lpstr>
      <vt:lpstr>Segoe UI Light</vt:lpstr>
      <vt:lpstr>Wingdings</vt:lpstr>
      <vt:lpstr>PPLAsyncWindows</vt:lpstr>
      <vt:lpstr>クロスプラットフォーム開発の紹介</vt:lpstr>
      <vt:lpstr>自己紹介</vt:lpstr>
      <vt:lpstr>Community </vt:lpstr>
      <vt:lpstr>Microsoft MVP Award</vt:lpstr>
      <vt:lpstr>本日の目的</vt:lpstr>
      <vt:lpstr>はじめに</vt:lpstr>
      <vt:lpstr>Topics</vt:lpstr>
      <vt:lpstr>We live in a mobile-first and cloud-first world.</vt:lpstr>
      <vt:lpstr>Steven Ballmer said …    (from August 2014)</vt:lpstr>
      <vt:lpstr>Microsoft CEO Satya Nadella</vt:lpstr>
      <vt:lpstr>Bold Ambition &amp; Our Core</vt:lpstr>
      <vt:lpstr>PowerPoint プレゼンテーション</vt:lpstr>
      <vt:lpstr>We live in a mobile-first and cloud-first world.</vt:lpstr>
      <vt:lpstr>mobile-first and cloud-first </vt:lpstr>
      <vt:lpstr>Microsoft core</vt:lpstr>
      <vt:lpstr>PowerPoint プレゼンテーション</vt:lpstr>
      <vt:lpstr>Satya Nadellaからのメッセージ</vt:lpstr>
      <vt:lpstr>みんな好きにしたらいいよ Microsoftはサポートするからさ</vt:lpstr>
      <vt:lpstr>これまでキモはライセンスでした</vt:lpstr>
      <vt:lpstr>2000年後半 - スマートフォンの登場</vt:lpstr>
      <vt:lpstr>これからは全てを受け入れましょう…</vt:lpstr>
      <vt:lpstr>.NET Core is Open Source</vt:lpstr>
      <vt:lpstr>PowerPoint プレゼンテーション</vt:lpstr>
      <vt:lpstr>PowerPoint プレゼンテーション</vt:lpstr>
      <vt:lpstr>（重要）Microsoftは比較していない</vt:lpstr>
      <vt:lpstr>（重要）Microsoftは比較していない</vt:lpstr>
      <vt:lpstr>（重要）Microsoftは全てWelcome</vt:lpstr>
      <vt:lpstr>Visual Studio 2015</vt:lpstr>
      <vt:lpstr>event : Connect();</vt:lpstr>
      <vt:lpstr>Visual Studio 2015 feature</vt:lpstr>
      <vt:lpstr>cross-platform</vt:lpstr>
      <vt:lpstr>common target platform</vt:lpstr>
      <vt:lpstr>デバイスによって異なる技術</vt:lpstr>
      <vt:lpstr>C#</vt:lpstr>
      <vt:lpstr>C# Model : Cross-platform Apps</vt:lpstr>
      <vt:lpstr>C++</vt:lpstr>
      <vt:lpstr>C++ Model : Cross-platform Apps</vt:lpstr>
      <vt:lpstr>将来的には…</vt:lpstr>
      <vt:lpstr>HTML5</vt:lpstr>
      <vt:lpstr>HTML5 Model : Cross-platform Apps</vt:lpstr>
      <vt:lpstr>（おまけ）Universal Apps</vt:lpstr>
      <vt:lpstr>Universal Appsとは</vt:lpstr>
      <vt:lpstr>Universal Apps</vt:lpstr>
      <vt:lpstr>（おまけ） 技術の進化を追いかける</vt:lpstr>
      <vt:lpstr>テーマ「最新の技術を判りやすく」</vt:lpstr>
      <vt:lpstr>余談：追いかけ方</vt:lpstr>
      <vt:lpstr>まとめ</vt:lpstr>
      <vt:lpstr>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わんくま大阪</dc:title>
  <dc:creator>owner</dc:creator>
  <dc:description>Template: 
Formatting: Robin E. Warren, Artitudes Design
Event Date: 
Event Location: 
Audience Type:</dc:description>
  <cp:lastModifiedBy>Sao Haruka</cp:lastModifiedBy>
  <cp:revision>315</cp:revision>
  <dcterms:created xsi:type="dcterms:W3CDTF">2012-05-15T04:43:23Z</dcterms:created>
  <dcterms:modified xsi:type="dcterms:W3CDTF">2015-01-31T07:16:13Z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0x01010006FFA66F162D9D47BE9EF53D1897E8E6</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fs.IsStoryboard">
    <vt:bool>true</vt:bool>
  </property>
</Properties>
</file>