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7" r:id="rId5"/>
  </p:sldMasterIdLst>
  <p:notesMasterIdLst>
    <p:notesMasterId r:id="rId65"/>
  </p:notesMasterIdLst>
  <p:handoutMasterIdLst>
    <p:handoutMasterId r:id="rId66"/>
  </p:handoutMasterIdLst>
  <p:sldIdLst>
    <p:sldId id="543" r:id="rId6"/>
    <p:sldId id="701" r:id="rId7"/>
    <p:sldId id="853" r:id="rId8"/>
    <p:sldId id="702" r:id="rId9"/>
    <p:sldId id="648" r:id="rId10"/>
    <p:sldId id="845" r:id="rId11"/>
    <p:sldId id="846" r:id="rId12"/>
    <p:sldId id="848" r:id="rId13"/>
    <p:sldId id="854" r:id="rId14"/>
    <p:sldId id="857" r:id="rId15"/>
    <p:sldId id="852" r:id="rId16"/>
    <p:sldId id="855" r:id="rId17"/>
    <p:sldId id="862" r:id="rId18"/>
    <p:sldId id="861" r:id="rId19"/>
    <p:sldId id="863" r:id="rId20"/>
    <p:sldId id="859" r:id="rId21"/>
    <p:sldId id="864" r:id="rId22"/>
    <p:sldId id="910" r:id="rId23"/>
    <p:sldId id="911" r:id="rId24"/>
    <p:sldId id="912" r:id="rId25"/>
    <p:sldId id="913" r:id="rId26"/>
    <p:sldId id="866" r:id="rId27"/>
    <p:sldId id="915" r:id="rId28"/>
    <p:sldId id="914" r:id="rId29"/>
    <p:sldId id="869" r:id="rId30"/>
    <p:sldId id="921" r:id="rId31"/>
    <p:sldId id="922" r:id="rId32"/>
    <p:sldId id="932" r:id="rId33"/>
    <p:sldId id="923" r:id="rId34"/>
    <p:sldId id="927" r:id="rId35"/>
    <p:sldId id="924" r:id="rId36"/>
    <p:sldId id="926" r:id="rId37"/>
    <p:sldId id="920" r:id="rId38"/>
    <p:sldId id="934" r:id="rId39"/>
    <p:sldId id="919" r:id="rId40"/>
    <p:sldId id="928" r:id="rId41"/>
    <p:sldId id="936" r:id="rId42"/>
    <p:sldId id="917" r:id="rId43"/>
    <p:sldId id="931" r:id="rId44"/>
    <p:sldId id="918" r:id="rId45"/>
    <p:sldId id="909" r:id="rId46"/>
    <p:sldId id="871" r:id="rId47"/>
    <p:sldId id="933" r:id="rId48"/>
    <p:sldId id="882" r:id="rId49"/>
    <p:sldId id="883" r:id="rId50"/>
    <p:sldId id="892" r:id="rId51"/>
    <p:sldId id="893" r:id="rId52"/>
    <p:sldId id="895" r:id="rId53"/>
    <p:sldId id="896" r:id="rId54"/>
    <p:sldId id="898" r:id="rId55"/>
    <p:sldId id="899" r:id="rId56"/>
    <p:sldId id="900" r:id="rId57"/>
    <p:sldId id="901" r:id="rId58"/>
    <p:sldId id="902" r:id="rId59"/>
    <p:sldId id="903" r:id="rId60"/>
    <p:sldId id="904" r:id="rId61"/>
    <p:sldId id="836" r:id="rId62"/>
    <p:sldId id="838" r:id="rId63"/>
    <p:sldId id="935" r:id="rId6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p15:clr>
            <a:srgbClr val="A4A3A4"/>
          </p15:clr>
        </p15:guide>
        <p15:guide id="7" orient="horz" pos="2159">
          <p15:clr>
            <a:srgbClr val="A4A3A4"/>
          </p15:clr>
        </p15:guide>
        <p15:guide id="8" orient="horz" pos="4050">
          <p15:clr>
            <a:srgbClr val="A4A3A4"/>
          </p15:clr>
        </p15:guide>
        <p15:guide id="9" pos="156">
          <p15:clr>
            <a:srgbClr val="A4A3A4"/>
          </p15:clr>
        </p15:guide>
        <p15:guide id="10" pos="1767">
          <p15:clr>
            <a:srgbClr val="A4A3A4"/>
          </p15:clr>
        </p15:guide>
        <p15:guide id="11" pos="7548">
          <p15:clr>
            <a:srgbClr val="A4A3A4"/>
          </p15:clr>
        </p15:guide>
        <p15:guide id="12" pos="328">
          <p15:clr>
            <a:srgbClr val="A4A3A4"/>
          </p15:clr>
        </p15:guide>
        <p15:guide id="13" pos="7353">
          <p15:clr>
            <a:srgbClr val="A4A3A4"/>
          </p15:clr>
        </p15:guide>
        <p15:guide id="14" pos="613">
          <p15:clr>
            <a:srgbClr val="A4A3A4"/>
          </p15:clr>
        </p15:guide>
        <p15:guide id="15" pos="7062">
          <p15:clr>
            <a:srgbClr val="A4A3A4"/>
          </p15:clr>
        </p15:guide>
        <p15:guide id="16" pos="38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I" initials="A"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0000CC"/>
    <a:srgbClr val="FFFFCC"/>
    <a:srgbClr val="969696"/>
    <a:srgbClr val="66FF33"/>
    <a:srgbClr val="D2D2D2"/>
    <a:srgbClr val="FFFFFF"/>
    <a:srgbClr val="000000"/>
    <a:srgbClr val="50505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5437" autoAdjust="0"/>
  </p:normalViewPr>
  <p:slideViewPr>
    <p:cSldViewPr snapToGrid="0" snapToObjects="1">
      <p:cViewPr varScale="1">
        <p:scale>
          <a:sx n="61" d="100"/>
          <a:sy n="61" d="100"/>
        </p:scale>
        <p:origin x="714" y="72"/>
      </p:cViewPr>
      <p:guideLst>
        <p:guide orient="horz" pos="142"/>
        <p:guide orient="horz" pos="4176"/>
        <p:guide orient="horz" pos="912"/>
        <p:guide orient="horz" pos="1197"/>
        <p:guide orient="horz" pos="1957"/>
        <p:guide orient="horz" pos="2736"/>
        <p:guide orient="horz" pos="2159"/>
        <p:guide orient="horz" pos="4050"/>
        <p:guide pos="156"/>
        <p:guide pos="1767"/>
        <p:guide pos="7548"/>
        <p:guide pos="328"/>
        <p:guide pos="7353"/>
        <p:guide pos="613"/>
        <p:guide pos="7062"/>
        <p:guide pos="3837"/>
      </p:guideLst>
    </p:cSldViewPr>
  </p:slideViewPr>
  <p:notesTextViewPr>
    <p:cViewPr>
      <p:scale>
        <a:sx n="150" d="100"/>
        <a:sy n="150" d="100"/>
      </p:scale>
      <p:origin x="0" y="0"/>
    </p:cViewPr>
  </p:notesTextViewPr>
  <p:sorterViewPr>
    <p:cViewPr varScale="1">
      <p:scale>
        <a:sx n="1" d="1"/>
        <a:sy n="1" d="1"/>
      </p:scale>
      <p:origin x="0" y="3078"/>
    </p:cViewPr>
  </p:sorterViewPr>
  <p:notesViewPr>
    <p:cSldViewPr snapToGrid="0" snapToObjects="1" showGuides="1">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8/30/2014</a:t>
            </a:fld>
            <a:endParaRPr lang="en-US"/>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8/30/2014</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8" name="Date Placeholder 7"/>
          <p:cNvSpPr>
            <a:spLocks noGrp="1"/>
          </p:cNvSpPr>
          <p:nvPr>
            <p:ph type="dt" idx="10"/>
          </p:nvPr>
        </p:nvSpPr>
        <p:spPr>
          <a:xfrm>
            <a:off x="3884613" y="0"/>
            <a:ext cx="2971800" cy="457200"/>
          </a:xfrm>
          <a:prstGeom prst="rect">
            <a:avLst/>
          </a:prstGeom>
        </p:spPr>
        <p:txBody>
          <a:bodyPr/>
          <a:lstStyle/>
          <a:p>
            <a:fld id="{D54BCB9A-E1C3-4BF3-85AA-C7FE76B15853}" type="datetime1">
              <a:rPr lang="en-US" smtClean="0"/>
              <a:t>8/30/2014</a:t>
            </a:fld>
            <a:endParaRPr lang="en-US" dirty="0"/>
          </a:p>
        </p:txBody>
      </p:sp>
      <p:sp>
        <p:nvSpPr>
          <p:cNvPr id="9" name="Footer Placeholder 8"/>
          <p:cNvSpPr>
            <a:spLocks noGrp="1"/>
          </p:cNvSpPr>
          <p:nvPr>
            <p:ph type="ftr" sz="quarter" idx="11"/>
          </p:nvPr>
        </p:nvSpPr>
        <p:spPr>
          <a:xfrm>
            <a:off x="0" y="8685213"/>
            <a:ext cx="6172200" cy="457200"/>
          </a:xfrm>
          <a:prstGeom prst="rect">
            <a:avLst/>
          </a:prstGeom>
        </p:spPr>
        <p:txBody>
          <a:bodyPr/>
          <a:lstStyle/>
          <a:p>
            <a:r>
              <a:rPr lang="en-US"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Light" pitchFamily="34" charset="0"/>
              </a:rPr>
            </a:br>
            <a:r>
              <a:rPr lang="en-US" smtClean="0">
                <a:solidFill>
                  <a:srgbClr val="000000"/>
                </a:solidFill>
                <a:latin typeface="Segoe UI Light" pitchFamily="34" charset="0"/>
              </a:rPr>
              <a:t>MICROSOFT MAKES NO WARRANTIES, EXPRESS, IMPLIED OR STATUTORY, AS TO THE INFORMATION IN THIS PRESENTATION.</a:t>
            </a:r>
            <a:endParaRPr lang="en-US" dirty="0" smtClean="0">
              <a:solidFill>
                <a:srgbClr val="000000"/>
              </a:solidFill>
              <a:latin typeface="Segoe UI Light" pitchFamily="34" charset="0"/>
            </a:endParaRPr>
          </a:p>
        </p:txBody>
      </p:sp>
      <p:sp>
        <p:nvSpPr>
          <p:cNvPr id="10" name="Slide Number Placeholder 9"/>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a:t>
            </a:fld>
            <a:endParaRPr lang="en-US" dirty="0"/>
          </a:p>
        </p:txBody>
      </p:sp>
      <p:sp>
        <p:nvSpPr>
          <p:cNvPr id="11" name="Header Placeholder 10"/>
          <p:cNvSpPr>
            <a:spLocks noGrp="1"/>
          </p:cNvSpPr>
          <p:nvPr>
            <p:ph type="hdr" sz="quarter" idx="13"/>
          </p:nvPr>
        </p:nvSpPr>
        <p:spPr>
          <a:xfrm>
            <a:off x="0" y="0"/>
            <a:ext cx="2971800" cy="457200"/>
          </a:xfrm>
          <a:prstGeom prst="rect">
            <a:avLst/>
          </a:prstGeom>
        </p:spPr>
        <p:txBody>
          <a:bodyPr/>
          <a:lstStyle/>
          <a:p>
            <a:r>
              <a:rPr lang="en-US" smtClean="0"/>
              <a:t>Microsoft Consumer Channels and Central Marketing Group</a:t>
            </a:r>
            <a:endParaRPr lang="en-US" dirty="0"/>
          </a:p>
        </p:txBody>
      </p:sp>
    </p:spTree>
    <p:extLst>
      <p:ext uri="{BB962C8B-B14F-4D97-AF65-F5344CB8AC3E}">
        <p14:creationId xmlns:p14="http://schemas.microsoft.com/office/powerpoint/2010/main" val="27733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A61E70D-7BFE-449F-A09C-2E48A893A65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13</a:t>
            </a:fld>
            <a:endParaRPr lang="en-US" dirty="0"/>
          </a:p>
        </p:txBody>
      </p:sp>
    </p:spTree>
    <p:extLst>
      <p:ext uri="{BB962C8B-B14F-4D97-AF65-F5344CB8AC3E}">
        <p14:creationId xmlns:p14="http://schemas.microsoft.com/office/powerpoint/2010/main" val="250486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WinRT</a:t>
            </a:r>
            <a:r>
              <a:rPr kumimoji="1" lang="ja-JP" altLang="en-US" dirty="0" smtClean="0"/>
              <a:t>はネイティブ</a:t>
            </a:r>
            <a:endParaRPr kumimoji="1" lang="en-US" altLang="ja-JP" dirty="0" smtClean="0"/>
          </a:p>
          <a:p>
            <a:r>
              <a:rPr kumimoji="1" lang="en-US" altLang="ja-JP" dirty="0" err="1" smtClean="0"/>
              <a:t>WinRT</a:t>
            </a:r>
            <a:r>
              <a:rPr kumimoji="1" lang="ja-JP" altLang="en-US" dirty="0" smtClean="0"/>
              <a:t>呼び出しを簡単にするのが、</a:t>
            </a:r>
            <a:r>
              <a:rPr kumimoji="1" lang="en-US" altLang="ja-JP" dirty="0" smtClean="0"/>
              <a:t>C++/CX</a:t>
            </a:r>
          </a:p>
          <a:p>
            <a:r>
              <a:rPr kumimoji="1" lang="en-US" altLang="ja-JP" dirty="0" smtClean="0"/>
              <a:t>C++/CX</a:t>
            </a:r>
            <a:r>
              <a:rPr kumimoji="1" lang="ja-JP" altLang="en-US" dirty="0" smtClean="0"/>
              <a:t>を利用しないで、</a:t>
            </a:r>
            <a:r>
              <a:rPr kumimoji="1" lang="en-US" altLang="ja-JP" dirty="0" smtClean="0"/>
              <a:t>C++</a:t>
            </a:r>
            <a:r>
              <a:rPr kumimoji="1" lang="ja-JP" altLang="en-US" dirty="0" smtClean="0"/>
              <a:t>から</a:t>
            </a:r>
            <a:r>
              <a:rPr kumimoji="1" lang="en-US" altLang="ja-JP" dirty="0" err="1" smtClean="0"/>
              <a:t>WinRT</a:t>
            </a:r>
            <a:r>
              <a:rPr kumimoji="1" lang="en-US" altLang="ja-JP" dirty="0" smtClean="0"/>
              <a:t> API</a:t>
            </a:r>
            <a:r>
              <a:rPr kumimoji="1" lang="ja-JP" altLang="en-US" dirty="0" smtClean="0"/>
              <a:t>を呼ぶことも出来る（</a:t>
            </a:r>
            <a:r>
              <a:rPr kumimoji="1" lang="en-US" altLang="ja-JP" dirty="0" smtClean="0"/>
              <a:t>WRL</a:t>
            </a:r>
            <a:r>
              <a:rPr kumimoji="1" lang="ja-JP" altLang="en-US" dirty="0" smtClean="0"/>
              <a:t>）</a:t>
            </a:r>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A61E70D-7BFE-449F-A09C-2E48A893A65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14</a:t>
            </a:fld>
            <a:endParaRPr lang="en-US" dirty="0"/>
          </a:p>
        </p:txBody>
      </p:sp>
    </p:spTree>
    <p:extLst>
      <p:ext uri="{BB962C8B-B14F-4D97-AF65-F5344CB8AC3E}">
        <p14:creationId xmlns:p14="http://schemas.microsoft.com/office/powerpoint/2010/main" val="185059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A61E70D-7BFE-449F-A09C-2E48A893A65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15</a:t>
            </a:fld>
            <a:endParaRPr lang="en-US" dirty="0"/>
          </a:p>
        </p:txBody>
      </p:sp>
    </p:spTree>
    <p:extLst>
      <p:ext uri="{BB962C8B-B14F-4D97-AF65-F5344CB8AC3E}">
        <p14:creationId xmlns:p14="http://schemas.microsoft.com/office/powerpoint/2010/main" val="323020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なの</a:t>
            </a:r>
            <a:r>
              <a:rPr kumimoji="1" lang="ja-JP" altLang="en-US" dirty="0" smtClean="0"/>
              <a:t>で</a:t>
            </a:r>
            <a:r>
              <a:rPr kumimoji="1" lang="en-US" altLang="ja-JP" dirty="0" smtClean="0"/>
              <a:t>JS</a:t>
            </a:r>
            <a:r>
              <a:rPr kumimoji="1" lang="ja-JP" altLang="en-US" dirty="0" smtClean="0"/>
              <a:t>は</a:t>
            </a:r>
            <a:r>
              <a:rPr kumimoji="1" lang="en-US" altLang="ja-JP" dirty="0" err="1" smtClean="0"/>
              <a:t>WinMD</a:t>
            </a:r>
            <a:r>
              <a:rPr kumimoji="1" lang="ja-JP" altLang="en-US" dirty="0" smtClean="0"/>
              <a:t>作れない</a:t>
            </a:r>
            <a:endParaRPr kumimoji="1" lang="en-US" altLang="ja-JP" dirty="0" smtClean="0"/>
          </a:p>
          <a:p>
            <a:r>
              <a:rPr kumimoji="1" lang="en-US" altLang="ja-JP" dirty="0" smtClean="0"/>
              <a:t>JS</a:t>
            </a:r>
            <a:r>
              <a:rPr kumimoji="1" lang="ja-JP" altLang="en-US" dirty="0" smtClean="0"/>
              <a:t>の配列を </a:t>
            </a:r>
            <a:r>
              <a:rPr kumimoji="1" lang="en-US" altLang="ja-JP" dirty="0" smtClean="0"/>
              <a:t>C#</a:t>
            </a:r>
            <a:r>
              <a:rPr kumimoji="1" lang="ja-JP" altLang="en-US" dirty="0" smtClean="0"/>
              <a:t>や</a:t>
            </a:r>
            <a:r>
              <a:rPr kumimoji="1" lang="en-US" altLang="ja-JP" dirty="0" smtClean="0"/>
              <a:t>C++</a:t>
            </a:r>
            <a:r>
              <a:rPr kumimoji="1" lang="ja-JP" altLang="en-US" dirty="0" smtClean="0"/>
              <a:t>に</a:t>
            </a:r>
            <a:r>
              <a:rPr kumimoji="1" lang="ja-JP" altLang="en-US" dirty="0" smtClean="0"/>
              <a:t>渡せるよ</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A61E70D-7BFE-449F-A09C-2E48A893A65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16</a:t>
            </a:fld>
            <a:endParaRPr lang="en-US" dirty="0"/>
          </a:p>
        </p:txBody>
      </p:sp>
    </p:spTree>
    <p:extLst>
      <p:ext uri="{BB962C8B-B14F-4D97-AF65-F5344CB8AC3E}">
        <p14:creationId xmlns:p14="http://schemas.microsoft.com/office/powerpoint/2010/main" val="124777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スプラッシュスクリーン、画面スリープしたり、復帰したり</a:t>
            </a:r>
            <a:endParaRPr kumimoji="1" lang="en-US" altLang="ja-JP" dirty="0" smtClean="0"/>
          </a:p>
          <a:p>
            <a:r>
              <a:rPr kumimoji="1" lang="en-US" altLang="ja-JP" dirty="0" smtClean="0"/>
              <a:t>Running </a:t>
            </a:r>
            <a:r>
              <a:rPr kumimoji="1" lang="ja-JP" altLang="en-US" dirty="0" smtClean="0"/>
              <a:t>から </a:t>
            </a:r>
            <a:r>
              <a:rPr kumimoji="1" lang="en-US" altLang="ja-JP" dirty="0" smtClean="0"/>
              <a:t>not running </a:t>
            </a:r>
            <a:r>
              <a:rPr kumimoji="1" lang="ja-JP" altLang="en-US" dirty="0" smtClean="0"/>
              <a:t>は例外など</a:t>
            </a:r>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6C65759E-B8E9-4C18-A8D4-A3AA85C53ACE}"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21</a:t>
            </a:fld>
            <a:endParaRPr lang="en-US" dirty="0"/>
          </a:p>
        </p:txBody>
      </p:sp>
    </p:spTree>
    <p:extLst>
      <p:ext uri="{BB962C8B-B14F-4D97-AF65-F5344CB8AC3E}">
        <p14:creationId xmlns:p14="http://schemas.microsoft.com/office/powerpoint/2010/main" val="4168922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kumimoji="1" lang="ja-JP" altLang="en-US" dirty="0" smtClean="0"/>
              <a:t>マニュフェストに登録する</a:t>
            </a:r>
            <a:endParaRPr kumimoji="1" lang="en-US" altLang="ja-JP" dirty="0" smtClean="0"/>
          </a:p>
          <a:p>
            <a:pPr marL="0" marR="0" indent="0" algn="l" defTabSz="914363" rtl="0" eaLnBrk="1" fontAlgn="auto" latinLnBrk="0" hangingPunct="1">
              <a:lnSpc>
                <a:spcPct val="90000"/>
              </a:lnSpc>
              <a:spcBef>
                <a:spcPts val="0"/>
              </a:spcBef>
              <a:spcAft>
                <a:spcPts val="333"/>
              </a:spcAft>
              <a:buClrTx/>
              <a:buSzTx/>
              <a:buFontTx/>
              <a:buNone/>
              <a:tabLst/>
              <a:defRPr/>
            </a:pPr>
            <a:r>
              <a:rPr kumimoji="1" lang="ja-JP" altLang="en-US" sz="900" b="0" dirty="0" smtClean="0"/>
              <a:t>パッケージデータ（一時領域、ローミング）</a:t>
            </a:r>
            <a:endParaRPr kumimoji="1" lang="en-US" altLang="ja-JP" sz="900" b="0" dirty="0" smtClean="0"/>
          </a:p>
          <a:p>
            <a:r>
              <a:rPr kumimoji="1" lang="ja-JP" altLang="en-US" dirty="0" smtClean="0"/>
              <a:t>通知には、タイルとプッシュ通知がある。機能としてどうというよりは、企画が重要な部分</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58131DE4-D5A0-487A-AB4F-E8E29C1D4788}"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23</a:t>
            </a:fld>
            <a:endParaRPr lang="en-US" dirty="0"/>
          </a:p>
        </p:txBody>
      </p:sp>
    </p:spTree>
    <p:extLst>
      <p:ext uri="{BB962C8B-B14F-4D97-AF65-F5344CB8AC3E}">
        <p14:creationId xmlns:p14="http://schemas.microsoft.com/office/powerpoint/2010/main" val="4039531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EC89CC0E-E4D9-4514-A245-93803DDD1783}"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26</a:t>
            </a:fld>
            <a:endParaRPr lang="en-US" dirty="0"/>
          </a:p>
        </p:txBody>
      </p:sp>
    </p:spTree>
    <p:extLst>
      <p:ext uri="{BB962C8B-B14F-4D97-AF65-F5344CB8AC3E}">
        <p14:creationId xmlns:p14="http://schemas.microsoft.com/office/powerpoint/2010/main" val="278961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Web</a:t>
            </a:r>
            <a:r>
              <a:rPr kumimoji="1" lang="ja-JP" altLang="en-US" dirty="0" smtClean="0"/>
              <a:t>サービスとは、自分でつくるサーバ</a:t>
            </a:r>
            <a:endParaRPr kumimoji="1" lang="en-US" altLang="ja-JP" dirty="0" smtClean="0"/>
          </a:p>
          <a:p>
            <a:r>
              <a:rPr kumimoji="1" lang="en-US" altLang="ja-JP" dirty="0" smtClean="0"/>
              <a:t>iOS</a:t>
            </a:r>
            <a:r>
              <a:rPr kumimoji="1" lang="ja-JP" altLang="en-US" dirty="0" smtClean="0"/>
              <a:t>が始めたので、もうモバイルやってる人にとったら当然の仕組みみたいです</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36F9A243-487A-446F-B30C-DE4CB91253C6}"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27</a:t>
            </a:fld>
            <a:endParaRPr lang="en-US" dirty="0"/>
          </a:p>
        </p:txBody>
      </p:sp>
    </p:spTree>
    <p:extLst>
      <p:ext uri="{BB962C8B-B14F-4D97-AF65-F5344CB8AC3E}">
        <p14:creationId xmlns:p14="http://schemas.microsoft.com/office/powerpoint/2010/main" val="2351268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クライアントシークレットは、ストアアプリの管理画面で提供される</a:t>
            </a:r>
            <a:endParaRPr kumimoji="1" lang="en-US" altLang="ja-JP" dirty="0" smtClean="0"/>
          </a:p>
          <a:p>
            <a:r>
              <a:rPr kumimoji="1" lang="en-US" altLang="ja-JP" dirty="0" smtClean="0"/>
              <a:t>iOS</a:t>
            </a:r>
            <a:r>
              <a:rPr kumimoji="1" lang="ja-JP" altLang="en-US" dirty="0" smtClean="0"/>
              <a:t>では証明書、</a:t>
            </a:r>
            <a:r>
              <a:rPr kumimoji="1" lang="en-US" altLang="ja-JP" dirty="0" smtClean="0"/>
              <a:t>Android</a:t>
            </a:r>
            <a:r>
              <a:rPr kumimoji="1" lang="ja-JP" altLang="en-US" dirty="0" smtClean="0"/>
              <a:t>は同じシークレットキー</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36F9A243-487A-446F-B30C-DE4CB91253C6}"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28</a:t>
            </a:fld>
            <a:endParaRPr lang="en-US" dirty="0"/>
          </a:p>
        </p:txBody>
      </p:sp>
    </p:spTree>
    <p:extLst>
      <p:ext uri="{BB962C8B-B14F-4D97-AF65-F5344CB8AC3E}">
        <p14:creationId xmlns:p14="http://schemas.microsoft.com/office/powerpoint/2010/main" val="2693827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本当に儲けたいなら、無料アプリ、広告＋アプリ内課金、最終的には広告削除＝＞有料アプリ</a:t>
            </a:r>
            <a:endParaRPr kumimoji="1" lang="en-US" altLang="ja-JP" dirty="0" smtClean="0"/>
          </a:p>
          <a:p>
            <a:r>
              <a:rPr kumimoji="1" lang="ja-JP" altLang="en-US" dirty="0" smtClean="0"/>
              <a:t>アプリ内課金特徴：ゲーム、音楽、本　　有料アプリ特徴：ツール、辞書</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5CA34010-4E29-4D0A-A89B-30FCD97FA376}"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34</a:t>
            </a:fld>
            <a:endParaRPr lang="en-US" dirty="0"/>
          </a:p>
        </p:txBody>
      </p:sp>
    </p:spTree>
    <p:extLst>
      <p:ext uri="{BB962C8B-B14F-4D97-AF65-F5344CB8AC3E}">
        <p14:creationId xmlns:p14="http://schemas.microsoft.com/office/powerpoint/2010/main" val="257549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32C7FD74-7142-44F7-A8A3-2A93A2DD904F}"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212806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demo</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A6D11117-B71F-4CC3-A5CB-D271699936CF}"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36</a:t>
            </a:fld>
            <a:endParaRPr lang="en-US" dirty="0"/>
          </a:p>
        </p:txBody>
      </p:sp>
    </p:spTree>
    <p:extLst>
      <p:ext uri="{BB962C8B-B14F-4D97-AF65-F5344CB8AC3E}">
        <p14:creationId xmlns:p14="http://schemas.microsoft.com/office/powerpoint/2010/main" val="278292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ここからはプラスアルファの知識になる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F0B6197-ABB4-44A2-9FE9-54268E9C2C83}"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38</a:t>
            </a:fld>
            <a:endParaRPr lang="en-US" dirty="0"/>
          </a:p>
        </p:txBody>
      </p:sp>
    </p:spTree>
    <p:extLst>
      <p:ext uri="{BB962C8B-B14F-4D97-AF65-F5344CB8AC3E}">
        <p14:creationId xmlns:p14="http://schemas.microsoft.com/office/powerpoint/2010/main" val="3763673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結果は同じ</a:t>
            </a:r>
            <a:endParaRPr kumimoji="1" lang="en-US" altLang="ja-JP" dirty="0" smtClean="0"/>
          </a:p>
          <a:p>
            <a:r>
              <a:rPr kumimoji="1" lang="ja-JP" altLang="en-US" dirty="0" smtClean="0"/>
              <a:t>どっちを使っても、同じ</a:t>
            </a:r>
            <a:r>
              <a:rPr kumimoji="1" lang="en-US" altLang="ja-JP" dirty="0" smtClean="0"/>
              <a:t>Windows::Storage::</a:t>
            </a:r>
            <a:r>
              <a:rPr kumimoji="1" lang="en-US" altLang="ja-JP" dirty="0" err="1" smtClean="0"/>
              <a:t>ApplicationData</a:t>
            </a:r>
            <a:r>
              <a:rPr kumimoji="1" lang="en-US" altLang="ja-JP" dirty="0" smtClean="0"/>
              <a:t> </a:t>
            </a:r>
            <a:r>
              <a:rPr kumimoji="1" lang="ja-JP" altLang="en-US" dirty="0" smtClean="0"/>
              <a:t>を使っていることに変わりはなし</a:t>
            </a:r>
          </a:p>
          <a:p>
            <a:r>
              <a:rPr kumimoji="1" lang="en-US" altLang="ja-JP" dirty="0" smtClean="0"/>
              <a:t>_sessionState.dat</a:t>
            </a:r>
            <a:r>
              <a:rPr kumimoji="1" lang="ja-JP" altLang="en-US" dirty="0" smtClean="0"/>
              <a:t>ファイルに保存される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0627ED89-900D-484B-A0A8-C75E268BAF5E}"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39</a:t>
            </a:fld>
            <a:endParaRPr lang="en-US" dirty="0"/>
          </a:p>
        </p:txBody>
      </p:sp>
    </p:spTree>
    <p:extLst>
      <p:ext uri="{BB962C8B-B14F-4D97-AF65-F5344CB8AC3E}">
        <p14:creationId xmlns:p14="http://schemas.microsoft.com/office/powerpoint/2010/main" val="2257709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FD2AFBD7-732C-4055-AE12-8739E7B60E6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43</a:t>
            </a:fld>
            <a:endParaRPr lang="en-US" dirty="0"/>
          </a:p>
        </p:txBody>
      </p:sp>
    </p:spTree>
    <p:extLst>
      <p:ext uri="{BB962C8B-B14F-4D97-AF65-F5344CB8AC3E}">
        <p14:creationId xmlns:p14="http://schemas.microsoft.com/office/powerpoint/2010/main" val="287295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実際にストアに登録する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A1208603-0000-4D3A-AB06-BC99F49A6421}"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44</a:t>
            </a:fld>
            <a:endParaRPr lang="en-US" dirty="0"/>
          </a:p>
        </p:txBody>
      </p:sp>
    </p:spTree>
    <p:extLst>
      <p:ext uri="{BB962C8B-B14F-4D97-AF65-F5344CB8AC3E}">
        <p14:creationId xmlns:p14="http://schemas.microsoft.com/office/powerpoint/2010/main" val="3759427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通知を使うための紹介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5A4B3358-DC26-4C66-A013-F6FCE45DAFCF}"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48</a:t>
            </a:fld>
            <a:endParaRPr lang="en-US" dirty="0"/>
          </a:p>
        </p:txBody>
      </p:sp>
    </p:spTree>
    <p:extLst>
      <p:ext uri="{BB962C8B-B14F-4D97-AF65-F5344CB8AC3E}">
        <p14:creationId xmlns:p14="http://schemas.microsoft.com/office/powerpoint/2010/main" val="570183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広義の意味で、「ストアアプリのデプロイ」＝「アプリの配布」</a:t>
            </a:r>
            <a:endParaRPr kumimoji="1" lang="en-US" altLang="ja-JP" dirty="0" smtClean="0"/>
          </a:p>
          <a:p>
            <a:r>
              <a:rPr kumimoji="1" lang="ja-JP" altLang="en-US" dirty="0" smtClean="0"/>
              <a:t>配布＆インストールの方法はどんなものがあるの？</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C9FFC66C-0176-400A-8BBA-3AFEA90E4D53}"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52</a:t>
            </a:fld>
            <a:endParaRPr lang="en-US" dirty="0"/>
          </a:p>
        </p:txBody>
      </p:sp>
    </p:spTree>
    <p:extLst>
      <p:ext uri="{BB962C8B-B14F-4D97-AF65-F5344CB8AC3E}">
        <p14:creationId xmlns:p14="http://schemas.microsoft.com/office/powerpoint/2010/main" val="680099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開発者ライセンスの更新頻度は、ちょっとよくわからない</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4479399-A9CB-4C2E-BF80-3973F7899D7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53</a:t>
            </a:fld>
            <a:endParaRPr lang="en-US" dirty="0"/>
          </a:p>
        </p:txBody>
      </p:sp>
    </p:spTree>
    <p:extLst>
      <p:ext uri="{BB962C8B-B14F-4D97-AF65-F5344CB8AC3E}">
        <p14:creationId xmlns:p14="http://schemas.microsoft.com/office/powerpoint/2010/main" val="2857242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4479399-A9CB-4C2E-BF80-3973F7899D7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54</a:t>
            </a:fld>
            <a:endParaRPr lang="en-US" dirty="0"/>
          </a:p>
        </p:txBody>
      </p:sp>
    </p:spTree>
    <p:extLst>
      <p:ext uri="{BB962C8B-B14F-4D97-AF65-F5344CB8AC3E}">
        <p14:creationId xmlns:p14="http://schemas.microsoft.com/office/powerpoint/2010/main" val="3417868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Upload</a:t>
            </a:r>
            <a:r>
              <a:rPr kumimoji="1" lang="ja-JP" altLang="en-US" dirty="0" smtClean="0"/>
              <a:t>も</a:t>
            </a:r>
            <a:r>
              <a:rPr kumimoji="1" lang="en-US" altLang="ja-JP" dirty="0" smtClean="0"/>
              <a:t>Download</a:t>
            </a:r>
            <a:r>
              <a:rPr kumimoji="1" lang="ja-JP" altLang="en-US" dirty="0" smtClean="0"/>
              <a:t>もしないで、</a:t>
            </a:r>
            <a:r>
              <a:rPr kumimoji="1" lang="en-US" altLang="ja-JP" dirty="0" err="1" smtClean="0"/>
              <a:t>Sideload</a:t>
            </a:r>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4479399-A9CB-4C2E-BF80-3973F7899D7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55</a:t>
            </a:fld>
            <a:endParaRPr lang="en-US" dirty="0"/>
          </a:p>
        </p:txBody>
      </p:sp>
    </p:spTree>
    <p:extLst>
      <p:ext uri="{BB962C8B-B14F-4D97-AF65-F5344CB8AC3E}">
        <p14:creationId xmlns:p14="http://schemas.microsoft.com/office/powerpoint/2010/main" val="373084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584A3045-6671-4B5D-890C-B7A3B4F2C67A}"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a:t>
            </a:fld>
            <a:endParaRPr lang="en-US" dirty="0"/>
          </a:p>
        </p:txBody>
      </p:sp>
    </p:spTree>
    <p:extLst>
      <p:ext uri="{BB962C8B-B14F-4D97-AF65-F5344CB8AC3E}">
        <p14:creationId xmlns:p14="http://schemas.microsoft.com/office/powerpoint/2010/main" val="2961515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4479399-A9CB-4C2E-BF80-3973F7899D7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56</a:t>
            </a:fld>
            <a:endParaRPr lang="en-US" dirty="0"/>
          </a:p>
        </p:txBody>
      </p:sp>
    </p:spTree>
    <p:extLst>
      <p:ext uri="{BB962C8B-B14F-4D97-AF65-F5344CB8AC3E}">
        <p14:creationId xmlns:p14="http://schemas.microsoft.com/office/powerpoint/2010/main" val="2255468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kumimoji="1" lang="ja-JP" altLang="en-US" dirty="0" smtClean="0"/>
              <a:t>トースト、共有などなど</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FE41DF11-9CC7-4198-A15E-6C324C41C3E8}"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58</a:t>
            </a:fld>
            <a:endParaRPr lang="en-US" dirty="0"/>
          </a:p>
        </p:txBody>
      </p:sp>
    </p:spTree>
    <p:extLst>
      <p:ext uri="{BB962C8B-B14F-4D97-AF65-F5344CB8AC3E}">
        <p14:creationId xmlns:p14="http://schemas.microsoft.com/office/powerpoint/2010/main" val="234592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どんな技術で構成されているの？</a:t>
            </a:r>
            <a:r>
              <a:rPr kumimoji="1" lang="en-US" altLang="ja-JP" dirty="0" smtClean="0"/>
              <a:t>- </a:t>
            </a:r>
            <a:r>
              <a:rPr kumimoji="1" lang="ja-JP" altLang="en-US" dirty="0" smtClean="0"/>
              <a:t>色んな言語から利用できる</a:t>
            </a:r>
            <a:endParaRPr kumimoji="1" lang="en-US" altLang="ja-JP" dirty="0" smtClean="0"/>
          </a:p>
          <a:p>
            <a:r>
              <a:rPr kumimoji="1" lang="en-US" altLang="ja-JP" dirty="0" smtClean="0"/>
              <a:t>CRT:C Runtime </a:t>
            </a:r>
            <a:r>
              <a:rPr kumimoji="1" lang="en-US" altLang="ja-JP" dirty="0" err="1" smtClean="0"/>
              <a:t>Liblary</a:t>
            </a:r>
            <a:r>
              <a:rPr kumimoji="1" lang="en-US" altLang="ja-JP" dirty="0" smtClean="0"/>
              <a:t> – </a:t>
            </a:r>
            <a:r>
              <a:rPr kumimoji="1" lang="en-US" altLang="ja-JP" dirty="0" err="1" smtClean="0"/>
              <a:t>printf</a:t>
            </a:r>
            <a:r>
              <a:rPr kumimoji="1" lang="en-US" altLang="ja-JP" dirty="0" smtClean="0"/>
              <a:t>, </a:t>
            </a:r>
            <a:r>
              <a:rPr kumimoji="1" lang="en-US" altLang="ja-JP" dirty="0" err="1" smtClean="0"/>
              <a:t>strcmp</a:t>
            </a:r>
            <a:r>
              <a:rPr kumimoji="1" lang="en-US" altLang="ja-JP" dirty="0" smtClean="0"/>
              <a:t> </a:t>
            </a:r>
            <a:r>
              <a:rPr kumimoji="1" lang="ja-JP" altLang="en-US" dirty="0" smtClean="0"/>
              <a:t>など</a:t>
            </a:r>
            <a:endParaRPr kumimoji="1" lang="en-US" altLang="ja-JP" dirty="0" smtClean="0"/>
          </a:p>
          <a:p>
            <a:r>
              <a:rPr lang="en-US" altLang="ja-JP" sz="900" b="0" i="0" kern="1200" dirty="0" smtClean="0">
                <a:solidFill>
                  <a:schemeClr val="tx1"/>
                </a:solidFill>
                <a:effectLst/>
                <a:latin typeface="Segoe UI Light" pitchFamily="34" charset="0"/>
                <a:ea typeface="+mn-ea"/>
                <a:cs typeface="+mn-cs"/>
              </a:rPr>
              <a:t>CLR: Common Language Runtime</a:t>
            </a:r>
          </a:p>
          <a:p>
            <a:r>
              <a:rPr lang="en-US" altLang="ja-JP" sz="900" b="0" i="0" kern="1200" dirty="0" smtClean="0">
                <a:solidFill>
                  <a:schemeClr val="tx1"/>
                </a:solidFill>
                <a:effectLst/>
                <a:latin typeface="Segoe UI Light" pitchFamily="34" charset="0"/>
                <a:ea typeface="+mn-ea"/>
                <a:cs typeface="+mn-cs"/>
              </a:rPr>
              <a:t>Framework(Base) Class Library: </a:t>
            </a:r>
            <a:r>
              <a:rPr lang="en-US" altLang="ja-JP" sz="900" b="0" i="0" kern="1200" dirty="0" err="1" smtClean="0">
                <a:solidFill>
                  <a:schemeClr val="tx1"/>
                </a:solidFill>
                <a:effectLst/>
                <a:latin typeface="Segoe UI Light" pitchFamily="34" charset="0"/>
                <a:ea typeface="+mn-ea"/>
                <a:cs typeface="+mn-cs"/>
              </a:rPr>
              <a:t>System.Linq</a:t>
            </a:r>
            <a:r>
              <a:rPr lang="en-US" altLang="ja-JP" sz="900" b="0" i="0" kern="1200" dirty="0" smtClean="0">
                <a:solidFill>
                  <a:schemeClr val="tx1"/>
                </a:solidFill>
                <a:effectLst/>
                <a:latin typeface="Segoe UI Light" pitchFamily="34" charset="0"/>
                <a:ea typeface="+mn-ea"/>
                <a:cs typeface="+mn-cs"/>
              </a:rPr>
              <a:t>, </a:t>
            </a:r>
            <a:r>
              <a:rPr lang="en-US" altLang="ja-JP" sz="900" b="0" i="0" kern="1200" dirty="0" err="1" smtClean="0">
                <a:solidFill>
                  <a:schemeClr val="tx1"/>
                </a:solidFill>
                <a:effectLst/>
                <a:latin typeface="Segoe UI Light" pitchFamily="34" charset="0"/>
                <a:ea typeface="+mn-ea"/>
                <a:cs typeface="+mn-cs"/>
              </a:rPr>
              <a:t>System.Web</a:t>
            </a:r>
            <a:r>
              <a:rPr lang="ja-JP" altLang="en-US" sz="900" b="0" i="0" kern="1200" dirty="0" smtClean="0">
                <a:solidFill>
                  <a:schemeClr val="tx1"/>
                </a:solidFill>
                <a:effectLst/>
                <a:latin typeface="Segoe UI Light" pitchFamily="34" charset="0"/>
                <a:ea typeface="+mn-ea"/>
                <a:cs typeface="+mn-cs"/>
              </a:rPr>
              <a:t>など</a:t>
            </a:r>
            <a:endParaRPr lang="en-US" altLang="ja-JP" sz="900" b="0" i="0" kern="1200" dirty="0" smtClean="0">
              <a:solidFill>
                <a:schemeClr val="tx1"/>
              </a:solidFill>
              <a:effectLst/>
              <a:latin typeface="Segoe UI Light" pitchFamily="34" charset="0"/>
              <a:ea typeface="+mn-ea"/>
              <a:cs typeface="+mn-cs"/>
            </a:endParaRPr>
          </a:p>
          <a:p>
            <a:r>
              <a:rPr kumimoji="1" lang="en-US" altLang="ja-JP" dirty="0" smtClean="0"/>
              <a:t>Trident(</a:t>
            </a:r>
            <a:r>
              <a:rPr kumimoji="1" lang="ja-JP" altLang="en-US" dirty="0" smtClean="0"/>
              <a:t>トライデント</a:t>
            </a:r>
            <a:r>
              <a:rPr kumimoji="1" lang="en-US" altLang="ja-JP" dirty="0" smtClean="0"/>
              <a:t>):</a:t>
            </a:r>
            <a:r>
              <a:rPr kumimoji="1" lang="en-US" altLang="ja-JP" baseline="0" dirty="0" smtClean="0"/>
              <a:t> </a:t>
            </a:r>
            <a:r>
              <a:rPr kumimoji="1" lang="en-US" altLang="ja-JP" dirty="0" smtClean="0"/>
              <a:t>IE</a:t>
            </a:r>
            <a:r>
              <a:rPr kumimoji="1" lang="ja-JP" altLang="en-US" dirty="0" smtClean="0"/>
              <a:t>の</a:t>
            </a:r>
            <a:r>
              <a:rPr kumimoji="1" lang="en-US" altLang="ja-JP" dirty="0" smtClean="0"/>
              <a:t>HTML</a:t>
            </a:r>
            <a:r>
              <a:rPr kumimoji="1" lang="ja-JP" altLang="en-US" dirty="0" smtClean="0"/>
              <a:t>レンダリングエンジン</a:t>
            </a:r>
            <a:r>
              <a:rPr kumimoji="1" lang="en-US" altLang="ja-JP" dirty="0" smtClean="0"/>
              <a:t>,</a:t>
            </a:r>
            <a:r>
              <a:rPr kumimoji="1" lang="en-US" altLang="ja-JP" baseline="0" dirty="0" smtClean="0"/>
              <a:t> HTMP5, CSS3</a:t>
            </a:r>
            <a:endParaRPr kumimoji="1" lang="en-US" altLang="ja-JP" dirty="0" smtClean="0"/>
          </a:p>
          <a:p>
            <a:r>
              <a:rPr kumimoji="1" lang="en-US" altLang="ja-JP" baseline="0" dirty="0" smtClean="0"/>
              <a:t> - </a:t>
            </a:r>
            <a:r>
              <a:rPr kumimoji="1" lang="en-US" altLang="ja-JP" dirty="0" smtClean="0"/>
              <a:t>Firefox</a:t>
            </a:r>
            <a:r>
              <a:rPr kumimoji="1" lang="ja-JP" altLang="en-US" dirty="0" smtClean="0"/>
              <a:t>は</a:t>
            </a:r>
            <a:r>
              <a:rPr kumimoji="1" lang="en-US" altLang="ja-JP" dirty="0" smtClean="0"/>
              <a:t>Gecko,</a:t>
            </a:r>
            <a:r>
              <a:rPr kumimoji="1" lang="en-US" altLang="ja-JP" baseline="0" dirty="0" smtClean="0"/>
              <a:t> Safari</a:t>
            </a:r>
            <a:r>
              <a:rPr kumimoji="1" lang="ja-JP" altLang="en-US" baseline="0" dirty="0" smtClean="0"/>
              <a:t>は</a:t>
            </a:r>
            <a:r>
              <a:rPr kumimoji="1" lang="en-US" altLang="ja-JP" baseline="0" dirty="0" err="1" smtClean="0"/>
              <a:t>WebKit</a:t>
            </a:r>
            <a:r>
              <a:rPr kumimoji="1" lang="en-US" altLang="ja-JP" baseline="0" dirty="0" smtClean="0"/>
              <a:t>, Chrome</a:t>
            </a:r>
            <a:r>
              <a:rPr kumimoji="1" lang="ja-JP" altLang="en-US" baseline="0" dirty="0" smtClean="0"/>
              <a:t>は</a:t>
            </a:r>
            <a:r>
              <a:rPr kumimoji="1" lang="en-US" altLang="ja-JP" baseline="0" dirty="0" smtClean="0"/>
              <a:t>Blink(</a:t>
            </a:r>
            <a:r>
              <a:rPr kumimoji="1" lang="en-US" altLang="ja-JP" baseline="0" dirty="0" err="1" smtClean="0"/>
              <a:t>WebKit</a:t>
            </a:r>
            <a:r>
              <a:rPr kumimoji="1" lang="ja-JP" altLang="en-US" baseline="0" dirty="0" smtClean="0"/>
              <a:t>分岐</a:t>
            </a:r>
            <a:r>
              <a:rPr kumimoji="1" lang="en-US" altLang="ja-JP" baseline="0" dirty="0" smtClean="0"/>
              <a:t>)</a:t>
            </a:r>
          </a:p>
          <a:p>
            <a:r>
              <a:rPr kumimoji="1" lang="en-US" altLang="ja-JP" baseline="0" dirty="0" err="1" smtClean="0"/>
              <a:t>WinJS</a:t>
            </a:r>
            <a:r>
              <a:rPr kumimoji="1" lang="en-US" altLang="ja-JP" baseline="0" dirty="0" smtClean="0"/>
              <a:t>: </a:t>
            </a:r>
            <a:r>
              <a:rPr kumimoji="1" lang="en-US" altLang="ja-JP" baseline="0" dirty="0" err="1" smtClean="0"/>
              <a:t>WinRT</a:t>
            </a:r>
            <a:r>
              <a:rPr kumimoji="1" lang="ja-JP" altLang="en-US" baseline="0" dirty="0" smtClean="0"/>
              <a:t>を利用するためのライブラリ</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584A3045-6671-4B5D-890C-B7A3B4F2C67A}"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7</a:t>
            </a:fld>
            <a:endParaRPr lang="en-US" dirty="0"/>
          </a:p>
        </p:txBody>
      </p:sp>
    </p:spTree>
    <p:extLst>
      <p:ext uri="{BB962C8B-B14F-4D97-AF65-F5344CB8AC3E}">
        <p14:creationId xmlns:p14="http://schemas.microsoft.com/office/powerpoint/2010/main" val="332585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技術的にはどの方向でも呼び出し可能</a:t>
            </a:r>
            <a:endParaRPr kumimoji="1" lang="en-US" altLang="ja-JP" dirty="0" smtClean="0"/>
          </a:p>
          <a:p>
            <a:r>
              <a:rPr kumimoji="1" lang="ja-JP" altLang="en-US" dirty="0" smtClean="0"/>
              <a:t>ストアアプリから呼び出す</a:t>
            </a:r>
            <a:r>
              <a:rPr kumimoji="1" lang="ja-JP" altLang="en-US" dirty="0" err="1" smtClean="0"/>
              <a:t>。。</a:t>
            </a:r>
            <a:r>
              <a:rPr kumimoji="1" lang="ja-JP" altLang="en-US" dirty="0" smtClean="0"/>
              <a:t>と言いました、どういうことでしょうか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9E8309B3-3CD5-4550-8468-22A6EE9540E2}"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8</a:t>
            </a:fld>
            <a:endParaRPr lang="en-US" dirty="0"/>
          </a:p>
        </p:txBody>
      </p:sp>
    </p:spTree>
    <p:extLst>
      <p:ext uri="{BB962C8B-B14F-4D97-AF65-F5344CB8AC3E}">
        <p14:creationId xmlns:p14="http://schemas.microsoft.com/office/powerpoint/2010/main" val="170760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ストアアプリに注目してみます</a:t>
            </a:r>
            <a:endParaRPr kumimoji="1" lang="en-US" altLang="ja-JP" dirty="0" smtClean="0"/>
          </a:p>
          <a:p>
            <a:r>
              <a:rPr kumimoji="1" lang="ja-JP" altLang="en-US" dirty="0" smtClean="0"/>
              <a:t>色んな言語から</a:t>
            </a:r>
            <a:r>
              <a:rPr kumimoji="1" lang="en-US" altLang="ja-JP" dirty="0" err="1" smtClean="0"/>
              <a:t>WinRT</a:t>
            </a:r>
            <a:r>
              <a:rPr kumimoji="1" lang="ja-JP" altLang="en-US" dirty="0" smtClean="0"/>
              <a:t>の</a:t>
            </a:r>
            <a:r>
              <a:rPr kumimoji="1" lang="en-US" altLang="ja-JP" dirty="0" smtClean="0"/>
              <a:t>API</a:t>
            </a:r>
            <a:r>
              <a:rPr kumimoji="1" lang="ja-JP" altLang="en-US" dirty="0" smtClean="0"/>
              <a:t>を呼び出せます</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A61E70D-7BFE-449F-A09C-2E48A893A65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3364268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.NET</a:t>
            </a:r>
            <a:r>
              <a:rPr kumimoji="1" lang="ja-JP" altLang="en-US" dirty="0" smtClean="0"/>
              <a:t>チームが作ったメタデータ形式</a:t>
            </a:r>
            <a:endParaRPr kumimoji="1" lang="en-US" altLang="ja-JP" dirty="0" smtClean="0"/>
          </a:p>
          <a:p>
            <a:r>
              <a:rPr kumimoji="1" lang="en-US" altLang="ja-JP" dirty="0" err="1" smtClean="0"/>
              <a:t>WinMD</a:t>
            </a:r>
            <a:r>
              <a:rPr kumimoji="1" lang="ja-JP" altLang="en-US" dirty="0" smtClean="0"/>
              <a:t>のおかげ</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3D8529F3-D0DB-4590-9D7C-BDD06DEEEA62}"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341113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紐付けはレジストリで。これが</a:t>
            </a:r>
            <a:r>
              <a:rPr kumimoji="1" lang="en-US" altLang="ja-JP" dirty="0" err="1" smtClean="0"/>
              <a:t>WinRT</a:t>
            </a:r>
            <a:r>
              <a:rPr kumimoji="1" lang="ja-JP" altLang="en-US" dirty="0" smtClean="0"/>
              <a:t>の</a:t>
            </a:r>
            <a:r>
              <a:rPr kumimoji="1" lang="en-US" altLang="ja-JP" dirty="0" smtClean="0"/>
              <a:t>API</a:t>
            </a:r>
            <a:r>
              <a:rPr kumimoji="1" lang="ja-JP" altLang="en-US" dirty="0" smtClean="0"/>
              <a:t>提供の仕組み。</a:t>
            </a:r>
            <a:endParaRPr kumimoji="1" lang="en-US" altLang="ja-JP" dirty="0" smtClean="0"/>
          </a:p>
          <a:p>
            <a:r>
              <a:rPr kumimoji="1" lang="ja-JP" altLang="en-US" dirty="0" smtClean="0"/>
              <a:t>とはいえ、</a:t>
            </a:r>
            <a:r>
              <a:rPr kumimoji="1" lang="en-US" altLang="ja-JP" dirty="0" smtClean="0"/>
              <a:t>C#</a:t>
            </a:r>
            <a:r>
              <a:rPr kumimoji="1" lang="ja-JP" altLang="en-US" dirty="0" smtClean="0"/>
              <a:t>はマネージドで</a:t>
            </a:r>
            <a:r>
              <a:rPr kumimoji="1" lang="en-US" altLang="ja-JP" dirty="0" smtClean="0"/>
              <a:t>C++</a:t>
            </a:r>
            <a:r>
              <a:rPr kumimoji="1" lang="ja-JP" altLang="en-US" dirty="0" smtClean="0"/>
              <a:t>はネイティブで</a:t>
            </a:r>
            <a:r>
              <a:rPr kumimoji="1" lang="en-US" altLang="ja-JP" dirty="0" smtClean="0"/>
              <a:t>JS</a:t>
            </a:r>
            <a:r>
              <a:rPr kumimoji="1" lang="ja-JP" altLang="en-US" dirty="0" smtClean="0"/>
              <a:t>はスクリプト</a:t>
            </a:r>
            <a:endParaRPr kumimoji="1" lang="en-US" altLang="ja-JP" dirty="0" smtClean="0"/>
          </a:p>
          <a:p>
            <a:r>
              <a:rPr kumimoji="1" lang="ja-JP" altLang="en-US" dirty="0" smtClean="0"/>
              <a:t>そんなうまく全く同じ</a:t>
            </a:r>
            <a:r>
              <a:rPr kumimoji="1" lang="en-US" altLang="ja-JP" dirty="0" smtClean="0"/>
              <a:t>API</a:t>
            </a:r>
            <a:r>
              <a:rPr kumimoji="1" lang="ja-JP" altLang="en-US" dirty="0" smtClean="0"/>
              <a:t>（しかも実体</a:t>
            </a:r>
            <a:r>
              <a:rPr kumimoji="1" lang="en-US" altLang="ja-JP" dirty="0" smtClean="0"/>
              <a:t>DLL</a:t>
            </a:r>
            <a:r>
              <a:rPr kumimoji="1" lang="ja-JP" altLang="en-US" dirty="0" smtClean="0"/>
              <a:t>）を呼べるの？</a:t>
            </a:r>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E03F6477-97B1-4D71-9C93-DB52DB5B0F9C}"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164167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バイナリレベルの互換保証（エンディアン、アライメント、インタフェースなど）</a:t>
            </a:r>
            <a:endParaRPr kumimoji="1" lang="en-US" altLang="ja-JP" dirty="0" smtClean="0"/>
          </a:p>
          <a:p>
            <a:r>
              <a:rPr kumimoji="1" lang="en-US" altLang="ja-JP" dirty="0" smtClean="0"/>
              <a:t>ABI</a:t>
            </a:r>
            <a:r>
              <a:rPr kumimoji="1" lang="ja-JP" altLang="en-US" dirty="0" smtClean="0"/>
              <a:t>互換をサポートしているシステム同士は、同じ実行ファイルをまんま動作可能</a:t>
            </a:r>
            <a:endParaRPr kumimoji="1" lang="en-US" altLang="ja-JP" dirty="0" smtClean="0"/>
          </a:p>
          <a:p>
            <a:r>
              <a:rPr kumimoji="1" lang="ja-JP" altLang="en-US" sz="900" dirty="0" smtClean="0"/>
              <a:t>ただし、</a:t>
            </a:r>
            <a:r>
              <a:rPr kumimoji="1" lang="en-US" altLang="ja-JP" sz="900" dirty="0" smtClean="0"/>
              <a:t>JavaScript</a:t>
            </a:r>
            <a:r>
              <a:rPr kumimoji="1" lang="ja-JP" altLang="en-US" sz="900" dirty="0" smtClean="0"/>
              <a:t>は</a:t>
            </a:r>
            <a:r>
              <a:rPr kumimoji="1" lang="en-US" altLang="ja-JP" sz="900" dirty="0" err="1" smtClean="0"/>
              <a:t>WinMD</a:t>
            </a:r>
            <a:r>
              <a:rPr kumimoji="1" lang="ja-JP" altLang="en-US" sz="900" dirty="0" smtClean="0"/>
              <a:t>ファイルは作れない</a:t>
            </a:r>
            <a:endParaRPr kumimoji="1" lang="en-US" altLang="ja-JP" sz="900" dirty="0" smtClean="0"/>
          </a:p>
          <a:p>
            <a:r>
              <a:rPr kumimoji="1" lang="ja-JP" altLang="en-US" sz="900" dirty="0" smtClean="0"/>
              <a:t>ここで何が起きてるのか？</a:t>
            </a:r>
            <a:endParaRPr kumimoji="1" lang="ja-JP" altLang="en-US"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A61E70D-7BFE-449F-A09C-2E48A893A659}" type="datetime1">
              <a:rPr lang="en-US" altLang="ja-JP" smtClean="0"/>
              <a:t>8/30/2014</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12</a:t>
            </a:fld>
            <a:endParaRPr lang="en-US" dirty="0"/>
          </a:p>
        </p:txBody>
      </p:sp>
    </p:spTree>
    <p:extLst>
      <p:ext uri="{BB962C8B-B14F-4D97-AF65-F5344CB8AC3E}">
        <p14:creationId xmlns:p14="http://schemas.microsoft.com/office/powerpoint/2010/main" val="76368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3" name="Rectangle 32"/>
          <p:cNvSpPr/>
          <p:nvPr userDrawn="1"/>
        </p:nvSpPr>
        <p:spPr bwMode="auto">
          <a:xfrm>
            <a:off x="9847978" y="-160540"/>
            <a:ext cx="1828800" cy="1828800"/>
          </a:xfrm>
          <a:prstGeom prst="rect">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Rectangle 33"/>
          <p:cNvSpPr/>
          <p:nvPr userDrawn="1"/>
        </p:nvSpPr>
        <p:spPr bwMode="auto">
          <a:xfrm>
            <a:off x="9262520" y="1298576"/>
            <a:ext cx="1170916" cy="1170916"/>
          </a:xfrm>
          <a:prstGeom prst="rect">
            <a:avLst/>
          </a:prstGeom>
          <a:noFill/>
          <a:ln w="57150" cap="flat" cmpd="sng" algn="ctr">
            <a:solidFill>
              <a:srgbClr val="FFFFFF">
                <a:alpha val="2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Rectangle 34"/>
          <p:cNvSpPr/>
          <p:nvPr userDrawn="1"/>
        </p:nvSpPr>
        <p:spPr bwMode="auto">
          <a:xfrm>
            <a:off x="9262520" y="-160540"/>
            <a:ext cx="875010" cy="875010"/>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Rectangle 35"/>
          <p:cNvSpPr/>
          <p:nvPr userDrawn="1"/>
        </p:nvSpPr>
        <p:spPr bwMode="auto">
          <a:xfrm>
            <a:off x="8219107" y="1423060"/>
            <a:ext cx="665432" cy="665432"/>
          </a:xfrm>
          <a:prstGeom prst="rect">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Rectangle 36"/>
          <p:cNvSpPr/>
          <p:nvPr userDrawn="1"/>
        </p:nvSpPr>
        <p:spPr bwMode="auto">
          <a:xfrm>
            <a:off x="9262520" y="5753556"/>
            <a:ext cx="1170916" cy="1170916"/>
          </a:xfrm>
          <a:prstGeom prst="rect">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 name="Rectangle 37"/>
          <p:cNvSpPr/>
          <p:nvPr userDrawn="1"/>
        </p:nvSpPr>
        <p:spPr bwMode="auto">
          <a:xfrm>
            <a:off x="10527822" y="5081417"/>
            <a:ext cx="773912" cy="773912"/>
          </a:xfrm>
          <a:prstGeom prst="rect">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Rectangle 38"/>
          <p:cNvSpPr/>
          <p:nvPr userDrawn="1"/>
        </p:nvSpPr>
        <p:spPr bwMode="auto">
          <a:xfrm>
            <a:off x="11216481" y="5610291"/>
            <a:ext cx="316712" cy="316712"/>
          </a:xfrm>
          <a:prstGeom prst="rect">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ectangle 39"/>
          <p:cNvSpPr/>
          <p:nvPr userDrawn="1"/>
        </p:nvSpPr>
        <p:spPr bwMode="auto">
          <a:xfrm>
            <a:off x="10622883" y="6339014"/>
            <a:ext cx="2361286" cy="2361286"/>
          </a:xfrm>
          <a:prstGeom prst="rect">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ectangle 40"/>
          <p:cNvSpPr/>
          <p:nvPr userDrawn="1"/>
        </p:nvSpPr>
        <p:spPr bwMode="auto">
          <a:xfrm>
            <a:off x="681947" y="442110"/>
            <a:ext cx="1255574" cy="1255574"/>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Rectangle 41"/>
          <p:cNvSpPr/>
          <p:nvPr userDrawn="1"/>
        </p:nvSpPr>
        <p:spPr bwMode="auto">
          <a:xfrm>
            <a:off x="1866442" y="-160540"/>
            <a:ext cx="513190" cy="513190"/>
          </a:xfrm>
          <a:prstGeom prst="rect">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Rectangle 42"/>
          <p:cNvSpPr/>
          <p:nvPr userDrawn="1"/>
        </p:nvSpPr>
        <p:spPr bwMode="auto">
          <a:xfrm>
            <a:off x="11749866" y="1234418"/>
            <a:ext cx="244474" cy="244474"/>
          </a:xfrm>
          <a:prstGeom prst="rect">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Rectangle 43"/>
          <p:cNvSpPr/>
          <p:nvPr userDrawn="1"/>
        </p:nvSpPr>
        <p:spPr bwMode="auto">
          <a:xfrm>
            <a:off x="5824555" y="1918422"/>
            <a:ext cx="875010" cy="875010"/>
          </a:xfrm>
          <a:prstGeom prst="rect">
            <a:avLst/>
          </a:prstGeom>
          <a:noFill/>
          <a:ln w="952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Rectangle 44"/>
          <p:cNvSpPr/>
          <p:nvPr userDrawn="1"/>
        </p:nvSpPr>
        <p:spPr bwMode="auto">
          <a:xfrm>
            <a:off x="4973451" y="5410281"/>
            <a:ext cx="603404" cy="603404"/>
          </a:xfrm>
          <a:prstGeom prst="rect">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Rectangle 45"/>
          <p:cNvSpPr/>
          <p:nvPr userDrawn="1"/>
        </p:nvSpPr>
        <p:spPr bwMode="auto">
          <a:xfrm>
            <a:off x="5629432" y="4681875"/>
            <a:ext cx="1030108" cy="1030108"/>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978694" y="2192642"/>
            <a:ext cx="10237787" cy="914096"/>
          </a:xfrm>
        </p:spPr>
        <p:txBody>
          <a:bodyPr anchor="b" anchorCtr="0"/>
          <a:lstStyle>
            <a:lvl1pPr>
              <a:defRPr sz="6600" spc="-150" baseline="0">
                <a:solidFill>
                  <a:schemeClr val="bg1">
                    <a:alpha val="99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solidFill>
                  <a:schemeClr val="tx2">
                    <a:lumMod val="20000"/>
                    <a:lumOff val="80000"/>
                    <a:alpha val="99000"/>
                  </a:schemeClr>
                </a:soli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424515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_boxe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436814" y="2110595"/>
            <a:ext cx="3585662" cy="120735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0" name="Text Placeholder 8"/>
          <p:cNvSpPr>
            <a:spLocks noGrp="1"/>
          </p:cNvSpPr>
          <p:nvPr>
            <p:ph type="body" sz="quarter" idx="12"/>
          </p:nvPr>
        </p:nvSpPr>
        <p:spPr>
          <a:xfrm>
            <a:off x="2436813" y="3317947"/>
            <a:ext cx="3585661" cy="2050705"/>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1" name="Text Placeholder 8"/>
          <p:cNvSpPr>
            <a:spLocks noGrp="1"/>
          </p:cNvSpPr>
          <p:nvPr>
            <p:ph type="body" sz="quarter" idx="13"/>
          </p:nvPr>
        </p:nvSpPr>
        <p:spPr>
          <a:xfrm>
            <a:off x="6166350" y="2110595"/>
            <a:ext cx="3585661" cy="120735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2" name="Text Placeholder 8"/>
          <p:cNvSpPr>
            <a:spLocks noGrp="1"/>
          </p:cNvSpPr>
          <p:nvPr>
            <p:ph type="body" sz="quarter" idx="14"/>
          </p:nvPr>
        </p:nvSpPr>
        <p:spPr>
          <a:xfrm>
            <a:off x="6166350" y="3317947"/>
            <a:ext cx="3585661" cy="2050705"/>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40458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4756214"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0" name="Text Placeholder 8"/>
          <p:cNvSpPr>
            <a:spLocks noGrp="1"/>
          </p:cNvSpPr>
          <p:nvPr>
            <p:ph type="body" sz="quarter" idx="12"/>
          </p:nvPr>
        </p:nvSpPr>
        <p:spPr>
          <a:xfrm>
            <a:off x="4756214"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1" name="Text Placeholder 8"/>
          <p:cNvSpPr>
            <a:spLocks noGrp="1"/>
          </p:cNvSpPr>
          <p:nvPr>
            <p:ph type="body" sz="quarter" idx="13"/>
          </p:nvPr>
        </p:nvSpPr>
        <p:spPr>
          <a:xfrm>
            <a:off x="7533397"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2" name="Text Placeholder 8"/>
          <p:cNvSpPr>
            <a:spLocks noGrp="1"/>
          </p:cNvSpPr>
          <p:nvPr>
            <p:ph type="body" sz="quarter" idx="14"/>
          </p:nvPr>
        </p:nvSpPr>
        <p:spPr>
          <a:xfrm>
            <a:off x="7533397"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3" name="Text Placeholder 8"/>
          <p:cNvSpPr>
            <a:spLocks noGrp="1"/>
          </p:cNvSpPr>
          <p:nvPr>
            <p:ph type="body" sz="quarter" idx="15"/>
          </p:nvPr>
        </p:nvSpPr>
        <p:spPr>
          <a:xfrm>
            <a:off x="1982115"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4" name="Text Placeholder 8"/>
          <p:cNvSpPr>
            <a:spLocks noGrp="1"/>
          </p:cNvSpPr>
          <p:nvPr>
            <p:ph type="body" sz="quarter" idx="16"/>
          </p:nvPr>
        </p:nvSpPr>
        <p:spPr>
          <a:xfrm>
            <a:off x="1982115"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11119040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23" name="Text Placeholder 8"/>
          <p:cNvSpPr>
            <a:spLocks noGrp="1"/>
          </p:cNvSpPr>
          <p:nvPr>
            <p:ph type="body" sz="quarter" idx="10"/>
          </p:nvPr>
        </p:nvSpPr>
        <p:spPr>
          <a:xfrm>
            <a:off x="6141323"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4" name="Text Placeholder 8"/>
          <p:cNvSpPr>
            <a:spLocks noGrp="1"/>
          </p:cNvSpPr>
          <p:nvPr>
            <p:ph type="body" sz="quarter" idx="12"/>
          </p:nvPr>
        </p:nvSpPr>
        <p:spPr>
          <a:xfrm>
            <a:off x="6141323"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5" name="Text Placeholder 8"/>
          <p:cNvSpPr>
            <a:spLocks noGrp="1"/>
          </p:cNvSpPr>
          <p:nvPr>
            <p:ph type="body" sz="quarter" idx="15"/>
          </p:nvPr>
        </p:nvSpPr>
        <p:spPr>
          <a:xfrm>
            <a:off x="3367224"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6" name="Text Placeholder 8"/>
          <p:cNvSpPr>
            <a:spLocks noGrp="1"/>
          </p:cNvSpPr>
          <p:nvPr>
            <p:ph type="body" sz="quarter" idx="16"/>
          </p:nvPr>
        </p:nvSpPr>
        <p:spPr>
          <a:xfrm>
            <a:off x="3367224"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7" name="Text Placeholder 8"/>
          <p:cNvSpPr>
            <a:spLocks noGrp="1"/>
          </p:cNvSpPr>
          <p:nvPr>
            <p:ph type="body" sz="quarter" idx="17"/>
          </p:nvPr>
        </p:nvSpPr>
        <p:spPr>
          <a:xfrm>
            <a:off x="6141323"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8" name="Text Placeholder 8"/>
          <p:cNvSpPr>
            <a:spLocks noGrp="1"/>
          </p:cNvSpPr>
          <p:nvPr>
            <p:ph type="body" sz="quarter" idx="18"/>
          </p:nvPr>
        </p:nvSpPr>
        <p:spPr>
          <a:xfrm>
            <a:off x="6141323"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9" name="Text Placeholder 8"/>
          <p:cNvSpPr>
            <a:spLocks noGrp="1"/>
          </p:cNvSpPr>
          <p:nvPr>
            <p:ph type="body" sz="quarter" idx="21"/>
          </p:nvPr>
        </p:nvSpPr>
        <p:spPr>
          <a:xfrm>
            <a:off x="3367224"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0" name="Text Placeholder 8"/>
          <p:cNvSpPr>
            <a:spLocks noGrp="1"/>
          </p:cNvSpPr>
          <p:nvPr>
            <p:ph type="body" sz="quarter" idx="22"/>
          </p:nvPr>
        </p:nvSpPr>
        <p:spPr>
          <a:xfrm>
            <a:off x="3367224"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11513195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1" name="Text Placeholder 8"/>
          <p:cNvSpPr>
            <a:spLocks noGrp="1"/>
          </p:cNvSpPr>
          <p:nvPr>
            <p:ph type="body" sz="quarter" idx="10"/>
          </p:nvPr>
        </p:nvSpPr>
        <p:spPr>
          <a:xfrm>
            <a:off x="4756214"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2" name="Text Placeholder 8"/>
          <p:cNvSpPr>
            <a:spLocks noGrp="1"/>
          </p:cNvSpPr>
          <p:nvPr>
            <p:ph type="body" sz="quarter" idx="12"/>
          </p:nvPr>
        </p:nvSpPr>
        <p:spPr>
          <a:xfrm>
            <a:off x="4756214"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3" name="Text Placeholder 8"/>
          <p:cNvSpPr>
            <a:spLocks noGrp="1"/>
          </p:cNvSpPr>
          <p:nvPr>
            <p:ph type="body" sz="quarter" idx="13"/>
          </p:nvPr>
        </p:nvSpPr>
        <p:spPr>
          <a:xfrm>
            <a:off x="7533397"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4" name="Text Placeholder 8"/>
          <p:cNvSpPr>
            <a:spLocks noGrp="1"/>
          </p:cNvSpPr>
          <p:nvPr>
            <p:ph type="body" sz="quarter" idx="14"/>
          </p:nvPr>
        </p:nvSpPr>
        <p:spPr>
          <a:xfrm>
            <a:off x="7533397"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5" name="Text Placeholder 8"/>
          <p:cNvSpPr>
            <a:spLocks noGrp="1"/>
          </p:cNvSpPr>
          <p:nvPr>
            <p:ph type="body" sz="quarter" idx="15"/>
          </p:nvPr>
        </p:nvSpPr>
        <p:spPr>
          <a:xfrm>
            <a:off x="1982115"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6" name="Text Placeholder 8"/>
          <p:cNvSpPr>
            <a:spLocks noGrp="1"/>
          </p:cNvSpPr>
          <p:nvPr>
            <p:ph type="body" sz="quarter" idx="16"/>
          </p:nvPr>
        </p:nvSpPr>
        <p:spPr>
          <a:xfrm>
            <a:off x="1982115"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7" name="Text Placeholder 8"/>
          <p:cNvSpPr>
            <a:spLocks noGrp="1"/>
          </p:cNvSpPr>
          <p:nvPr>
            <p:ph type="body" sz="quarter" idx="17"/>
          </p:nvPr>
        </p:nvSpPr>
        <p:spPr>
          <a:xfrm>
            <a:off x="4756214"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8" name="Text Placeholder 8"/>
          <p:cNvSpPr>
            <a:spLocks noGrp="1"/>
          </p:cNvSpPr>
          <p:nvPr>
            <p:ph type="body" sz="quarter" idx="18"/>
          </p:nvPr>
        </p:nvSpPr>
        <p:spPr>
          <a:xfrm>
            <a:off x="4756214"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9" name="Text Placeholder 8"/>
          <p:cNvSpPr>
            <a:spLocks noGrp="1"/>
          </p:cNvSpPr>
          <p:nvPr>
            <p:ph type="body" sz="quarter" idx="19"/>
          </p:nvPr>
        </p:nvSpPr>
        <p:spPr>
          <a:xfrm>
            <a:off x="7533397"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40" name="Text Placeholder 8"/>
          <p:cNvSpPr>
            <a:spLocks noGrp="1"/>
          </p:cNvSpPr>
          <p:nvPr>
            <p:ph type="body" sz="quarter" idx="20"/>
          </p:nvPr>
        </p:nvSpPr>
        <p:spPr>
          <a:xfrm>
            <a:off x="7533397"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41" name="Text Placeholder 8"/>
          <p:cNvSpPr>
            <a:spLocks noGrp="1"/>
          </p:cNvSpPr>
          <p:nvPr>
            <p:ph type="body" sz="quarter" idx="21"/>
          </p:nvPr>
        </p:nvSpPr>
        <p:spPr>
          <a:xfrm>
            <a:off x="1982115"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42" name="Text Placeholder 8"/>
          <p:cNvSpPr>
            <a:spLocks noGrp="1"/>
          </p:cNvSpPr>
          <p:nvPr>
            <p:ph type="body" sz="quarter" idx="22"/>
          </p:nvPr>
        </p:nvSpPr>
        <p:spPr>
          <a:xfrm>
            <a:off x="1982115"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35064757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6" name="Rectangle 5"/>
          <p:cNvSpPr/>
          <p:nvPr userDrawn="1"/>
        </p:nvSpPr>
        <p:spPr bwMode="hidden">
          <a:xfrm rot="10800000" flipV="1">
            <a:off x="0" y="0"/>
            <a:ext cx="12188825" cy="11559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solidFill>
                <a:schemeClr val="tx1">
                  <a:alpha val="99000"/>
                </a:schemeClr>
              </a:solidFill>
              <a:ea typeface="Segoe UI" pitchFamily="34" charset="0"/>
              <a:cs typeface="Segoe UI" pitchFamily="34" charset="0"/>
            </a:endParaRPr>
          </a:p>
        </p:txBody>
      </p:sp>
      <p:sp>
        <p:nvSpPr>
          <p:cNvPr id="2" name="Title 1"/>
          <p:cNvSpPr>
            <a:spLocks noGrp="1"/>
          </p:cNvSpPr>
          <p:nvPr>
            <p:ph type="title" hasCustomPrompt="1"/>
          </p:nvPr>
        </p:nvSpPr>
        <p:spPr/>
        <p:txBody>
          <a:bodyPr>
            <a:normAutofit/>
          </a:bodyPr>
          <a:lstStyle>
            <a:lvl1pPr>
              <a:defRPr>
                <a:solidFill>
                  <a:schemeClr val="bg1">
                    <a:alpha val="99000"/>
                  </a:schemeClr>
                </a:soli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5181600"/>
          </a:xfrm>
        </p:spPr>
        <p:txBody>
          <a:bodyPr>
            <a:normAutofit/>
          </a:bodyPr>
          <a:lstStyle>
            <a:lvl1pPr marL="0" indent="0">
              <a:buNone/>
              <a:defRPr sz="3200">
                <a:solidFill>
                  <a:schemeClr val="tx1">
                    <a:lumMod val="75000"/>
                    <a:lumOff val="25000"/>
                  </a:schemeClr>
                </a:solidFill>
                <a:latin typeface="Consolas" pitchFamily="49" charset="0"/>
                <a:cs typeface="Consolas" pitchFamily="49" charset="0"/>
              </a:defRPr>
            </a:lvl1pPr>
            <a:lvl2pPr marL="339725" indent="0">
              <a:buNone/>
              <a:defRPr>
                <a:solidFill>
                  <a:schemeClr val="tx1">
                    <a:lumMod val="75000"/>
                    <a:lumOff val="25000"/>
                  </a:schemeClr>
                </a:solidFill>
                <a:latin typeface="Consolas" pitchFamily="49" charset="0"/>
                <a:cs typeface="Consolas" pitchFamily="49" charset="0"/>
              </a:defRPr>
            </a:lvl2pPr>
            <a:lvl3pPr marL="573088" indent="0">
              <a:buNone/>
              <a:defRPr>
                <a:solidFill>
                  <a:schemeClr val="tx1">
                    <a:lumMod val="75000"/>
                    <a:lumOff val="25000"/>
                  </a:schemeClr>
                </a:solidFill>
                <a:latin typeface="Consolas" pitchFamily="49" charset="0"/>
                <a:cs typeface="Consolas" pitchFamily="49" charset="0"/>
              </a:defRPr>
            </a:lvl3pPr>
            <a:lvl4pPr marL="798513" indent="0">
              <a:buNone/>
              <a:defRPr>
                <a:solidFill>
                  <a:schemeClr val="tx1">
                    <a:lumMod val="75000"/>
                    <a:lumOff val="25000"/>
                  </a:schemeClr>
                </a:solidFill>
                <a:latin typeface="Consolas" pitchFamily="49" charset="0"/>
                <a:cs typeface="Consolas" pitchFamily="49" charset="0"/>
              </a:defRPr>
            </a:lvl4pPr>
            <a:lvl5pPr marL="1030288" indent="0">
              <a:buNone/>
              <a:defRPr>
                <a:solidFill>
                  <a:schemeClr val="tx1">
                    <a:lumMod val="75000"/>
                    <a:lumOff val="25000"/>
                  </a:schemeClr>
                </a:soli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9659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ck Notes slide Layou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5604546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2"/>
        </a:solidFill>
        <a:effectLst/>
      </p:bgPr>
    </p:bg>
    <p:spTree>
      <p:nvGrpSpPr>
        <p:cNvPr id="1" name=""/>
        <p:cNvGrpSpPr/>
        <p:nvPr/>
      </p:nvGrpSpPr>
      <p:grpSpPr>
        <a:xfrm>
          <a:off x="0" y="0"/>
          <a:ext cx="0" cy="0"/>
          <a:chOff x="0" y="0"/>
          <a:chExt cx="0" cy="0"/>
        </a:xfrm>
      </p:grpSpPr>
      <p:sp>
        <p:nvSpPr>
          <p:cNvPr id="17" name="Oval 16"/>
          <p:cNvSpPr/>
          <p:nvPr userDrawn="1"/>
        </p:nvSpPr>
        <p:spPr bwMode="auto">
          <a:xfrm>
            <a:off x="10202421" y="-383422"/>
            <a:ext cx="1828800" cy="1828800"/>
          </a:xfrm>
          <a:prstGeom prst="ellipse">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 name="Oval 17"/>
          <p:cNvSpPr/>
          <p:nvPr userDrawn="1"/>
        </p:nvSpPr>
        <p:spPr bwMode="auto">
          <a:xfrm>
            <a:off x="9616963" y="1075694"/>
            <a:ext cx="1170916" cy="1170916"/>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 name="Oval 18"/>
          <p:cNvSpPr/>
          <p:nvPr userDrawn="1"/>
        </p:nvSpPr>
        <p:spPr bwMode="auto">
          <a:xfrm>
            <a:off x="9616963" y="-383422"/>
            <a:ext cx="875010" cy="875010"/>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Oval 19"/>
          <p:cNvSpPr/>
          <p:nvPr userDrawn="1"/>
        </p:nvSpPr>
        <p:spPr bwMode="auto">
          <a:xfrm>
            <a:off x="8573550" y="1200178"/>
            <a:ext cx="665432" cy="665432"/>
          </a:xfrm>
          <a:prstGeom prst="ellipse">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Oval 20"/>
          <p:cNvSpPr/>
          <p:nvPr userDrawn="1"/>
        </p:nvSpPr>
        <p:spPr bwMode="auto">
          <a:xfrm>
            <a:off x="9490215" y="5499901"/>
            <a:ext cx="1170916" cy="1170916"/>
          </a:xfrm>
          <a:prstGeom prst="ellipse">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Oval 21"/>
          <p:cNvSpPr/>
          <p:nvPr userDrawn="1"/>
        </p:nvSpPr>
        <p:spPr bwMode="auto">
          <a:xfrm>
            <a:off x="10755517" y="4827762"/>
            <a:ext cx="773912" cy="773912"/>
          </a:xfrm>
          <a:prstGeom prst="ellipse">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Oval 22"/>
          <p:cNvSpPr/>
          <p:nvPr userDrawn="1"/>
        </p:nvSpPr>
        <p:spPr bwMode="auto">
          <a:xfrm>
            <a:off x="11444176" y="5356636"/>
            <a:ext cx="316712" cy="316712"/>
          </a:xfrm>
          <a:prstGeom prst="ellipse">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Oval 23"/>
          <p:cNvSpPr/>
          <p:nvPr userDrawn="1"/>
        </p:nvSpPr>
        <p:spPr bwMode="auto">
          <a:xfrm>
            <a:off x="10850578" y="6085359"/>
            <a:ext cx="2361286" cy="2361286"/>
          </a:xfrm>
          <a:prstGeom prst="ellipse">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Oval 24"/>
          <p:cNvSpPr/>
          <p:nvPr userDrawn="1"/>
        </p:nvSpPr>
        <p:spPr bwMode="auto">
          <a:xfrm>
            <a:off x="1503468" y="1115602"/>
            <a:ext cx="1255574" cy="1255574"/>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Oval 25"/>
          <p:cNvSpPr/>
          <p:nvPr userDrawn="1"/>
        </p:nvSpPr>
        <p:spPr bwMode="auto">
          <a:xfrm>
            <a:off x="2687963" y="512952"/>
            <a:ext cx="513190" cy="513190"/>
          </a:xfrm>
          <a:prstGeom prst="ellipse">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Oval 26"/>
          <p:cNvSpPr/>
          <p:nvPr userDrawn="1"/>
        </p:nvSpPr>
        <p:spPr bwMode="auto">
          <a:xfrm>
            <a:off x="12104309" y="1011536"/>
            <a:ext cx="244474" cy="244474"/>
          </a:xfrm>
          <a:prstGeom prst="ellipse">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Oval 27"/>
          <p:cNvSpPr/>
          <p:nvPr userDrawn="1"/>
        </p:nvSpPr>
        <p:spPr bwMode="auto">
          <a:xfrm>
            <a:off x="11156211" y="1879032"/>
            <a:ext cx="875010" cy="875010"/>
          </a:xfrm>
          <a:prstGeom prst="ellipse">
            <a:avLst/>
          </a:prstGeom>
          <a:noFill/>
          <a:ln w="9525"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Oval 28"/>
          <p:cNvSpPr/>
          <p:nvPr userDrawn="1"/>
        </p:nvSpPr>
        <p:spPr bwMode="auto">
          <a:xfrm>
            <a:off x="4973451" y="5410281"/>
            <a:ext cx="603404" cy="603404"/>
          </a:xfrm>
          <a:prstGeom prst="ellipse">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Oval 29"/>
          <p:cNvSpPr/>
          <p:nvPr userDrawn="1"/>
        </p:nvSpPr>
        <p:spPr bwMode="auto">
          <a:xfrm>
            <a:off x="5629432" y="4681875"/>
            <a:ext cx="1030108" cy="1030108"/>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519112" y="2971952"/>
            <a:ext cx="11149013" cy="914096"/>
          </a:xfrm>
        </p:spPr>
        <p:txBody>
          <a:bodyPr anchor="ctr" anchorCtr="0"/>
          <a:lstStyle>
            <a:lvl1pPr>
              <a:defRPr sz="6600" spc="-300" baseline="0">
                <a:solidFill>
                  <a:schemeClr val="bg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21002193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g_Li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3055052"/>
            <a:ext cx="11149013" cy="747897"/>
          </a:xfrm>
        </p:spPr>
        <p:txBody>
          <a:bodyPr anchor="ctr" anchorCtr="0"/>
          <a:lstStyle>
            <a:lvl1pPr>
              <a:defRPr sz="5400" spc="-300" baseline="0">
                <a:solidFill>
                  <a:schemeClr val="bg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370338708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accent3"/>
        </a:solidFill>
        <a:effectLst/>
      </p:bgPr>
    </p:bg>
    <p:spTree>
      <p:nvGrpSpPr>
        <p:cNvPr id="1" name=""/>
        <p:cNvGrpSpPr/>
        <p:nvPr/>
      </p:nvGrpSpPr>
      <p:grpSpPr>
        <a:xfrm>
          <a:off x="0" y="0"/>
          <a:ext cx="0" cy="0"/>
          <a:chOff x="0" y="0"/>
          <a:chExt cx="0" cy="0"/>
        </a:xfrm>
      </p:grpSpPr>
      <p:sp>
        <p:nvSpPr>
          <p:cNvPr id="21" name="Teardrop 20"/>
          <p:cNvSpPr/>
          <p:nvPr userDrawn="1"/>
        </p:nvSpPr>
        <p:spPr bwMode="auto">
          <a:xfrm>
            <a:off x="9847978" y="-160540"/>
            <a:ext cx="1828800" cy="1828800"/>
          </a:xfrm>
          <a:prstGeom prst="teardrop">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Teardrop 21"/>
          <p:cNvSpPr/>
          <p:nvPr userDrawn="1"/>
        </p:nvSpPr>
        <p:spPr bwMode="auto">
          <a:xfrm>
            <a:off x="9262520" y="1298576"/>
            <a:ext cx="1170916" cy="1170916"/>
          </a:xfrm>
          <a:prstGeom prst="teardrop">
            <a:avLst/>
          </a:prstGeom>
          <a:noFill/>
          <a:ln w="57150" cap="flat" cmpd="sng" algn="ctr">
            <a:solidFill>
              <a:srgbClr val="FFFFFF">
                <a:alpha val="2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Teardrop 22"/>
          <p:cNvSpPr/>
          <p:nvPr userDrawn="1"/>
        </p:nvSpPr>
        <p:spPr bwMode="auto">
          <a:xfrm>
            <a:off x="9262520" y="-160540"/>
            <a:ext cx="875010" cy="875010"/>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Teardrop 23"/>
          <p:cNvSpPr/>
          <p:nvPr userDrawn="1"/>
        </p:nvSpPr>
        <p:spPr bwMode="auto">
          <a:xfrm>
            <a:off x="8219107" y="1423060"/>
            <a:ext cx="665432" cy="665432"/>
          </a:xfrm>
          <a:prstGeom prst="teardrop">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Teardrop 24"/>
          <p:cNvSpPr/>
          <p:nvPr userDrawn="1"/>
        </p:nvSpPr>
        <p:spPr bwMode="auto">
          <a:xfrm>
            <a:off x="9262520" y="5753556"/>
            <a:ext cx="1170916" cy="1170916"/>
          </a:xfrm>
          <a:prstGeom prst="teardrop">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Teardrop 25"/>
          <p:cNvSpPr/>
          <p:nvPr userDrawn="1"/>
        </p:nvSpPr>
        <p:spPr bwMode="auto">
          <a:xfrm>
            <a:off x="10527822" y="5081417"/>
            <a:ext cx="773912" cy="773912"/>
          </a:xfrm>
          <a:prstGeom prst="teardrop">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Teardrop 26"/>
          <p:cNvSpPr/>
          <p:nvPr userDrawn="1"/>
        </p:nvSpPr>
        <p:spPr bwMode="auto">
          <a:xfrm>
            <a:off x="11216481" y="5610291"/>
            <a:ext cx="316712" cy="316712"/>
          </a:xfrm>
          <a:prstGeom prst="teardrop">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Teardrop 27"/>
          <p:cNvSpPr/>
          <p:nvPr userDrawn="1"/>
        </p:nvSpPr>
        <p:spPr bwMode="auto">
          <a:xfrm>
            <a:off x="10622883" y="6339014"/>
            <a:ext cx="2361286" cy="2361286"/>
          </a:xfrm>
          <a:prstGeom prst="teardrop">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Teardrop 28"/>
          <p:cNvSpPr/>
          <p:nvPr userDrawn="1"/>
        </p:nvSpPr>
        <p:spPr bwMode="auto">
          <a:xfrm>
            <a:off x="681947" y="442110"/>
            <a:ext cx="1255574" cy="1255574"/>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Teardrop 29"/>
          <p:cNvSpPr/>
          <p:nvPr userDrawn="1"/>
        </p:nvSpPr>
        <p:spPr bwMode="auto">
          <a:xfrm>
            <a:off x="1866442" y="-160540"/>
            <a:ext cx="513190" cy="513190"/>
          </a:xfrm>
          <a:prstGeom prst="teardrop">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Teardrop 30"/>
          <p:cNvSpPr/>
          <p:nvPr userDrawn="1"/>
        </p:nvSpPr>
        <p:spPr bwMode="auto">
          <a:xfrm>
            <a:off x="11749866" y="1234418"/>
            <a:ext cx="244474" cy="244474"/>
          </a:xfrm>
          <a:prstGeom prst="teardrop">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Teardrop 31"/>
          <p:cNvSpPr/>
          <p:nvPr userDrawn="1"/>
        </p:nvSpPr>
        <p:spPr bwMode="auto">
          <a:xfrm>
            <a:off x="5824555" y="1918422"/>
            <a:ext cx="875010" cy="875010"/>
          </a:xfrm>
          <a:prstGeom prst="teardrop">
            <a:avLst/>
          </a:prstGeom>
          <a:noFill/>
          <a:ln w="952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Teardrop 32"/>
          <p:cNvSpPr/>
          <p:nvPr userDrawn="1"/>
        </p:nvSpPr>
        <p:spPr bwMode="auto">
          <a:xfrm>
            <a:off x="4973451" y="5410281"/>
            <a:ext cx="603404" cy="603404"/>
          </a:xfrm>
          <a:prstGeom prst="teardrop">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Teardrop 33"/>
          <p:cNvSpPr/>
          <p:nvPr userDrawn="1"/>
        </p:nvSpPr>
        <p:spPr bwMode="auto">
          <a:xfrm>
            <a:off x="5629432" y="4681875"/>
            <a:ext cx="1030108" cy="1030108"/>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solidFill>
                  <a:schemeClr val="bg1">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chemeClr val="accent3">
                    <a:lumMod val="20000"/>
                    <a:lumOff val="80000"/>
                    <a:alpha val="99000"/>
                  </a:schemeClr>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900238"/>
            <a:ext cx="10237787" cy="914096"/>
          </a:xfrm>
        </p:spPr>
        <p:txBody>
          <a:bodyPr wrap="square" anchor="b">
            <a:noAutofit/>
          </a:bodyPr>
          <a:lstStyle>
            <a:lvl1pPr marL="0" indent="0">
              <a:buNone/>
              <a:defRPr sz="6600" spc="-150">
                <a:solidFill>
                  <a:schemeClr val="bg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1222117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8"/>
            <a:ext cx="11149013" cy="5181601"/>
          </a:xfrm>
          <a:prstGeom prst="rect">
            <a:avLst/>
          </a:prstGeom>
        </p:spPr>
        <p:txBody>
          <a:bodyPr/>
          <a:lstStyle>
            <a:lvl1pPr marL="0" indent="0">
              <a:spcBef>
                <a:spcPts val="2400"/>
              </a:spcBef>
              <a:buNone/>
              <a:defRPr sz="4000">
                <a:solidFill>
                  <a:schemeClr val="tx1">
                    <a:lumMod val="75000"/>
                    <a:lumOff val="25000"/>
                    <a:alpha val="99000"/>
                  </a:schemeClr>
                </a:solidFill>
                <a:latin typeface="+mn-lt"/>
              </a:defRPr>
            </a:lvl1pPr>
            <a:lvl2pPr marL="0" indent="0">
              <a:buNone/>
              <a:defRPr sz="3200">
                <a:solidFill>
                  <a:schemeClr val="tx1">
                    <a:lumMod val="75000"/>
                    <a:lumOff val="25000"/>
                    <a:alpha val="99000"/>
                  </a:schemeClr>
                </a:solidFill>
                <a:latin typeface="+mn-lt"/>
              </a:defRPr>
            </a:lvl2pPr>
            <a:lvl3pPr marL="231775" indent="0">
              <a:buNone/>
              <a:defRPr sz="3200">
                <a:solidFill>
                  <a:schemeClr val="tx1">
                    <a:lumMod val="75000"/>
                    <a:lumOff val="25000"/>
                    <a:alpha val="99000"/>
                  </a:schemeClr>
                </a:solidFill>
                <a:latin typeface="+mn-lt"/>
              </a:defRPr>
            </a:lvl3pPr>
            <a:lvl4pPr marL="457200" indent="0">
              <a:buNone/>
              <a:defRPr sz="3200">
                <a:solidFill>
                  <a:schemeClr val="tx1">
                    <a:lumMod val="75000"/>
                    <a:lumOff val="25000"/>
                    <a:alpha val="99000"/>
                  </a:schemeClr>
                </a:solidFill>
                <a:latin typeface="+mn-lt"/>
              </a:defRPr>
            </a:lvl4pPr>
            <a:lvl5pPr marL="693738" indent="0">
              <a:buNone/>
              <a:defRPr sz="3200">
                <a:solidFill>
                  <a:schemeClr val="tx1">
                    <a:lumMod val="75000"/>
                    <a:lumOff val="25000"/>
                    <a:alpha val="99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6838841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solidFill>
                  <a:schemeClr val="tx1">
                    <a:lumMod val="75000"/>
                    <a:lumOff val="25000"/>
                  </a:schemeClr>
                </a:solidFill>
                <a:latin typeface="+mn-lt"/>
              </a:defRPr>
            </a:lvl1pPr>
            <a:lvl2pPr marL="0" indent="0">
              <a:buNone/>
              <a:defRPr sz="2000">
                <a:solidFill>
                  <a:schemeClr val="tx1">
                    <a:lumMod val="75000"/>
                    <a:lumOff val="25000"/>
                  </a:schemeClr>
                </a:solidFill>
                <a:latin typeface="+mn-lt"/>
              </a:defRPr>
            </a:lvl2pPr>
            <a:lvl3pPr marL="231775" indent="0">
              <a:buNone/>
              <a:defRPr sz="2000">
                <a:solidFill>
                  <a:schemeClr val="tx1">
                    <a:lumMod val="75000"/>
                    <a:lumOff val="25000"/>
                  </a:schemeClr>
                </a:solidFill>
                <a:latin typeface="+mn-lt"/>
              </a:defRPr>
            </a:lvl3pPr>
            <a:lvl4pPr marL="457200" indent="0">
              <a:buNone/>
              <a:defRPr sz="2000">
                <a:solidFill>
                  <a:schemeClr val="tx1">
                    <a:lumMod val="75000"/>
                    <a:lumOff val="25000"/>
                  </a:schemeClr>
                </a:solidFill>
                <a:latin typeface="+mn-lt"/>
              </a:defRPr>
            </a:lvl4pPr>
            <a:lvl5pPr marL="693738" indent="0">
              <a:buNone/>
              <a:defRPr sz="2000">
                <a:solidFill>
                  <a:schemeClr val="tx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3971137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5181600"/>
          </a:xfrm>
        </p:spPr>
        <p:txBody>
          <a:bodyPr/>
          <a:lstStyle>
            <a:lvl1pPr marL="0" indent="0">
              <a:spcBef>
                <a:spcPts val="1200"/>
              </a:spcBef>
              <a:buNone/>
              <a:defRPr sz="4000">
                <a:solidFill>
                  <a:schemeClr val="tx1">
                    <a:lumMod val="75000"/>
                    <a:lumOff val="25000"/>
                  </a:schemeClr>
                </a:solidFill>
                <a:latin typeface="+mn-lt"/>
              </a:defRPr>
            </a:lvl1pPr>
            <a:lvl2pPr marL="0" indent="0">
              <a:buNone/>
              <a:defRPr sz="2000">
                <a:solidFill>
                  <a:schemeClr val="tx1">
                    <a:lumMod val="75000"/>
                    <a:lumOff val="25000"/>
                  </a:schemeClr>
                </a:solidFill>
                <a:latin typeface="+mn-lt"/>
              </a:defRPr>
            </a:lvl2pPr>
            <a:lvl3pPr marL="233363" indent="0">
              <a:buNone/>
              <a:defRPr sz="2000">
                <a:solidFill>
                  <a:schemeClr val="tx1">
                    <a:lumMod val="75000"/>
                    <a:lumOff val="25000"/>
                  </a:schemeClr>
                </a:solidFill>
                <a:latin typeface="+mn-lt"/>
              </a:defRPr>
            </a:lvl3pPr>
            <a:lvl4pPr marL="457200" indent="0">
              <a:buNone/>
              <a:defRPr sz="2000">
                <a:solidFill>
                  <a:schemeClr val="tx1">
                    <a:lumMod val="75000"/>
                    <a:lumOff val="25000"/>
                  </a:schemeClr>
                </a:solidFill>
                <a:latin typeface="+mn-lt"/>
              </a:defRPr>
            </a:lvl4pPr>
            <a:lvl5pPr marL="693738" indent="0">
              <a:buNone/>
              <a:defRPr sz="2000">
                <a:solidFill>
                  <a:schemeClr val="tx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5181600"/>
          </a:xfrm>
        </p:spPr>
        <p:txBody>
          <a:bodyPr/>
          <a:lstStyle>
            <a:lvl1pPr marL="0" indent="0">
              <a:spcBef>
                <a:spcPts val="1200"/>
              </a:spcBef>
              <a:buNone/>
              <a:defRPr lang="en-US" sz="4000" kern="1200" spc="-70" baseline="0" dirty="0" smtClean="0">
                <a:solidFill>
                  <a:schemeClr val="tx1">
                    <a:lumMod val="75000"/>
                    <a:lumOff val="25000"/>
                  </a:schemeClr>
                </a:solidFill>
                <a:latin typeface="+mn-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1169314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5349198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7990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5181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6598421"/>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82" r:id="rId3"/>
    <p:sldLayoutId id="2147484070" r:id="rId4"/>
    <p:sldLayoutId id="2147484072" r:id="rId5"/>
    <p:sldLayoutId id="2147484073" r:id="rId6"/>
    <p:sldLayoutId id="2147484076" r:id="rId7"/>
    <p:sldLayoutId id="2147484077" r:id="rId8"/>
    <p:sldLayoutId id="2147484078" r:id="rId9"/>
    <p:sldLayoutId id="2147484083" r:id="rId10"/>
    <p:sldLayoutId id="2147484086" r:id="rId11"/>
    <p:sldLayoutId id="2147484084" r:id="rId12"/>
    <p:sldLayoutId id="2147484085" r:id="rId13"/>
    <p:sldLayoutId id="2147484079" r:id="rId14"/>
    <p:sldLayoutId id="2147484081"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accent1">
              <a:alpha val="99000"/>
            </a:schemeClr>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lumMod val="75000"/>
              <a:lumOff val="25000"/>
              <a:alpha val="99000"/>
            </a:schemeClr>
          </a:solidFill>
          <a:latin typeface="+mn-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ü"/>
        <a:tabLst/>
        <a:defRPr sz="2400" kern="1200" spc="0" baseline="0">
          <a:solidFill>
            <a:schemeClr val="tx1">
              <a:lumMod val="75000"/>
              <a:lumOff val="25000"/>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lumMod val="75000"/>
              <a:lumOff val="25000"/>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lumMod val="75000"/>
              <a:lumOff val="25000"/>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virtualacademy.com/training-courses/decode-track1"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hyperlink" Target="https://pubcenter.microsoft.com/" TargetMode="External"/><Relationship Id="rId2" Type="http://schemas.openxmlformats.org/officeDocument/2006/relationships/hyperlink" Target="http://adsinapps.microsoft.com/ja-jp/sdk" TargetMode="Externa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okazuki.hatenablog.com/entry/2014/05/31/153328"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msdn.microsoft.com/ja-jp/windows/apps" TargetMode="Externa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tech.guitarrapc.com/entry/2013/10/15/073820"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blogs.msdn.com/b/japan_platform_sdkwindows_sdk_support_team_blog/archive/2014/03/12/2014-03-12-windows.aspx"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msdn.microsoft.com/en-us/library/br20575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8694" y="2192642"/>
            <a:ext cx="10237787" cy="914096"/>
          </a:xfrm>
        </p:spPr>
        <p:txBody>
          <a:bodyPr/>
          <a:lstStyle/>
          <a:p>
            <a:r>
              <a:rPr lang="en-US" dirty="0" smtClean="0"/>
              <a:t>Introducing Windows Runtime</a:t>
            </a:r>
            <a:endParaRPr lang="en-US" dirty="0"/>
          </a:p>
        </p:txBody>
      </p:sp>
      <p:sp>
        <p:nvSpPr>
          <p:cNvPr id="3" name="Text Placeholder 2"/>
          <p:cNvSpPr>
            <a:spLocks noGrp="1"/>
          </p:cNvSpPr>
          <p:nvPr>
            <p:ph type="body" sz="quarter" idx="12"/>
          </p:nvPr>
        </p:nvSpPr>
        <p:spPr>
          <a:xfrm>
            <a:off x="978694" y="3425824"/>
            <a:ext cx="10237787" cy="2407417"/>
          </a:xfrm>
        </p:spPr>
        <p:txBody>
          <a:bodyPr/>
          <a:lstStyle/>
          <a:p>
            <a:r>
              <a:rPr lang="en-US" altLang="ja-JP" dirty="0"/>
              <a:t>Hokuriku.NET </a:t>
            </a:r>
            <a:r>
              <a:rPr lang="en-US" altLang="ja-JP" dirty="0" smtClean="0"/>
              <a:t>vol.15</a:t>
            </a:r>
          </a:p>
          <a:p>
            <a:r>
              <a:rPr lang="en-US" altLang="ja-JP" dirty="0" smtClean="0"/>
              <a:t>2014/8/30 Sat</a:t>
            </a:r>
          </a:p>
          <a:p>
            <a:endParaRPr lang="en-US" altLang="ja-JP" dirty="0" smtClean="0"/>
          </a:p>
          <a:p>
            <a:r>
              <a:rPr lang="ja-JP" altLang="en-US" dirty="0" smtClean="0"/>
              <a:t>遥佐保（はるか・さお）</a:t>
            </a:r>
            <a:endParaRPr lang="en-US" dirty="0"/>
          </a:p>
        </p:txBody>
      </p:sp>
      <p:pic>
        <p:nvPicPr>
          <p:cNvPr id="2" name="図 1"/>
          <p:cNvPicPr>
            <a:picLocks noChangeAspect="1"/>
          </p:cNvPicPr>
          <p:nvPr/>
        </p:nvPicPr>
        <p:blipFill>
          <a:blip r:embed="rId3"/>
          <a:stretch>
            <a:fillRect/>
          </a:stretch>
        </p:blipFill>
        <p:spPr>
          <a:xfrm>
            <a:off x="7081563" y="3353182"/>
            <a:ext cx="1987555" cy="1944032"/>
          </a:xfrm>
          <a:prstGeom prst="rect">
            <a:avLst/>
          </a:prstGeom>
        </p:spPr>
      </p:pic>
    </p:spTree>
    <p:extLst>
      <p:ext uri="{BB962C8B-B14F-4D97-AF65-F5344CB8AC3E}">
        <p14:creationId xmlns:p14="http://schemas.microsoft.com/office/powerpoint/2010/main" val="4212967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258607"/>
            <a:ext cx="11149013" cy="4574634"/>
          </a:xfrm>
        </p:spPr>
        <p:txBody>
          <a:bodyPr/>
          <a:lstStyle/>
          <a:p>
            <a:r>
              <a:rPr kumimoji="1" lang="ja-JP" altLang="en-US" dirty="0" smtClean="0"/>
              <a:t>全ての言語から利用できるための</a:t>
            </a:r>
            <a:r>
              <a:rPr kumimoji="1" lang="en-US" altLang="ja-JP" dirty="0" smtClean="0"/>
              <a:t>API</a:t>
            </a:r>
            <a:r>
              <a:rPr kumimoji="1" lang="ja-JP" altLang="en-US" dirty="0" smtClean="0"/>
              <a:t>とは？</a:t>
            </a:r>
            <a:endParaRPr kumimoji="1" lang="en-US" altLang="ja-JP" dirty="0" smtClean="0"/>
          </a:p>
          <a:p>
            <a:r>
              <a:rPr kumimoji="1" lang="en-US" altLang="ja-JP" b="1" dirty="0" err="1" smtClean="0"/>
              <a:t>WinMD</a:t>
            </a:r>
            <a:r>
              <a:rPr kumimoji="1" lang="ja-JP" altLang="en-US" b="1" dirty="0" smtClean="0"/>
              <a:t>ファイル</a:t>
            </a:r>
            <a:r>
              <a:rPr kumimoji="1" lang="en-US" altLang="ja-JP" b="1" dirty="0" smtClean="0"/>
              <a:t> </a:t>
            </a:r>
            <a:r>
              <a:rPr kumimoji="1" lang="en-US" altLang="ja-JP" dirty="0" smtClean="0"/>
              <a:t>– metadata (ECMA-335)</a:t>
            </a:r>
          </a:p>
          <a:p>
            <a:pPr marL="571500" indent="-571500">
              <a:buFont typeface="Arial" panose="020B0604020202020204" pitchFamily="34" charset="0"/>
              <a:buChar char="•"/>
            </a:pPr>
            <a:r>
              <a:rPr kumimoji="1" lang="en-US" altLang="ja-JP" sz="3600" dirty="0">
                <a:solidFill>
                  <a:schemeClr val="accent1">
                    <a:lumMod val="75000"/>
                    <a:alpha val="99000"/>
                  </a:schemeClr>
                </a:solidFill>
              </a:rPr>
              <a:t>C:\</a:t>
            </a:r>
            <a:r>
              <a:rPr kumimoji="1" lang="en-US" altLang="ja-JP" sz="3600" dirty="0" smtClean="0">
                <a:solidFill>
                  <a:schemeClr val="accent1">
                    <a:lumMod val="75000"/>
                    <a:alpha val="99000"/>
                  </a:schemeClr>
                </a:solidFill>
              </a:rPr>
              <a:t>Windows\System32\WinMetadata</a:t>
            </a:r>
            <a:r>
              <a:rPr kumimoji="1" lang="ja-JP" altLang="en-US" sz="3600" dirty="0">
                <a:solidFill>
                  <a:schemeClr val="accent1">
                    <a:lumMod val="75000"/>
                    <a:alpha val="99000"/>
                  </a:schemeClr>
                </a:solidFill>
              </a:rPr>
              <a:t> </a:t>
            </a:r>
            <a:r>
              <a:rPr kumimoji="1" lang="ja-JP" altLang="en-US" sz="3600" dirty="0" smtClean="0"/>
              <a:t>にある</a:t>
            </a:r>
            <a:endParaRPr kumimoji="1" lang="en-US" altLang="ja-JP" sz="3600" dirty="0" smtClean="0"/>
          </a:p>
          <a:p>
            <a:pPr marL="571500" indent="-571500">
              <a:buFont typeface="Arial" panose="020B0604020202020204" pitchFamily="34" charset="0"/>
              <a:buChar char="•"/>
            </a:pPr>
            <a:r>
              <a:rPr kumimoji="1" lang="en-US" altLang="ja-JP" sz="3600" dirty="0" smtClean="0"/>
              <a:t>.</a:t>
            </a:r>
            <a:r>
              <a:rPr kumimoji="1" lang="en-US" altLang="ja-JP" sz="3600" dirty="0" err="1" smtClean="0"/>
              <a:t>winmd</a:t>
            </a:r>
            <a:r>
              <a:rPr kumimoji="1" lang="ja-JP" altLang="en-US" sz="3600" dirty="0" smtClean="0"/>
              <a:t>拡張子</a:t>
            </a:r>
            <a:endParaRPr kumimoji="1" lang="en-US" altLang="ja-JP" sz="3600" dirty="0" smtClean="0"/>
          </a:p>
          <a:p>
            <a:pPr marL="571500" indent="-571500">
              <a:buFont typeface="Arial" panose="020B0604020202020204" pitchFamily="34" charset="0"/>
              <a:buChar char="•"/>
            </a:pPr>
            <a:r>
              <a:rPr kumimoji="1" lang="ja-JP" altLang="en-US" sz="3600" dirty="0" smtClean="0"/>
              <a:t>型</a:t>
            </a:r>
            <a:r>
              <a:rPr kumimoji="1" lang="ja-JP" altLang="en-US" sz="3600" dirty="0"/>
              <a:t>や</a:t>
            </a:r>
            <a:r>
              <a:rPr kumimoji="1" lang="ja-JP" altLang="en-US" sz="3600" dirty="0" smtClean="0"/>
              <a:t>メンバが</a:t>
            </a:r>
            <a:r>
              <a:rPr kumimoji="1" lang="en-US" altLang="ja-JP" sz="3600" dirty="0"/>
              <a:t/>
            </a:r>
            <a:br>
              <a:rPr kumimoji="1" lang="en-US" altLang="ja-JP" sz="3600" dirty="0"/>
            </a:br>
            <a:r>
              <a:rPr kumimoji="1" lang="ja-JP" altLang="en-US" sz="3600" dirty="0" smtClean="0"/>
              <a:t>記述されている</a:t>
            </a:r>
            <a:endParaRPr kumimoji="1" lang="en-US" altLang="ja-JP" sz="3600" dirty="0" smtClean="0"/>
          </a:p>
        </p:txBody>
      </p:sp>
      <p:sp>
        <p:nvSpPr>
          <p:cNvPr id="3" name="タイトル 2"/>
          <p:cNvSpPr>
            <a:spLocks noGrp="1"/>
          </p:cNvSpPr>
          <p:nvPr>
            <p:ph type="title"/>
          </p:nvPr>
        </p:nvSpPr>
        <p:spPr/>
        <p:txBody>
          <a:bodyPr/>
          <a:lstStyle/>
          <a:p>
            <a:r>
              <a:rPr kumimoji="1" lang="en-US" altLang="ja-JP" dirty="0" smtClean="0"/>
              <a:t>Windows </a:t>
            </a:r>
            <a:r>
              <a:rPr kumimoji="1" lang="en-US" altLang="ja-JP" dirty="0" err="1" smtClean="0"/>
              <a:t>MetaData</a:t>
            </a:r>
            <a:endParaRPr kumimoji="1" lang="ja-JP" altLang="en-US" dirty="0"/>
          </a:p>
        </p:txBody>
      </p:sp>
      <p:pic>
        <p:nvPicPr>
          <p:cNvPr id="4" name="図 3"/>
          <p:cNvPicPr>
            <a:picLocks noChangeAspect="1"/>
          </p:cNvPicPr>
          <p:nvPr/>
        </p:nvPicPr>
        <p:blipFill>
          <a:blip r:embed="rId3"/>
          <a:stretch>
            <a:fillRect/>
          </a:stretch>
        </p:blipFill>
        <p:spPr>
          <a:xfrm>
            <a:off x="4380026" y="3635559"/>
            <a:ext cx="7808799" cy="3222441"/>
          </a:xfrm>
          <a:prstGeom prst="rect">
            <a:avLst/>
          </a:prstGeom>
        </p:spPr>
      </p:pic>
    </p:spTree>
    <p:extLst>
      <p:ext uri="{BB962C8B-B14F-4D97-AF65-F5344CB8AC3E}">
        <p14:creationId xmlns:p14="http://schemas.microsoft.com/office/powerpoint/2010/main" val="20553129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976498"/>
            <a:ext cx="11149013" cy="5652902"/>
          </a:xfrm>
        </p:spPr>
        <p:txBody>
          <a:bodyPr/>
          <a:lstStyle/>
          <a:p>
            <a:r>
              <a:rPr kumimoji="1" lang="ja-JP" altLang="en-US" dirty="0" smtClean="0"/>
              <a:t>メタデータを記載している</a:t>
            </a:r>
            <a:r>
              <a:rPr kumimoji="1" lang="en-US" altLang="ja-JP" dirty="0" smtClean="0"/>
              <a:t/>
            </a:r>
            <a:br>
              <a:rPr kumimoji="1" lang="en-US" altLang="ja-JP" dirty="0" smtClean="0"/>
            </a:br>
            <a:r>
              <a:rPr kumimoji="1" lang="en-US" altLang="ja-JP" dirty="0" smtClean="0"/>
              <a:t>Windows Runtime</a:t>
            </a:r>
            <a:r>
              <a:rPr kumimoji="1" lang="ja-JP" altLang="en-US" dirty="0" smtClean="0"/>
              <a:t>の実体は</a:t>
            </a:r>
            <a:r>
              <a:rPr kumimoji="1" lang="en-US" altLang="ja-JP" dirty="0" smtClean="0"/>
              <a:t>EXE</a:t>
            </a:r>
            <a:r>
              <a:rPr kumimoji="1" lang="ja-JP" altLang="en-US" dirty="0" smtClean="0"/>
              <a:t>や</a:t>
            </a:r>
            <a:r>
              <a:rPr kumimoji="1" lang="en-US" altLang="ja-JP" dirty="0" smtClean="0"/>
              <a:t>DLL</a:t>
            </a:r>
          </a:p>
          <a:p>
            <a:r>
              <a:rPr kumimoji="1" lang="en-US" altLang="ja-JP" sz="2800" dirty="0" smtClean="0">
                <a:solidFill>
                  <a:schemeClr val="accent1">
                    <a:lumMod val="75000"/>
                    <a:alpha val="99000"/>
                  </a:schemeClr>
                </a:solidFill>
              </a:rPr>
              <a:t>HKLM\Software\Microsoft\</a:t>
            </a:r>
            <a:r>
              <a:rPr kumimoji="1" lang="en-US" altLang="ja-JP" sz="2800" dirty="0" err="1" smtClean="0">
                <a:solidFill>
                  <a:schemeClr val="accent1">
                    <a:lumMod val="75000"/>
                    <a:alpha val="99000"/>
                  </a:schemeClr>
                </a:solidFill>
              </a:rPr>
              <a:t>WindowsRuntime</a:t>
            </a:r>
            <a:r>
              <a:rPr kumimoji="1" lang="en-US" altLang="ja-JP" sz="2800" dirty="0" smtClean="0">
                <a:solidFill>
                  <a:schemeClr val="accent1">
                    <a:lumMod val="75000"/>
                    <a:alpha val="99000"/>
                  </a:schemeClr>
                </a:solidFill>
              </a:rPr>
              <a:t>\</a:t>
            </a:r>
            <a:r>
              <a:rPr kumimoji="1" lang="en-US" altLang="ja-JP" sz="2800" dirty="0" err="1" smtClean="0">
                <a:solidFill>
                  <a:schemeClr val="accent1">
                    <a:lumMod val="75000"/>
                    <a:alpha val="99000"/>
                  </a:schemeClr>
                </a:solidFill>
              </a:rPr>
              <a:t>ActivatableClassId</a:t>
            </a:r>
            <a:endParaRPr kumimoji="1" lang="ja-JP" altLang="en-US" dirty="0">
              <a:solidFill>
                <a:schemeClr val="accent1">
                  <a:lumMod val="75000"/>
                  <a:alpha val="99000"/>
                </a:schemeClr>
              </a:solidFill>
            </a:endParaRPr>
          </a:p>
        </p:txBody>
      </p:sp>
      <p:sp>
        <p:nvSpPr>
          <p:cNvPr id="3" name="タイトル 2"/>
          <p:cNvSpPr>
            <a:spLocks noGrp="1"/>
          </p:cNvSpPr>
          <p:nvPr>
            <p:ph type="title"/>
          </p:nvPr>
        </p:nvSpPr>
        <p:spPr/>
        <p:txBody>
          <a:bodyPr/>
          <a:lstStyle/>
          <a:p>
            <a:r>
              <a:rPr kumimoji="1" lang="en-US" altLang="ja-JP" dirty="0" err="1" smtClean="0"/>
              <a:t>WinMD</a:t>
            </a:r>
            <a:r>
              <a:rPr kumimoji="1" lang="ja-JP" altLang="en-US" dirty="0"/>
              <a:t> </a:t>
            </a:r>
            <a:r>
              <a:rPr kumimoji="1" lang="en-US" altLang="ja-JP" dirty="0" smtClean="0"/>
              <a:t>&lt;-&gt; DLL</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 y="3125058"/>
            <a:ext cx="12188825" cy="3732942"/>
          </a:xfrm>
          <a:prstGeom prst="rect">
            <a:avLst/>
          </a:prstGeom>
        </p:spPr>
      </p:pic>
      <p:cxnSp>
        <p:nvCxnSpPr>
          <p:cNvPr id="6" name="直線コネクタ 5"/>
          <p:cNvCxnSpPr/>
          <p:nvPr/>
        </p:nvCxnSpPr>
        <p:spPr>
          <a:xfrm flipV="1">
            <a:off x="7738281" y="4476466"/>
            <a:ext cx="4449749" cy="13647"/>
          </a:xfrm>
          <a:prstGeom prst="line">
            <a:avLst/>
          </a:prstGeom>
          <a:ln w="38100">
            <a:headEnd type="none"/>
            <a:tailEnd type="non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303950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7"/>
          <p:cNvSpPr/>
          <p:nvPr/>
        </p:nvSpPr>
        <p:spPr>
          <a:xfrm>
            <a:off x="1064741" y="4095103"/>
            <a:ext cx="9466626" cy="2608659"/>
          </a:xfrm>
          <a:prstGeom prst="rect">
            <a:avLst/>
          </a:prstGeom>
          <a:solidFill>
            <a:srgbClr val="0070C0"/>
          </a:solidFill>
          <a:ln w="9525" cap="flat" cmpd="sng" algn="ctr">
            <a:noFill/>
            <a:prstDash val="solid"/>
          </a:ln>
          <a:effectLst/>
        </p:spPr>
        <p:txBody>
          <a:bodyPr lIns="91306" tIns="45653" rIns="91306" bIns="45653" rtlCol="0" anchor="b"/>
          <a:lstStyle/>
          <a:p>
            <a:pPr algn="ctr" defTabSz="685891">
              <a:defRPr/>
            </a:pPr>
            <a:r>
              <a:rPr lang="en-US" sz="2400" kern="0" dirty="0" smtClean="0">
                <a:solidFill>
                  <a:srgbClr val="FFFFFF"/>
                </a:solidFill>
                <a:latin typeface="+mn-ea"/>
              </a:rPr>
              <a:t>Windows</a:t>
            </a:r>
            <a:r>
              <a:rPr lang="ja-JP" altLang="en-US" sz="2400" kern="0" dirty="0">
                <a:solidFill>
                  <a:srgbClr val="FFFFFF"/>
                </a:solidFill>
                <a:latin typeface="+mn-ea"/>
              </a:rPr>
              <a:t> </a:t>
            </a:r>
            <a:r>
              <a:rPr lang="en-US" altLang="ja-JP" sz="2400" kern="0" dirty="0" smtClean="0">
                <a:solidFill>
                  <a:srgbClr val="FFFFFF"/>
                </a:solidFill>
                <a:latin typeface="+mn-ea"/>
              </a:rPr>
              <a:t>SDKs</a:t>
            </a:r>
            <a:endParaRPr lang="en-US" sz="2400" kern="0" dirty="0">
              <a:solidFill>
                <a:srgbClr val="FFFFFF"/>
              </a:solidFill>
              <a:latin typeface="+mn-ea"/>
            </a:endParaRPr>
          </a:p>
        </p:txBody>
      </p:sp>
      <p:sp>
        <p:nvSpPr>
          <p:cNvPr id="5" name="Rectangle 55"/>
          <p:cNvSpPr/>
          <p:nvPr/>
        </p:nvSpPr>
        <p:spPr>
          <a:xfrm>
            <a:off x="1719056" y="5221371"/>
            <a:ext cx="8216342" cy="905686"/>
          </a:xfrm>
          <a:prstGeom prst="rect">
            <a:avLst/>
          </a:prstGeom>
          <a:solidFill>
            <a:srgbClr val="65BC46"/>
          </a:solidFill>
          <a:ln w="28575" cap="flat" cmpd="sng" algn="ctr">
            <a:solidFill>
              <a:srgbClr val="FFFFFF"/>
            </a:solidFill>
            <a:prstDash val="solid"/>
          </a:ln>
          <a:effectLst/>
        </p:spPr>
        <p:txBody>
          <a:bodyPr lIns="91306" tIns="45653" rIns="91306" bIns="45653" rtlCol="0" anchor="ctr"/>
          <a:lstStyle/>
          <a:p>
            <a:pPr algn="ctr" defTabSz="685891">
              <a:defRPr/>
            </a:pPr>
            <a:r>
              <a:rPr lang="en-US" sz="2800" kern="0" dirty="0" smtClean="0">
                <a:solidFill>
                  <a:srgbClr val="FFFFFF"/>
                </a:solidFill>
                <a:latin typeface="+mn-ea"/>
              </a:rPr>
              <a:t>Windows Runtime</a:t>
            </a:r>
            <a:endParaRPr lang="en-US" sz="2800" kern="0" dirty="0">
              <a:solidFill>
                <a:srgbClr val="FFFFFF"/>
              </a:solidFill>
              <a:latin typeface="+mn-ea"/>
            </a:endParaRPr>
          </a:p>
        </p:txBody>
      </p:sp>
      <p:sp>
        <p:nvSpPr>
          <p:cNvPr id="3" name="タイトル 2"/>
          <p:cNvSpPr>
            <a:spLocks noGrp="1"/>
          </p:cNvSpPr>
          <p:nvPr>
            <p:ph type="title"/>
          </p:nvPr>
        </p:nvSpPr>
        <p:spPr/>
        <p:txBody>
          <a:bodyPr/>
          <a:lstStyle/>
          <a:p>
            <a:r>
              <a:rPr kumimoji="1" lang="en-US" altLang="ja-JP" dirty="0" smtClean="0"/>
              <a:t>Application Binary Interface</a:t>
            </a:r>
            <a:endParaRPr kumimoji="1" lang="ja-JP" altLang="en-US" dirty="0"/>
          </a:p>
        </p:txBody>
      </p:sp>
      <p:sp>
        <p:nvSpPr>
          <p:cNvPr id="6" name="Rectangle 67"/>
          <p:cNvSpPr/>
          <p:nvPr/>
        </p:nvSpPr>
        <p:spPr>
          <a:xfrm>
            <a:off x="1064741" y="1737689"/>
            <a:ext cx="9466626" cy="674417"/>
          </a:xfrm>
          <a:prstGeom prst="rect">
            <a:avLst/>
          </a:prstGeom>
          <a:solidFill>
            <a:schemeClr val="accent1">
              <a:lumMod val="50000"/>
            </a:schemeClr>
          </a:solidFill>
          <a:ln w="9525" cap="flat" cmpd="sng" algn="ctr">
            <a:noFill/>
            <a:prstDash val="solid"/>
          </a:ln>
          <a:effectLst/>
        </p:spPr>
        <p:txBody>
          <a:bodyPr lIns="91306" tIns="45653" rIns="91306" bIns="45653" rtlCol="0" anchor="ctr"/>
          <a:lstStyle/>
          <a:p>
            <a:pPr algn="ctr" defTabSz="685891">
              <a:defRPr/>
            </a:pPr>
            <a:r>
              <a:rPr lang="en-US" sz="2400" kern="0" dirty="0" smtClean="0">
                <a:solidFill>
                  <a:srgbClr val="FFFFFF"/>
                </a:solidFill>
                <a:latin typeface="メイリオ" panose="020B0604030504040204" pitchFamily="50" charset="-128"/>
                <a:ea typeface="メイリオ" panose="020B0604030504040204" pitchFamily="50" charset="-128"/>
              </a:rPr>
              <a:t>Windows Store Apps</a:t>
            </a:r>
            <a:endParaRPr lang="en-US" sz="2400" kern="0" dirty="0">
              <a:solidFill>
                <a:srgbClr val="FFFFFF"/>
              </a:solidFill>
              <a:latin typeface="メイリオ" panose="020B0604030504040204" pitchFamily="50" charset="-128"/>
              <a:ea typeface="メイリオ" panose="020B0604030504040204" pitchFamily="50" charset="-128"/>
            </a:endParaRPr>
          </a:p>
        </p:txBody>
      </p:sp>
      <p:sp>
        <p:nvSpPr>
          <p:cNvPr id="16" name="正方形/長方形 15"/>
          <p:cNvSpPr/>
          <p:nvPr/>
        </p:nvSpPr>
        <p:spPr bwMode="auto">
          <a:xfrm>
            <a:off x="1064741" y="2412106"/>
            <a:ext cx="9466626" cy="1402627"/>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61"/>
          <p:cNvSpPr/>
          <p:nvPr/>
        </p:nvSpPr>
        <p:spPr>
          <a:xfrm>
            <a:off x="2075517" y="2669089"/>
            <a:ext cx="1743979" cy="874699"/>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C/C++</a:t>
            </a:r>
            <a:endParaRPr lang="en-US" sz="2000" kern="0" dirty="0">
              <a:solidFill>
                <a:srgbClr val="FFFFFF"/>
              </a:solidFill>
              <a:latin typeface="+mn-ea"/>
            </a:endParaRPr>
          </a:p>
        </p:txBody>
      </p:sp>
      <p:sp>
        <p:nvSpPr>
          <p:cNvPr id="11" name="Rectangle 61"/>
          <p:cNvSpPr/>
          <p:nvPr/>
        </p:nvSpPr>
        <p:spPr>
          <a:xfrm>
            <a:off x="4906677" y="2649173"/>
            <a:ext cx="1792414" cy="874699"/>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 / VB</a:t>
            </a:r>
            <a:endParaRPr lang="en-US" sz="2800" kern="0" dirty="0">
              <a:solidFill>
                <a:srgbClr val="FFFFFF"/>
              </a:solidFill>
              <a:latin typeface="+mn-ea"/>
            </a:endParaRPr>
          </a:p>
        </p:txBody>
      </p:sp>
      <p:sp>
        <p:nvSpPr>
          <p:cNvPr id="13" name="Rectangle 61"/>
          <p:cNvSpPr/>
          <p:nvPr/>
        </p:nvSpPr>
        <p:spPr>
          <a:xfrm>
            <a:off x="7977493" y="2669089"/>
            <a:ext cx="1957906" cy="841684"/>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JavaScript</a:t>
            </a:r>
            <a:endParaRPr lang="en-US" sz="2000" kern="0" dirty="0" smtClean="0">
              <a:solidFill>
                <a:srgbClr val="FFFFFF"/>
              </a:solidFill>
              <a:latin typeface="+mn-ea"/>
            </a:endParaRPr>
          </a:p>
        </p:txBody>
      </p:sp>
      <p:cxnSp>
        <p:nvCxnSpPr>
          <p:cNvPr id="19" name="直線矢印コネクタ 18"/>
          <p:cNvCxnSpPr>
            <a:stCxn id="9" idx="2"/>
          </p:cNvCxnSpPr>
          <p:nvPr/>
        </p:nvCxnSpPr>
        <p:spPr>
          <a:xfrm>
            <a:off x="2947507" y="3543788"/>
            <a:ext cx="0" cy="1936971"/>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a:stCxn id="11" idx="2"/>
          </p:cNvCxnSpPr>
          <p:nvPr/>
        </p:nvCxnSpPr>
        <p:spPr>
          <a:xfrm>
            <a:off x="5802884" y="3523872"/>
            <a:ext cx="0" cy="1956887"/>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a:stCxn id="13" idx="2"/>
          </p:cNvCxnSpPr>
          <p:nvPr/>
        </p:nvCxnSpPr>
        <p:spPr>
          <a:xfrm>
            <a:off x="8956446" y="3510773"/>
            <a:ext cx="0" cy="1969986"/>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12" name="Rectangle 51"/>
          <p:cNvSpPr/>
          <p:nvPr/>
        </p:nvSpPr>
        <p:spPr>
          <a:xfrm>
            <a:off x="1719055" y="4247252"/>
            <a:ext cx="8216344" cy="653772"/>
          </a:xfrm>
          <a:prstGeom prst="rect">
            <a:avLst/>
          </a:prstGeom>
          <a:solidFill>
            <a:schemeClr val="accent4">
              <a:lumMod val="40000"/>
              <a:lumOff val="60000"/>
            </a:schemeClr>
          </a:solidFill>
          <a:ln w="9525" cap="flat" cmpd="sng" algn="ctr">
            <a:noFill/>
            <a:prstDash val="solid"/>
          </a:ln>
          <a:effectLst/>
        </p:spPr>
        <p:txBody>
          <a:bodyPr lIns="121725" tIns="60862" rIns="121725" bIns="60862" rtlCol="0" anchor="ctr"/>
          <a:lstStyle/>
          <a:p>
            <a:pPr algn="ctr" defTabSz="685891">
              <a:defRPr/>
            </a:pPr>
            <a:r>
              <a:rPr lang="en-US" sz="3600" kern="0" dirty="0" smtClean="0">
                <a:solidFill>
                  <a:srgbClr val="FFFFFF"/>
                </a:solidFill>
                <a:latin typeface="Segoe UI Semibold"/>
              </a:rPr>
              <a:t>Application Binary Interface</a:t>
            </a:r>
            <a:endParaRPr lang="en-US" sz="3600" kern="0" dirty="0">
              <a:solidFill>
                <a:srgbClr val="FFFFFF"/>
              </a:solidFill>
              <a:latin typeface="Segoe UI Semibold"/>
            </a:endParaRPr>
          </a:p>
        </p:txBody>
      </p:sp>
      <p:sp>
        <p:nvSpPr>
          <p:cNvPr id="22" name="テキスト プレースホルダー 1"/>
          <p:cNvSpPr>
            <a:spLocks noGrp="1"/>
          </p:cNvSpPr>
          <p:nvPr>
            <p:ph type="body" sz="quarter" idx="10"/>
          </p:nvPr>
        </p:nvSpPr>
        <p:spPr>
          <a:xfrm>
            <a:off x="257650" y="1141326"/>
            <a:ext cx="11671936" cy="2075332"/>
          </a:xfrm>
        </p:spPr>
        <p:txBody>
          <a:bodyPr/>
          <a:lstStyle/>
          <a:p>
            <a:r>
              <a:rPr kumimoji="1" lang="en-US" altLang="ja-JP" sz="3200" dirty="0" smtClean="0"/>
              <a:t>Windows Runtime</a:t>
            </a:r>
            <a:r>
              <a:rPr kumimoji="1" lang="ja-JP" altLang="en-US" sz="3200" dirty="0" smtClean="0"/>
              <a:t>は全て、</a:t>
            </a:r>
            <a:r>
              <a:rPr kumimoji="1" lang="en-US" altLang="ja-JP" sz="3200" dirty="0" smtClean="0"/>
              <a:t>ABI</a:t>
            </a:r>
            <a:r>
              <a:rPr kumimoji="1" lang="ja-JP" altLang="en-US" sz="3200" dirty="0" smtClean="0"/>
              <a:t>を通じて</a:t>
            </a:r>
            <a:r>
              <a:rPr kumimoji="1" lang="en-US" altLang="ja-JP" sz="3200" dirty="0" smtClean="0"/>
              <a:t>API</a:t>
            </a:r>
            <a:r>
              <a:rPr kumimoji="1" lang="ja-JP" altLang="en-US" sz="3200" dirty="0" smtClean="0"/>
              <a:t>提供を行う</a:t>
            </a:r>
            <a:endParaRPr kumimoji="1" lang="ja-JP" altLang="en-US" sz="3200" dirty="0"/>
          </a:p>
        </p:txBody>
      </p:sp>
    </p:spTree>
    <p:extLst>
      <p:ext uri="{BB962C8B-B14F-4D97-AF65-F5344CB8AC3E}">
        <p14:creationId xmlns:p14="http://schemas.microsoft.com/office/powerpoint/2010/main" val="41116123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7"/>
          <p:cNvSpPr/>
          <p:nvPr/>
        </p:nvSpPr>
        <p:spPr>
          <a:xfrm>
            <a:off x="1064741" y="4489150"/>
            <a:ext cx="9466626" cy="2173408"/>
          </a:xfrm>
          <a:prstGeom prst="rect">
            <a:avLst/>
          </a:prstGeom>
          <a:solidFill>
            <a:srgbClr val="0070C0"/>
          </a:solidFill>
          <a:ln w="9525" cap="flat" cmpd="sng" algn="ctr">
            <a:noFill/>
            <a:prstDash val="solid"/>
          </a:ln>
          <a:effectLst/>
        </p:spPr>
        <p:txBody>
          <a:bodyPr lIns="91306" tIns="45653" rIns="91306" bIns="45653" rtlCol="0" anchor="b"/>
          <a:lstStyle/>
          <a:p>
            <a:pPr algn="ctr" defTabSz="685891">
              <a:defRPr/>
            </a:pPr>
            <a:r>
              <a:rPr lang="en-US" sz="2400" kern="0" dirty="0" smtClean="0">
                <a:solidFill>
                  <a:srgbClr val="FFFFFF"/>
                </a:solidFill>
                <a:latin typeface="+mn-ea"/>
              </a:rPr>
              <a:t>Windows</a:t>
            </a:r>
            <a:r>
              <a:rPr lang="ja-JP" altLang="en-US" sz="2400" kern="0" dirty="0">
                <a:solidFill>
                  <a:srgbClr val="FFFFFF"/>
                </a:solidFill>
                <a:latin typeface="+mn-ea"/>
              </a:rPr>
              <a:t> </a:t>
            </a:r>
            <a:r>
              <a:rPr lang="en-US" altLang="ja-JP" sz="2400" kern="0" dirty="0" smtClean="0">
                <a:solidFill>
                  <a:srgbClr val="FFFFFF"/>
                </a:solidFill>
                <a:latin typeface="+mn-ea"/>
              </a:rPr>
              <a:t>SDKs</a:t>
            </a:r>
            <a:endParaRPr lang="en-US" sz="2400" kern="0" dirty="0">
              <a:solidFill>
                <a:srgbClr val="FFFFFF"/>
              </a:solidFill>
              <a:latin typeface="+mn-ea"/>
            </a:endParaRPr>
          </a:p>
        </p:txBody>
      </p:sp>
      <p:sp>
        <p:nvSpPr>
          <p:cNvPr id="5" name="Rectangle 55"/>
          <p:cNvSpPr/>
          <p:nvPr/>
        </p:nvSpPr>
        <p:spPr>
          <a:xfrm>
            <a:off x="1719056" y="5480759"/>
            <a:ext cx="8216342" cy="646298"/>
          </a:xfrm>
          <a:prstGeom prst="rect">
            <a:avLst/>
          </a:prstGeom>
          <a:solidFill>
            <a:srgbClr val="65BC46"/>
          </a:solidFill>
          <a:ln w="28575" cap="flat" cmpd="sng" algn="ctr">
            <a:solidFill>
              <a:srgbClr val="FFFFFF"/>
            </a:solidFill>
            <a:prstDash val="solid"/>
          </a:ln>
          <a:effectLst/>
        </p:spPr>
        <p:txBody>
          <a:bodyPr lIns="91306" tIns="45653" rIns="91306" bIns="45653" rtlCol="0" anchor="ctr"/>
          <a:lstStyle/>
          <a:p>
            <a:pPr algn="ctr" defTabSz="685891">
              <a:defRPr/>
            </a:pPr>
            <a:r>
              <a:rPr lang="en-US" sz="2800" kern="0" dirty="0" smtClean="0">
                <a:solidFill>
                  <a:srgbClr val="FFFFFF"/>
                </a:solidFill>
                <a:latin typeface="+mn-ea"/>
              </a:rPr>
              <a:t>Windows Runtime</a:t>
            </a:r>
            <a:endParaRPr lang="en-US" sz="2800" kern="0" dirty="0">
              <a:solidFill>
                <a:srgbClr val="FFFFFF"/>
              </a:solidFill>
              <a:latin typeface="+mn-ea"/>
            </a:endParaRPr>
          </a:p>
        </p:txBody>
      </p:sp>
      <p:sp>
        <p:nvSpPr>
          <p:cNvPr id="3" name="タイトル 2"/>
          <p:cNvSpPr>
            <a:spLocks noGrp="1"/>
          </p:cNvSpPr>
          <p:nvPr>
            <p:ph type="title"/>
          </p:nvPr>
        </p:nvSpPr>
        <p:spPr/>
        <p:txBody>
          <a:bodyPr/>
          <a:lstStyle/>
          <a:p>
            <a:r>
              <a:rPr kumimoji="1" lang="en-US" altLang="ja-JP" dirty="0" err="1" smtClean="0"/>
              <a:t>WinRT</a:t>
            </a:r>
            <a:r>
              <a:rPr kumimoji="1" lang="en-US" altLang="ja-JP" dirty="0" smtClean="0"/>
              <a:t> API projection - C#/VB</a:t>
            </a:r>
            <a:endParaRPr kumimoji="1" lang="ja-JP" altLang="en-US" dirty="0"/>
          </a:p>
        </p:txBody>
      </p:sp>
      <p:sp>
        <p:nvSpPr>
          <p:cNvPr id="6" name="Rectangle 67"/>
          <p:cNvSpPr/>
          <p:nvPr/>
        </p:nvSpPr>
        <p:spPr>
          <a:xfrm>
            <a:off x="1064741" y="1737689"/>
            <a:ext cx="9466626" cy="674417"/>
          </a:xfrm>
          <a:prstGeom prst="rect">
            <a:avLst/>
          </a:prstGeom>
          <a:solidFill>
            <a:schemeClr val="accent1">
              <a:lumMod val="50000"/>
            </a:schemeClr>
          </a:solidFill>
          <a:ln w="9525" cap="flat" cmpd="sng" algn="ctr">
            <a:noFill/>
            <a:prstDash val="solid"/>
          </a:ln>
          <a:effectLst/>
        </p:spPr>
        <p:txBody>
          <a:bodyPr lIns="91306" tIns="45653" rIns="91306" bIns="45653" rtlCol="0" anchor="ctr"/>
          <a:lstStyle/>
          <a:p>
            <a:pPr algn="ctr" defTabSz="685891">
              <a:defRPr/>
            </a:pPr>
            <a:r>
              <a:rPr lang="en-US" sz="2400" kern="0" dirty="0" smtClean="0">
                <a:solidFill>
                  <a:srgbClr val="FFFFFF"/>
                </a:solidFill>
                <a:latin typeface="メイリオ" panose="020B0604030504040204" pitchFamily="50" charset="-128"/>
                <a:ea typeface="メイリオ" panose="020B0604030504040204" pitchFamily="50" charset="-128"/>
              </a:rPr>
              <a:t>Windows Store Apps</a:t>
            </a:r>
            <a:endParaRPr lang="en-US" sz="2400" kern="0" dirty="0">
              <a:solidFill>
                <a:srgbClr val="FFFFFF"/>
              </a:solidFill>
              <a:latin typeface="メイリオ" panose="020B0604030504040204" pitchFamily="50" charset="-128"/>
              <a:ea typeface="メイリオ" panose="020B0604030504040204" pitchFamily="50" charset="-128"/>
            </a:endParaRPr>
          </a:p>
        </p:txBody>
      </p:sp>
      <p:sp>
        <p:nvSpPr>
          <p:cNvPr id="16" name="正方形/長方形 15"/>
          <p:cNvSpPr/>
          <p:nvPr/>
        </p:nvSpPr>
        <p:spPr bwMode="auto">
          <a:xfrm>
            <a:off x="1064741" y="2412106"/>
            <a:ext cx="9466626" cy="969381"/>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テキスト プレースホルダー 1"/>
          <p:cNvSpPr>
            <a:spLocks noGrp="1"/>
          </p:cNvSpPr>
          <p:nvPr>
            <p:ph type="body" sz="quarter" idx="10"/>
          </p:nvPr>
        </p:nvSpPr>
        <p:spPr>
          <a:xfrm>
            <a:off x="257650" y="1141326"/>
            <a:ext cx="10825509" cy="887012"/>
          </a:xfrm>
        </p:spPr>
        <p:txBody>
          <a:bodyPr/>
          <a:lstStyle/>
          <a:p>
            <a:r>
              <a:rPr kumimoji="1" lang="en-US" altLang="ja-JP" sz="3200" dirty="0" smtClean="0"/>
              <a:t>Windows Runtime</a:t>
            </a:r>
            <a:endParaRPr kumimoji="1" lang="ja-JP" altLang="en-US" sz="3200" dirty="0"/>
          </a:p>
        </p:txBody>
      </p:sp>
      <p:sp>
        <p:nvSpPr>
          <p:cNvPr id="18" name="Rectangle 55"/>
          <p:cNvSpPr/>
          <p:nvPr/>
        </p:nvSpPr>
        <p:spPr>
          <a:xfrm>
            <a:off x="1719056" y="4818695"/>
            <a:ext cx="8216342" cy="646298"/>
          </a:xfrm>
          <a:prstGeom prst="rect">
            <a:avLst/>
          </a:prstGeom>
          <a:solidFill>
            <a:srgbClr val="FFC000"/>
          </a:solidFill>
          <a:ln w="28575" cap="flat" cmpd="sng" algn="ctr">
            <a:solidFill>
              <a:srgbClr val="FFFFFF"/>
            </a:solidFill>
            <a:prstDash val="solid"/>
          </a:ln>
          <a:effectLst/>
        </p:spPr>
        <p:txBody>
          <a:bodyPr lIns="91306" tIns="45653" rIns="91306" bIns="45653" rtlCol="0" anchor="ctr"/>
          <a:lstStyle/>
          <a:p>
            <a:pPr algn="ctr" defTabSz="685891">
              <a:defRPr/>
            </a:pPr>
            <a:r>
              <a:rPr lang="en-US" sz="2800" kern="0" dirty="0" err="1" smtClean="0">
                <a:solidFill>
                  <a:srgbClr val="FFFFFF"/>
                </a:solidFill>
                <a:latin typeface="+mn-ea"/>
              </a:rPr>
              <a:t>WinMD</a:t>
            </a:r>
            <a:endParaRPr lang="en-US" sz="2800" kern="0" dirty="0">
              <a:solidFill>
                <a:srgbClr val="FFFFFF"/>
              </a:solidFill>
              <a:latin typeface="+mn-ea"/>
            </a:endParaRPr>
          </a:p>
        </p:txBody>
      </p:sp>
      <p:cxnSp>
        <p:nvCxnSpPr>
          <p:cNvPr id="19" name="直線矢印コネクタ 18"/>
          <p:cNvCxnSpPr/>
          <p:nvPr/>
        </p:nvCxnSpPr>
        <p:spPr>
          <a:xfrm>
            <a:off x="5361818" y="3083606"/>
            <a:ext cx="24343" cy="1882532"/>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1801310" y="3446635"/>
            <a:ext cx="3258060" cy="861774"/>
          </a:xfrm>
          <a:prstGeom prst="rect">
            <a:avLst/>
          </a:prstGeom>
          <a:noFill/>
        </p:spPr>
        <p:txBody>
          <a:bodyPr wrap="square" lIns="0" tIns="0" rIns="0" bIns="0" rtlCol="0">
            <a:spAutoFit/>
          </a:bodyPr>
          <a:lstStyle/>
          <a:p>
            <a:pPr marL="514350" indent="-514350">
              <a:buFont typeface="+mj-lt"/>
              <a:buAutoNum type="arabicPeriod"/>
            </a:pPr>
            <a:r>
              <a:rPr kumimoji="1" lang="ja-JP" altLang="en-US" sz="2800" dirty="0" smtClean="0">
                <a:gradFill>
                  <a:gsLst>
                    <a:gs pos="2917">
                      <a:schemeClr val="tx1"/>
                    </a:gs>
                    <a:gs pos="30000">
                      <a:schemeClr val="tx1"/>
                    </a:gs>
                  </a:gsLst>
                  <a:lin ang="5400000" scaled="0"/>
                </a:gradFill>
              </a:rPr>
              <a:t>コンパイル時に</a:t>
            </a:r>
            <a:r>
              <a:rPr kumimoji="1" lang="en-US" altLang="ja-JP" sz="2800" dirty="0" err="1" smtClean="0">
                <a:gradFill>
                  <a:gsLst>
                    <a:gs pos="2917">
                      <a:schemeClr val="tx1"/>
                    </a:gs>
                    <a:gs pos="30000">
                      <a:schemeClr val="tx1"/>
                    </a:gs>
                  </a:gsLst>
                  <a:lin ang="5400000" scaled="0"/>
                </a:gradFill>
              </a:rPr>
              <a:t>WinMD</a:t>
            </a:r>
            <a:r>
              <a:rPr kumimoji="1" lang="ja-JP" altLang="en-US" sz="2800" dirty="0" smtClean="0">
                <a:gradFill>
                  <a:gsLst>
                    <a:gs pos="2917">
                      <a:schemeClr val="tx1"/>
                    </a:gs>
                    <a:gs pos="30000">
                      <a:schemeClr val="tx1"/>
                    </a:gs>
                  </a:gsLst>
                  <a:lin ang="5400000" scaled="0"/>
                </a:gradFill>
              </a:rPr>
              <a:t>を解析</a:t>
            </a:r>
            <a:endParaRPr kumimoji="1" lang="en-US" altLang="ja-JP" sz="2800" dirty="0" smtClean="0">
              <a:gradFill>
                <a:gsLst>
                  <a:gs pos="2917">
                    <a:schemeClr val="tx1"/>
                  </a:gs>
                  <a:gs pos="30000">
                    <a:schemeClr val="tx1"/>
                  </a:gs>
                </a:gsLst>
                <a:lin ang="5400000" scaled="0"/>
              </a:gradFill>
            </a:endParaRPr>
          </a:p>
        </p:txBody>
      </p:sp>
      <p:sp>
        <p:nvSpPr>
          <p:cNvPr id="12" name="Rectangle 61"/>
          <p:cNvSpPr/>
          <p:nvPr/>
        </p:nvSpPr>
        <p:spPr>
          <a:xfrm>
            <a:off x="4906677" y="2572109"/>
            <a:ext cx="1792414" cy="511497"/>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 / VB</a:t>
            </a:r>
            <a:endParaRPr lang="en-US" sz="2800" kern="0" dirty="0">
              <a:solidFill>
                <a:srgbClr val="FFFFFF"/>
              </a:solidFill>
              <a:latin typeface="+mn-ea"/>
            </a:endParaRPr>
          </a:p>
        </p:txBody>
      </p:sp>
      <p:sp>
        <p:nvSpPr>
          <p:cNvPr id="17" name="テキスト ボックス 16"/>
          <p:cNvSpPr txBox="1"/>
          <p:nvPr/>
        </p:nvSpPr>
        <p:spPr>
          <a:xfrm>
            <a:off x="6635062" y="3435663"/>
            <a:ext cx="5294524" cy="861774"/>
          </a:xfrm>
          <a:prstGeom prst="rect">
            <a:avLst/>
          </a:prstGeom>
          <a:noFill/>
        </p:spPr>
        <p:txBody>
          <a:bodyPr wrap="square" lIns="0" tIns="0" rIns="0" bIns="0" rtlCol="0">
            <a:spAutoFit/>
          </a:bodyPr>
          <a:lstStyle/>
          <a:p>
            <a:pPr marL="514350" indent="-514350">
              <a:buFont typeface="+mj-lt"/>
              <a:buAutoNum type="arabicPeriod" startAt="2"/>
            </a:pPr>
            <a:r>
              <a:rPr kumimoji="1" lang="ja-JP" altLang="en-US" sz="2800" dirty="0" smtClean="0">
                <a:gradFill>
                  <a:gsLst>
                    <a:gs pos="2917">
                      <a:schemeClr val="tx1"/>
                    </a:gs>
                    <a:gs pos="30000">
                      <a:schemeClr val="tx1"/>
                    </a:gs>
                  </a:gsLst>
                  <a:lin ang="5400000" scaled="0"/>
                </a:gradFill>
              </a:rPr>
              <a:t>実行時、</a:t>
            </a:r>
            <a:r>
              <a:rPr kumimoji="1" lang="en-US" altLang="ja-JP" sz="2800" dirty="0" smtClean="0">
                <a:gradFill>
                  <a:gsLst>
                    <a:gs pos="2917">
                      <a:schemeClr val="tx1"/>
                    </a:gs>
                    <a:gs pos="30000">
                      <a:schemeClr val="tx1"/>
                    </a:gs>
                  </a:gsLst>
                  <a:lin ang="5400000" scaled="0"/>
                </a:gradFill>
              </a:rPr>
              <a:t>CLR</a:t>
            </a:r>
            <a:r>
              <a:rPr kumimoji="1" lang="ja-JP" altLang="en-US" sz="2800" dirty="0" smtClean="0">
                <a:gradFill>
                  <a:gsLst>
                    <a:gs pos="2917">
                      <a:schemeClr val="tx1"/>
                    </a:gs>
                    <a:gs pos="30000">
                      <a:schemeClr val="tx1"/>
                    </a:gs>
                  </a:gsLst>
                  <a:lin ang="5400000" scaled="0"/>
                </a:gradFill>
              </a:rPr>
              <a:t>が</a:t>
            </a:r>
            <a:r>
              <a:rPr kumimoji="1" lang="en-US" altLang="ja-JP" sz="2800" dirty="0" err="1" smtClean="0">
                <a:gradFill>
                  <a:gsLst>
                    <a:gs pos="2917">
                      <a:schemeClr val="tx1"/>
                    </a:gs>
                    <a:gs pos="30000">
                      <a:schemeClr val="tx1"/>
                    </a:gs>
                  </a:gsLst>
                  <a:lin ang="5400000" scaled="0"/>
                </a:gradFill>
              </a:rPr>
              <a:t>WinMD</a:t>
            </a:r>
            <a:r>
              <a:rPr kumimoji="1" lang="ja-JP" altLang="en-US" sz="2800" dirty="0" smtClean="0">
                <a:gradFill>
                  <a:gsLst>
                    <a:gs pos="2917">
                      <a:schemeClr val="tx1"/>
                    </a:gs>
                    <a:gs pos="30000">
                      <a:schemeClr val="tx1"/>
                    </a:gs>
                  </a:gsLst>
                  <a:lin ang="5400000" scaled="0"/>
                </a:gradFill>
              </a:rPr>
              <a:t>を利用して</a:t>
            </a:r>
            <a:r>
              <a:rPr kumimoji="1" lang="en-US" altLang="ja-JP" sz="2800" dirty="0" err="1" smtClean="0">
                <a:gradFill>
                  <a:gsLst>
                    <a:gs pos="2917">
                      <a:schemeClr val="tx1"/>
                    </a:gs>
                    <a:gs pos="30000">
                      <a:schemeClr val="tx1"/>
                    </a:gs>
                  </a:gsLst>
                  <a:lin ang="5400000" scaled="0"/>
                </a:gradFill>
              </a:rPr>
              <a:t>WinRT</a:t>
            </a:r>
            <a:r>
              <a:rPr kumimoji="1" lang="en-US" altLang="ja-JP" sz="2800" dirty="0" smtClean="0">
                <a:gradFill>
                  <a:gsLst>
                    <a:gs pos="2917">
                      <a:schemeClr val="tx1"/>
                    </a:gs>
                    <a:gs pos="30000">
                      <a:schemeClr val="tx1"/>
                    </a:gs>
                  </a:gsLst>
                  <a:lin ang="5400000" scaled="0"/>
                </a:gradFill>
              </a:rPr>
              <a:t> API</a:t>
            </a:r>
            <a:r>
              <a:rPr kumimoji="1" lang="ja-JP" altLang="en-US" sz="2800" dirty="0" smtClean="0">
                <a:gradFill>
                  <a:gsLst>
                    <a:gs pos="2917">
                      <a:schemeClr val="tx1"/>
                    </a:gs>
                    <a:gs pos="30000">
                      <a:schemeClr val="tx1"/>
                    </a:gs>
                  </a:gsLst>
                  <a:lin ang="5400000" scaled="0"/>
                </a:gradFill>
              </a:rPr>
              <a:t>を呼び出す</a:t>
            </a:r>
            <a:endParaRPr kumimoji="1" lang="en-US" altLang="ja-JP" sz="2800" dirty="0" smtClean="0">
              <a:gradFill>
                <a:gsLst>
                  <a:gs pos="2917">
                    <a:schemeClr val="tx1"/>
                  </a:gs>
                  <a:gs pos="30000">
                    <a:schemeClr val="tx1"/>
                  </a:gs>
                </a:gsLst>
                <a:lin ang="5400000" scaled="0"/>
              </a:gradFill>
            </a:endParaRPr>
          </a:p>
        </p:txBody>
      </p:sp>
      <p:sp>
        <p:nvSpPr>
          <p:cNvPr id="21" name="円/楕円 20"/>
          <p:cNvSpPr/>
          <p:nvPr/>
        </p:nvSpPr>
        <p:spPr bwMode="auto">
          <a:xfrm>
            <a:off x="4871645" y="3937656"/>
            <a:ext cx="441066" cy="425669"/>
          </a:xfrm>
          <a:prstGeom prst="ellipse">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dirty="0" smtClean="0">
                <a:solidFill>
                  <a:schemeClr val="accent1">
                    <a:lumMod val="75000"/>
                  </a:schemeClr>
                </a:solidFill>
                <a:ea typeface="Segoe UI" pitchFamily="34" charset="0"/>
                <a:cs typeface="Segoe UI" pitchFamily="34" charset="0"/>
              </a:rPr>
              <a:t>1</a:t>
            </a:r>
            <a:endParaRPr kumimoji="1" lang="ja-JP" altLang="en-US" dirty="0" err="1" smtClean="0">
              <a:solidFill>
                <a:schemeClr val="accent1">
                  <a:lumMod val="75000"/>
                </a:schemeClr>
              </a:solidFill>
              <a:ea typeface="Segoe UI" pitchFamily="34" charset="0"/>
              <a:cs typeface="Segoe UI" pitchFamily="34" charset="0"/>
            </a:endParaRPr>
          </a:p>
        </p:txBody>
      </p:sp>
      <p:cxnSp>
        <p:nvCxnSpPr>
          <p:cNvPr id="23" name="直線矢印コネクタ 22"/>
          <p:cNvCxnSpPr/>
          <p:nvPr/>
        </p:nvCxnSpPr>
        <p:spPr>
          <a:xfrm>
            <a:off x="6252415" y="3024226"/>
            <a:ext cx="24343" cy="2919374"/>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24" name="円/楕円 23"/>
          <p:cNvSpPr/>
          <p:nvPr/>
        </p:nvSpPr>
        <p:spPr bwMode="auto">
          <a:xfrm>
            <a:off x="5757442" y="3296251"/>
            <a:ext cx="441066" cy="399882"/>
          </a:xfrm>
          <a:prstGeom prst="ellipse">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dirty="0" smtClean="0">
                <a:solidFill>
                  <a:schemeClr val="accent1">
                    <a:lumMod val="75000"/>
                  </a:schemeClr>
                </a:solidFill>
                <a:ea typeface="Segoe UI" pitchFamily="34" charset="0"/>
                <a:cs typeface="Segoe UI" pitchFamily="34" charset="0"/>
              </a:rPr>
              <a:t>2</a:t>
            </a:r>
            <a:endParaRPr kumimoji="1" lang="ja-JP" altLang="en-US" dirty="0" err="1" smtClean="0">
              <a:solidFill>
                <a:schemeClr val="accent1">
                  <a:lumMod val="75000"/>
                </a:schemeClr>
              </a:solidFill>
              <a:ea typeface="Segoe UI" pitchFamily="34" charset="0"/>
              <a:cs typeface="Segoe UI" pitchFamily="34" charset="0"/>
            </a:endParaRPr>
          </a:p>
        </p:txBody>
      </p:sp>
      <p:sp>
        <p:nvSpPr>
          <p:cNvPr id="26" name="Rectangle 53"/>
          <p:cNvSpPr/>
          <p:nvPr/>
        </p:nvSpPr>
        <p:spPr>
          <a:xfrm>
            <a:off x="5514511" y="3838135"/>
            <a:ext cx="1294065" cy="592376"/>
          </a:xfrm>
          <a:prstGeom prst="rect">
            <a:avLst/>
          </a:prstGeom>
          <a:solidFill>
            <a:srgbClr val="00B0F0"/>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CLR</a:t>
            </a:r>
            <a:endParaRPr lang="en-US" sz="2800" kern="0" dirty="0">
              <a:solidFill>
                <a:srgbClr val="FFFFFF"/>
              </a:solidFill>
              <a:latin typeface="+mn-ea"/>
            </a:endParaRPr>
          </a:p>
        </p:txBody>
      </p:sp>
    </p:spTree>
    <p:extLst>
      <p:ext uri="{BB962C8B-B14F-4D97-AF65-F5344CB8AC3E}">
        <p14:creationId xmlns:p14="http://schemas.microsoft.com/office/powerpoint/2010/main" val="253884916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7"/>
          <p:cNvSpPr/>
          <p:nvPr/>
        </p:nvSpPr>
        <p:spPr>
          <a:xfrm>
            <a:off x="1064741" y="4489150"/>
            <a:ext cx="9466626" cy="2173408"/>
          </a:xfrm>
          <a:prstGeom prst="rect">
            <a:avLst/>
          </a:prstGeom>
          <a:solidFill>
            <a:srgbClr val="0070C0"/>
          </a:solidFill>
          <a:ln w="9525" cap="flat" cmpd="sng" algn="ctr">
            <a:noFill/>
            <a:prstDash val="solid"/>
          </a:ln>
          <a:effectLst/>
        </p:spPr>
        <p:txBody>
          <a:bodyPr lIns="91306" tIns="45653" rIns="91306" bIns="45653" rtlCol="0" anchor="b"/>
          <a:lstStyle/>
          <a:p>
            <a:pPr algn="ctr" defTabSz="685891">
              <a:defRPr/>
            </a:pPr>
            <a:r>
              <a:rPr lang="en-US" sz="2400" kern="0" dirty="0" smtClean="0">
                <a:solidFill>
                  <a:srgbClr val="FFFFFF"/>
                </a:solidFill>
                <a:latin typeface="+mn-ea"/>
              </a:rPr>
              <a:t>Windows</a:t>
            </a:r>
            <a:r>
              <a:rPr lang="ja-JP" altLang="en-US" sz="2400" kern="0" dirty="0">
                <a:solidFill>
                  <a:srgbClr val="FFFFFF"/>
                </a:solidFill>
                <a:latin typeface="+mn-ea"/>
              </a:rPr>
              <a:t> </a:t>
            </a:r>
            <a:r>
              <a:rPr lang="en-US" altLang="ja-JP" sz="2400" kern="0" dirty="0" smtClean="0">
                <a:solidFill>
                  <a:srgbClr val="FFFFFF"/>
                </a:solidFill>
                <a:latin typeface="+mn-ea"/>
              </a:rPr>
              <a:t>SDKs</a:t>
            </a:r>
            <a:endParaRPr lang="en-US" sz="2400" kern="0" dirty="0">
              <a:solidFill>
                <a:srgbClr val="FFFFFF"/>
              </a:solidFill>
              <a:latin typeface="+mn-ea"/>
            </a:endParaRPr>
          </a:p>
        </p:txBody>
      </p:sp>
      <p:sp>
        <p:nvSpPr>
          <p:cNvPr id="5" name="Rectangle 55"/>
          <p:cNvSpPr/>
          <p:nvPr/>
        </p:nvSpPr>
        <p:spPr>
          <a:xfrm>
            <a:off x="1719056" y="5480759"/>
            <a:ext cx="8216342" cy="646298"/>
          </a:xfrm>
          <a:prstGeom prst="rect">
            <a:avLst/>
          </a:prstGeom>
          <a:solidFill>
            <a:srgbClr val="65BC46"/>
          </a:solidFill>
          <a:ln w="28575" cap="flat" cmpd="sng" algn="ctr">
            <a:solidFill>
              <a:srgbClr val="FFFFFF"/>
            </a:solidFill>
            <a:prstDash val="solid"/>
          </a:ln>
          <a:effectLst/>
        </p:spPr>
        <p:txBody>
          <a:bodyPr lIns="91306" tIns="45653" rIns="91306" bIns="45653" rtlCol="0" anchor="ctr"/>
          <a:lstStyle/>
          <a:p>
            <a:pPr algn="ctr" defTabSz="685891">
              <a:defRPr/>
            </a:pPr>
            <a:r>
              <a:rPr lang="en-US" sz="2800" kern="0" dirty="0" smtClean="0">
                <a:solidFill>
                  <a:srgbClr val="FFFFFF"/>
                </a:solidFill>
                <a:latin typeface="+mn-ea"/>
              </a:rPr>
              <a:t>Windows Runtime</a:t>
            </a:r>
            <a:endParaRPr lang="en-US" sz="2800" kern="0" dirty="0">
              <a:solidFill>
                <a:srgbClr val="FFFFFF"/>
              </a:solidFill>
              <a:latin typeface="+mn-ea"/>
            </a:endParaRPr>
          </a:p>
        </p:txBody>
      </p:sp>
      <p:sp>
        <p:nvSpPr>
          <p:cNvPr id="3" name="タイトル 2"/>
          <p:cNvSpPr>
            <a:spLocks noGrp="1"/>
          </p:cNvSpPr>
          <p:nvPr>
            <p:ph type="title"/>
          </p:nvPr>
        </p:nvSpPr>
        <p:spPr/>
        <p:txBody>
          <a:bodyPr/>
          <a:lstStyle/>
          <a:p>
            <a:r>
              <a:rPr kumimoji="1" lang="en-US" altLang="ja-JP" dirty="0" err="1" smtClean="0"/>
              <a:t>WinRT</a:t>
            </a:r>
            <a:r>
              <a:rPr kumimoji="1" lang="en-US" altLang="ja-JP" dirty="0" smtClean="0"/>
              <a:t> API </a:t>
            </a:r>
            <a:r>
              <a:rPr kumimoji="1" lang="en-US" altLang="ja-JP" dirty="0"/>
              <a:t>projection - C</a:t>
            </a:r>
            <a:r>
              <a:rPr kumimoji="1" lang="en-US" altLang="ja-JP" dirty="0" smtClean="0"/>
              <a:t>++/CX</a:t>
            </a:r>
            <a:endParaRPr kumimoji="1" lang="ja-JP" altLang="en-US" dirty="0"/>
          </a:p>
        </p:txBody>
      </p:sp>
      <p:sp>
        <p:nvSpPr>
          <p:cNvPr id="6" name="Rectangle 67"/>
          <p:cNvSpPr/>
          <p:nvPr/>
        </p:nvSpPr>
        <p:spPr>
          <a:xfrm>
            <a:off x="1064741" y="1737689"/>
            <a:ext cx="9466626" cy="674417"/>
          </a:xfrm>
          <a:prstGeom prst="rect">
            <a:avLst/>
          </a:prstGeom>
          <a:solidFill>
            <a:schemeClr val="accent1">
              <a:lumMod val="50000"/>
            </a:schemeClr>
          </a:solidFill>
          <a:ln w="9525" cap="flat" cmpd="sng" algn="ctr">
            <a:noFill/>
            <a:prstDash val="solid"/>
          </a:ln>
          <a:effectLst/>
        </p:spPr>
        <p:txBody>
          <a:bodyPr lIns="91306" tIns="45653" rIns="91306" bIns="45653" rtlCol="0" anchor="ctr"/>
          <a:lstStyle/>
          <a:p>
            <a:pPr algn="ctr" defTabSz="685891">
              <a:defRPr/>
            </a:pPr>
            <a:r>
              <a:rPr lang="en-US" sz="2400" kern="0" dirty="0" smtClean="0">
                <a:solidFill>
                  <a:srgbClr val="FFFFFF"/>
                </a:solidFill>
                <a:latin typeface="メイリオ" panose="020B0604030504040204" pitchFamily="50" charset="-128"/>
                <a:ea typeface="メイリオ" panose="020B0604030504040204" pitchFamily="50" charset="-128"/>
              </a:rPr>
              <a:t>Windows Store Apps</a:t>
            </a:r>
            <a:endParaRPr lang="en-US" sz="2400" kern="0" dirty="0">
              <a:solidFill>
                <a:srgbClr val="FFFFFF"/>
              </a:solidFill>
              <a:latin typeface="メイリオ" panose="020B0604030504040204" pitchFamily="50" charset="-128"/>
              <a:ea typeface="メイリオ" panose="020B0604030504040204" pitchFamily="50" charset="-128"/>
            </a:endParaRPr>
          </a:p>
        </p:txBody>
      </p:sp>
      <p:sp>
        <p:nvSpPr>
          <p:cNvPr id="16" name="正方形/長方形 15"/>
          <p:cNvSpPr/>
          <p:nvPr/>
        </p:nvSpPr>
        <p:spPr bwMode="auto">
          <a:xfrm>
            <a:off x="1064741" y="2412106"/>
            <a:ext cx="9466626" cy="969381"/>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61"/>
          <p:cNvSpPr/>
          <p:nvPr/>
        </p:nvSpPr>
        <p:spPr>
          <a:xfrm>
            <a:off x="2075517" y="2574493"/>
            <a:ext cx="1743979" cy="563335"/>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C/C++</a:t>
            </a:r>
            <a:endParaRPr lang="en-US" sz="2000" kern="0" dirty="0">
              <a:solidFill>
                <a:srgbClr val="FFFFFF"/>
              </a:solidFill>
              <a:latin typeface="+mn-ea"/>
            </a:endParaRPr>
          </a:p>
        </p:txBody>
      </p:sp>
      <p:sp>
        <p:nvSpPr>
          <p:cNvPr id="22" name="テキスト プレースホルダー 1"/>
          <p:cNvSpPr>
            <a:spLocks noGrp="1"/>
          </p:cNvSpPr>
          <p:nvPr>
            <p:ph type="body" sz="quarter" idx="10"/>
          </p:nvPr>
        </p:nvSpPr>
        <p:spPr>
          <a:xfrm>
            <a:off x="257650" y="1141326"/>
            <a:ext cx="11671936" cy="887012"/>
          </a:xfrm>
        </p:spPr>
        <p:txBody>
          <a:bodyPr/>
          <a:lstStyle/>
          <a:p>
            <a:r>
              <a:rPr kumimoji="1" lang="en-US" altLang="ja-JP" sz="3200" dirty="0" smtClean="0"/>
              <a:t>Windows Runtime</a:t>
            </a:r>
            <a:endParaRPr kumimoji="1" lang="ja-JP" altLang="en-US" sz="3200" dirty="0"/>
          </a:p>
        </p:txBody>
      </p:sp>
      <p:sp>
        <p:nvSpPr>
          <p:cNvPr id="18" name="Rectangle 55"/>
          <p:cNvSpPr/>
          <p:nvPr/>
        </p:nvSpPr>
        <p:spPr>
          <a:xfrm>
            <a:off x="1719056" y="4818695"/>
            <a:ext cx="8216342" cy="646298"/>
          </a:xfrm>
          <a:prstGeom prst="rect">
            <a:avLst/>
          </a:prstGeom>
          <a:solidFill>
            <a:srgbClr val="FFC000"/>
          </a:solidFill>
          <a:ln w="28575" cap="flat" cmpd="sng" algn="ctr">
            <a:solidFill>
              <a:srgbClr val="FFFFFF"/>
            </a:solidFill>
            <a:prstDash val="solid"/>
          </a:ln>
          <a:effectLst/>
        </p:spPr>
        <p:txBody>
          <a:bodyPr lIns="91306" tIns="45653" rIns="91306" bIns="45653" rtlCol="0" anchor="ctr"/>
          <a:lstStyle/>
          <a:p>
            <a:pPr algn="ctr" defTabSz="685891">
              <a:defRPr/>
            </a:pPr>
            <a:r>
              <a:rPr lang="en-US" sz="2800" kern="0" dirty="0" err="1" smtClean="0">
                <a:solidFill>
                  <a:srgbClr val="FFFFFF"/>
                </a:solidFill>
                <a:latin typeface="+mn-ea"/>
              </a:rPr>
              <a:t>WinMD</a:t>
            </a:r>
            <a:endParaRPr lang="en-US" sz="2800" kern="0" dirty="0">
              <a:solidFill>
                <a:srgbClr val="FFFFFF"/>
              </a:solidFill>
              <a:latin typeface="+mn-ea"/>
            </a:endParaRPr>
          </a:p>
        </p:txBody>
      </p:sp>
      <p:cxnSp>
        <p:nvCxnSpPr>
          <p:cNvPr id="19" name="直線矢印コネクタ 18"/>
          <p:cNvCxnSpPr>
            <a:stCxn id="9" idx="2"/>
          </p:cNvCxnSpPr>
          <p:nvPr/>
        </p:nvCxnSpPr>
        <p:spPr>
          <a:xfrm>
            <a:off x="2947507" y="3137828"/>
            <a:ext cx="0" cy="2790006"/>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3463930" y="3467373"/>
            <a:ext cx="8465656" cy="861774"/>
          </a:xfrm>
          <a:prstGeom prst="rect">
            <a:avLst/>
          </a:prstGeom>
          <a:noFill/>
        </p:spPr>
        <p:txBody>
          <a:bodyPr wrap="square" lIns="0" tIns="0" rIns="0" bIns="0" rtlCol="0">
            <a:spAutoFit/>
          </a:bodyPr>
          <a:lstStyle/>
          <a:p>
            <a:pPr marL="514350" indent="-514350">
              <a:buFont typeface="+mj-lt"/>
              <a:buAutoNum type="arabicPeriod"/>
            </a:pPr>
            <a:r>
              <a:rPr kumimoji="1" lang="ja-JP" altLang="en-US" sz="2800" dirty="0" smtClean="0">
                <a:gradFill>
                  <a:gsLst>
                    <a:gs pos="2917">
                      <a:schemeClr val="tx1"/>
                    </a:gs>
                    <a:gs pos="30000">
                      <a:schemeClr val="tx1"/>
                    </a:gs>
                  </a:gsLst>
                  <a:lin ang="5400000" scaled="0"/>
                </a:gradFill>
              </a:rPr>
              <a:t>コンパイル時に</a:t>
            </a:r>
            <a:r>
              <a:rPr kumimoji="1" lang="en-US" altLang="ja-JP" sz="2800" dirty="0" err="1" smtClean="0">
                <a:gradFill>
                  <a:gsLst>
                    <a:gs pos="2917">
                      <a:schemeClr val="tx1"/>
                    </a:gs>
                    <a:gs pos="30000">
                      <a:schemeClr val="tx1"/>
                    </a:gs>
                  </a:gsLst>
                  <a:lin ang="5400000" scaled="0"/>
                </a:gradFill>
              </a:rPr>
              <a:t>WinMD</a:t>
            </a:r>
            <a:r>
              <a:rPr kumimoji="1" lang="ja-JP" altLang="en-US" sz="2800" dirty="0" smtClean="0">
                <a:gradFill>
                  <a:gsLst>
                    <a:gs pos="2917">
                      <a:schemeClr val="tx1"/>
                    </a:gs>
                    <a:gs pos="30000">
                      <a:schemeClr val="tx1"/>
                    </a:gs>
                  </a:gsLst>
                  <a:lin ang="5400000" scaled="0"/>
                </a:gradFill>
              </a:rPr>
              <a:t>を解析</a:t>
            </a:r>
            <a:endParaRPr kumimoji="1" lang="en-US" altLang="ja-JP" sz="2800" dirty="0" smtClean="0">
              <a:gradFill>
                <a:gsLst>
                  <a:gs pos="2917">
                    <a:schemeClr val="tx1"/>
                  </a:gs>
                  <a:gs pos="30000">
                    <a:schemeClr val="tx1"/>
                  </a:gs>
                </a:gsLst>
                <a:lin ang="5400000" scaled="0"/>
              </a:gradFill>
            </a:endParaRPr>
          </a:p>
          <a:p>
            <a:pPr marL="514350" indent="-514350">
              <a:buFont typeface="+mj-lt"/>
              <a:buAutoNum type="arabicPeriod"/>
            </a:pPr>
            <a:r>
              <a:rPr kumimoji="1" lang="ja-JP" altLang="en-US" sz="2800" dirty="0" smtClean="0">
                <a:gradFill>
                  <a:gsLst>
                    <a:gs pos="2917">
                      <a:schemeClr val="tx1"/>
                    </a:gs>
                    <a:gs pos="30000">
                      <a:schemeClr val="tx1"/>
                    </a:gs>
                  </a:gsLst>
                  <a:lin ang="5400000" scaled="0"/>
                </a:gradFill>
              </a:rPr>
              <a:t>実行時</a:t>
            </a:r>
            <a:r>
              <a:rPr kumimoji="1" lang="en-US" altLang="ja-JP" sz="2800" dirty="0" smtClean="0">
                <a:gradFill>
                  <a:gsLst>
                    <a:gs pos="2917">
                      <a:schemeClr val="tx1"/>
                    </a:gs>
                    <a:gs pos="30000">
                      <a:schemeClr val="tx1"/>
                    </a:gs>
                  </a:gsLst>
                  <a:lin ang="5400000" scaled="0"/>
                </a:gradFill>
              </a:rPr>
              <a:t>C++(native)</a:t>
            </a:r>
            <a:r>
              <a:rPr kumimoji="1" lang="ja-JP" altLang="en-US" sz="2800" dirty="0" smtClean="0">
                <a:gradFill>
                  <a:gsLst>
                    <a:gs pos="2917">
                      <a:schemeClr val="tx1"/>
                    </a:gs>
                    <a:gs pos="30000">
                      <a:schemeClr val="tx1"/>
                    </a:gs>
                  </a:gsLst>
                  <a:lin ang="5400000" scaled="0"/>
                </a:gradFill>
              </a:rPr>
              <a:t>から</a:t>
            </a:r>
            <a:r>
              <a:rPr kumimoji="1" lang="en-US" altLang="ja-JP" sz="2800" dirty="0" err="1" smtClean="0">
                <a:gradFill>
                  <a:gsLst>
                    <a:gs pos="2917">
                      <a:schemeClr val="tx1"/>
                    </a:gs>
                    <a:gs pos="30000">
                      <a:schemeClr val="tx1"/>
                    </a:gs>
                  </a:gsLst>
                  <a:lin ang="5400000" scaled="0"/>
                </a:gradFill>
              </a:rPr>
              <a:t>WinRT</a:t>
            </a:r>
            <a:r>
              <a:rPr kumimoji="1" lang="en-US" altLang="ja-JP" sz="2800" dirty="0" smtClean="0">
                <a:gradFill>
                  <a:gsLst>
                    <a:gs pos="2917">
                      <a:schemeClr val="tx1"/>
                    </a:gs>
                    <a:gs pos="30000">
                      <a:schemeClr val="tx1"/>
                    </a:gs>
                  </a:gsLst>
                  <a:lin ang="5400000" scaled="0"/>
                </a:gradFill>
              </a:rPr>
              <a:t> API</a:t>
            </a:r>
            <a:r>
              <a:rPr kumimoji="1" lang="ja-JP" altLang="en-US" sz="2800" dirty="0" smtClean="0">
                <a:gradFill>
                  <a:gsLst>
                    <a:gs pos="2917">
                      <a:schemeClr val="tx1"/>
                    </a:gs>
                    <a:gs pos="30000">
                      <a:schemeClr val="tx1"/>
                    </a:gs>
                  </a:gsLst>
                  <a:lin ang="5400000" scaled="0"/>
                </a:gradFill>
              </a:rPr>
              <a:t>を直接呼び出す</a:t>
            </a:r>
          </a:p>
        </p:txBody>
      </p:sp>
      <p:cxnSp>
        <p:nvCxnSpPr>
          <p:cNvPr id="21" name="直線矢印コネクタ 20"/>
          <p:cNvCxnSpPr/>
          <p:nvPr/>
        </p:nvCxnSpPr>
        <p:spPr>
          <a:xfrm>
            <a:off x="2516583" y="3137828"/>
            <a:ext cx="0" cy="2096324"/>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24" name="円/楕円 23"/>
          <p:cNvSpPr/>
          <p:nvPr/>
        </p:nvSpPr>
        <p:spPr bwMode="auto">
          <a:xfrm>
            <a:off x="2070447" y="3498904"/>
            <a:ext cx="441066" cy="425669"/>
          </a:xfrm>
          <a:prstGeom prst="ellipse">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dirty="0" smtClean="0">
                <a:solidFill>
                  <a:schemeClr val="accent1">
                    <a:lumMod val="75000"/>
                  </a:schemeClr>
                </a:solidFill>
                <a:ea typeface="Segoe UI" pitchFamily="34" charset="0"/>
                <a:cs typeface="Segoe UI" pitchFamily="34" charset="0"/>
              </a:rPr>
              <a:t>1</a:t>
            </a:r>
            <a:endParaRPr kumimoji="1" lang="ja-JP" altLang="en-US" dirty="0" err="1" smtClean="0">
              <a:solidFill>
                <a:schemeClr val="accent1">
                  <a:lumMod val="75000"/>
                </a:schemeClr>
              </a:solidFill>
              <a:ea typeface="Segoe UI" pitchFamily="34" charset="0"/>
              <a:cs typeface="Segoe UI" pitchFamily="34" charset="0"/>
            </a:endParaRPr>
          </a:p>
        </p:txBody>
      </p:sp>
      <p:sp>
        <p:nvSpPr>
          <p:cNvPr id="25" name="円/楕円 24"/>
          <p:cNvSpPr/>
          <p:nvPr/>
        </p:nvSpPr>
        <p:spPr bwMode="auto">
          <a:xfrm>
            <a:off x="2591941" y="3951401"/>
            <a:ext cx="441066" cy="425669"/>
          </a:xfrm>
          <a:prstGeom prst="ellipse">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dirty="0" smtClean="0">
                <a:solidFill>
                  <a:schemeClr val="accent1">
                    <a:lumMod val="75000"/>
                  </a:schemeClr>
                </a:solidFill>
                <a:ea typeface="Segoe UI" pitchFamily="34" charset="0"/>
                <a:cs typeface="Segoe UI" pitchFamily="34" charset="0"/>
              </a:rPr>
              <a:t>2</a:t>
            </a:r>
            <a:endParaRPr kumimoji="1" lang="ja-JP" altLang="en-US" dirty="0" err="1" smtClean="0">
              <a:solidFill>
                <a:schemeClr val="accent1">
                  <a:lumMod val="75000"/>
                </a:schemeClr>
              </a:solidFill>
              <a:ea typeface="Segoe UI" pitchFamily="34" charset="0"/>
              <a:cs typeface="Segoe UI" pitchFamily="34" charset="0"/>
            </a:endParaRPr>
          </a:p>
        </p:txBody>
      </p:sp>
    </p:spTree>
    <p:extLst>
      <p:ext uri="{BB962C8B-B14F-4D97-AF65-F5344CB8AC3E}">
        <p14:creationId xmlns:p14="http://schemas.microsoft.com/office/powerpoint/2010/main" val="13445913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7"/>
          <p:cNvSpPr/>
          <p:nvPr/>
        </p:nvSpPr>
        <p:spPr>
          <a:xfrm>
            <a:off x="1064741" y="4489150"/>
            <a:ext cx="9466626" cy="2173408"/>
          </a:xfrm>
          <a:prstGeom prst="rect">
            <a:avLst/>
          </a:prstGeom>
          <a:solidFill>
            <a:srgbClr val="0070C0"/>
          </a:solidFill>
          <a:ln w="9525" cap="flat" cmpd="sng" algn="ctr">
            <a:noFill/>
            <a:prstDash val="solid"/>
          </a:ln>
          <a:effectLst/>
        </p:spPr>
        <p:txBody>
          <a:bodyPr lIns="91306" tIns="45653" rIns="91306" bIns="45653" rtlCol="0" anchor="b"/>
          <a:lstStyle/>
          <a:p>
            <a:pPr algn="ctr" defTabSz="685891">
              <a:defRPr/>
            </a:pPr>
            <a:r>
              <a:rPr lang="en-US" sz="2400" kern="0" dirty="0" smtClean="0">
                <a:solidFill>
                  <a:srgbClr val="FFFFFF"/>
                </a:solidFill>
                <a:latin typeface="+mn-ea"/>
              </a:rPr>
              <a:t>Windows</a:t>
            </a:r>
            <a:r>
              <a:rPr lang="ja-JP" altLang="en-US" sz="2400" kern="0" dirty="0">
                <a:solidFill>
                  <a:srgbClr val="FFFFFF"/>
                </a:solidFill>
                <a:latin typeface="+mn-ea"/>
              </a:rPr>
              <a:t> </a:t>
            </a:r>
            <a:r>
              <a:rPr lang="en-US" altLang="ja-JP" sz="2400" kern="0" dirty="0" smtClean="0">
                <a:solidFill>
                  <a:srgbClr val="FFFFFF"/>
                </a:solidFill>
                <a:latin typeface="+mn-ea"/>
              </a:rPr>
              <a:t>SDKs</a:t>
            </a:r>
            <a:endParaRPr lang="en-US" sz="2400" kern="0" dirty="0">
              <a:solidFill>
                <a:srgbClr val="FFFFFF"/>
              </a:solidFill>
              <a:latin typeface="+mn-ea"/>
            </a:endParaRPr>
          </a:p>
        </p:txBody>
      </p:sp>
      <p:sp>
        <p:nvSpPr>
          <p:cNvPr id="5" name="Rectangle 55"/>
          <p:cNvSpPr/>
          <p:nvPr/>
        </p:nvSpPr>
        <p:spPr>
          <a:xfrm>
            <a:off x="1719056" y="5480759"/>
            <a:ext cx="8216342" cy="646298"/>
          </a:xfrm>
          <a:prstGeom prst="rect">
            <a:avLst/>
          </a:prstGeom>
          <a:solidFill>
            <a:srgbClr val="65BC46"/>
          </a:solidFill>
          <a:ln w="28575" cap="flat" cmpd="sng" algn="ctr">
            <a:solidFill>
              <a:srgbClr val="FFFFFF"/>
            </a:solidFill>
            <a:prstDash val="solid"/>
          </a:ln>
          <a:effectLst/>
        </p:spPr>
        <p:txBody>
          <a:bodyPr lIns="91306" tIns="45653" rIns="91306" bIns="45653" rtlCol="0" anchor="ctr"/>
          <a:lstStyle/>
          <a:p>
            <a:pPr algn="ctr" defTabSz="685891">
              <a:defRPr/>
            </a:pPr>
            <a:r>
              <a:rPr lang="en-US" sz="2800" kern="0" dirty="0" smtClean="0">
                <a:solidFill>
                  <a:srgbClr val="FFFFFF"/>
                </a:solidFill>
                <a:latin typeface="+mn-ea"/>
              </a:rPr>
              <a:t>Windows Runtime</a:t>
            </a:r>
            <a:endParaRPr lang="en-US" sz="2800" kern="0" dirty="0">
              <a:solidFill>
                <a:srgbClr val="FFFFFF"/>
              </a:solidFill>
              <a:latin typeface="+mn-ea"/>
            </a:endParaRPr>
          </a:p>
        </p:txBody>
      </p:sp>
      <p:sp>
        <p:nvSpPr>
          <p:cNvPr id="3" name="タイトル 2"/>
          <p:cNvSpPr>
            <a:spLocks noGrp="1"/>
          </p:cNvSpPr>
          <p:nvPr>
            <p:ph type="title"/>
          </p:nvPr>
        </p:nvSpPr>
        <p:spPr/>
        <p:txBody>
          <a:bodyPr/>
          <a:lstStyle/>
          <a:p>
            <a:r>
              <a:rPr kumimoji="1" lang="en-US" altLang="ja-JP" dirty="0" err="1" smtClean="0"/>
              <a:t>WinRT</a:t>
            </a:r>
            <a:r>
              <a:rPr kumimoji="1" lang="en-US" altLang="ja-JP" dirty="0" smtClean="0"/>
              <a:t> API </a:t>
            </a:r>
            <a:r>
              <a:rPr kumimoji="1" lang="en-US" altLang="ja-JP" dirty="0"/>
              <a:t>projection - JavaScript</a:t>
            </a:r>
            <a:endParaRPr kumimoji="1" lang="ja-JP" altLang="en-US" dirty="0"/>
          </a:p>
        </p:txBody>
      </p:sp>
      <p:sp>
        <p:nvSpPr>
          <p:cNvPr id="6" name="Rectangle 67"/>
          <p:cNvSpPr/>
          <p:nvPr/>
        </p:nvSpPr>
        <p:spPr>
          <a:xfrm>
            <a:off x="1064741" y="1737689"/>
            <a:ext cx="9466626" cy="674417"/>
          </a:xfrm>
          <a:prstGeom prst="rect">
            <a:avLst/>
          </a:prstGeom>
          <a:solidFill>
            <a:schemeClr val="accent1">
              <a:lumMod val="50000"/>
            </a:schemeClr>
          </a:solidFill>
          <a:ln w="9525" cap="flat" cmpd="sng" algn="ctr">
            <a:noFill/>
            <a:prstDash val="solid"/>
          </a:ln>
          <a:effectLst/>
        </p:spPr>
        <p:txBody>
          <a:bodyPr lIns="91306" tIns="45653" rIns="91306" bIns="45653" rtlCol="0" anchor="ctr"/>
          <a:lstStyle/>
          <a:p>
            <a:pPr algn="ctr" defTabSz="685891">
              <a:defRPr/>
            </a:pPr>
            <a:r>
              <a:rPr lang="en-US" sz="2400" kern="0" dirty="0" smtClean="0">
                <a:solidFill>
                  <a:srgbClr val="FFFFFF"/>
                </a:solidFill>
                <a:latin typeface="メイリオ" panose="020B0604030504040204" pitchFamily="50" charset="-128"/>
                <a:ea typeface="メイリオ" panose="020B0604030504040204" pitchFamily="50" charset="-128"/>
              </a:rPr>
              <a:t>Windows Store Apps</a:t>
            </a:r>
            <a:endParaRPr lang="en-US" sz="2400" kern="0" dirty="0">
              <a:solidFill>
                <a:srgbClr val="FFFFFF"/>
              </a:solidFill>
              <a:latin typeface="メイリオ" panose="020B0604030504040204" pitchFamily="50" charset="-128"/>
              <a:ea typeface="メイリオ" panose="020B0604030504040204" pitchFamily="50" charset="-128"/>
            </a:endParaRPr>
          </a:p>
        </p:txBody>
      </p:sp>
      <p:sp>
        <p:nvSpPr>
          <p:cNvPr id="16" name="正方形/長方形 15"/>
          <p:cNvSpPr/>
          <p:nvPr/>
        </p:nvSpPr>
        <p:spPr bwMode="auto">
          <a:xfrm>
            <a:off x="1064741" y="2412106"/>
            <a:ext cx="9466626" cy="969381"/>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テキスト プレースホルダー 1"/>
          <p:cNvSpPr>
            <a:spLocks noGrp="1"/>
          </p:cNvSpPr>
          <p:nvPr>
            <p:ph type="body" sz="quarter" idx="10"/>
          </p:nvPr>
        </p:nvSpPr>
        <p:spPr>
          <a:xfrm>
            <a:off x="257650" y="1141326"/>
            <a:ext cx="11671936" cy="887012"/>
          </a:xfrm>
        </p:spPr>
        <p:txBody>
          <a:bodyPr/>
          <a:lstStyle/>
          <a:p>
            <a:r>
              <a:rPr kumimoji="1" lang="en-US" altLang="ja-JP" sz="3200" dirty="0" smtClean="0"/>
              <a:t>Windows Runtime</a:t>
            </a:r>
            <a:endParaRPr kumimoji="1" lang="ja-JP" altLang="en-US" sz="3200" dirty="0"/>
          </a:p>
        </p:txBody>
      </p:sp>
      <p:sp>
        <p:nvSpPr>
          <p:cNvPr id="18" name="Rectangle 55"/>
          <p:cNvSpPr/>
          <p:nvPr/>
        </p:nvSpPr>
        <p:spPr>
          <a:xfrm>
            <a:off x="1719056" y="4818695"/>
            <a:ext cx="8216342" cy="646298"/>
          </a:xfrm>
          <a:prstGeom prst="rect">
            <a:avLst/>
          </a:prstGeom>
          <a:solidFill>
            <a:srgbClr val="FFC000"/>
          </a:solidFill>
          <a:ln w="28575" cap="flat" cmpd="sng" algn="ctr">
            <a:solidFill>
              <a:srgbClr val="FFFFFF"/>
            </a:solidFill>
            <a:prstDash val="solid"/>
          </a:ln>
          <a:effectLst/>
        </p:spPr>
        <p:txBody>
          <a:bodyPr lIns="91306" tIns="45653" rIns="91306" bIns="45653" rtlCol="0" anchor="ctr"/>
          <a:lstStyle/>
          <a:p>
            <a:pPr algn="ctr" defTabSz="685891">
              <a:defRPr/>
            </a:pPr>
            <a:r>
              <a:rPr lang="en-US" sz="2800" kern="0" dirty="0" err="1" smtClean="0">
                <a:solidFill>
                  <a:srgbClr val="FFFFFF"/>
                </a:solidFill>
                <a:latin typeface="+mn-ea"/>
              </a:rPr>
              <a:t>WinMD</a:t>
            </a:r>
            <a:endParaRPr lang="en-US" sz="2800" kern="0" dirty="0">
              <a:solidFill>
                <a:srgbClr val="FFFFFF"/>
              </a:solidFill>
              <a:latin typeface="+mn-ea"/>
            </a:endParaRPr>
          </a:p>
        </p:txBody>
      </p:sp>
      <p:sp>
        <p:nvSpPr>
          <p:cNvPr id="10" name="テキスト ボックス 9"/>
          <p:cNvSpPr txBox="1"/>
          <p:nvPr/>
        </p:nvSpPr>
        <p:spPr>
          <a:xfrm>
            <a:off x="1064741" y="3441682"/>
            <a:ext cx="8686189" cy="861774"/>
          </a:xfrm>
          <a:prstGeom prst="rect">
            <a:avLst/>
          </a:prstGeom>
          <a:noFill/>
        </p:spPr>
        <p:txBody>
          <a:bodyPr wrap="square" lIns="0" tIns="0" rIns="0" bIns="0" rtlCol="0">
            <a:spAutoFit/>
          </a:bodyPr>
          <a:lstStyle/>
          <a:p>
            <a:r>
              <a:rPr kumimoji="1" lang="ja-JP" altLang="en-US" sz="2800" dirty="0" smtClean="0">
                <a:gradFill>
                  <a:gsLst>
                    <a:gs pos="2917">
                      <a:schemeClr val="tx1"/>
                    </a:gs>
                    <a:gs pos="30000">
                      <a:schemeClr val="tx1"/>
                    </a:gs>
                  </a:gsLst>
                  <a:lin ang="5400000" scaled="0"/>
                </a:gradFill>
              </a:rPr>
              <a:t>実行時、</a:t>
            </a:r>
            <a:r>
              <a:rPr kumimoji="1" lang="en-US" altLang="ja-JP" sz="2800" dirty="0" smtClean="0">
                <a:gradFill>
                  <a:gsLst>
                    <a:gs pos="2917">
                      <a:schemeClr val="tx1"/>
                    </a:gs>
                    <a:gs pos="30000">
                      <a:schemeClr val="tx1"/>
                    </a:gs>
                  </a:gsLst>
                  <a:lin ang="5400000" scaled="0"/>
                </a:gradFill>
              </a:rPr>
              <a:t>IE(WWAHost.exe)</a:t>
            </a:r>
            <a:r>
              <a:rPr kumimoji="1" lang="ja-JP" altLang="en-US" sz="2800" dirty="0" smtClean="0">
                <a:gradFill>
                  <a:gsLst>
                    <a:gs pos="2917">
                      <a:schemeClr val="tx1"/>
                    </a:gs>
                    <a:gs pos="30000">
                      <a:schemeClr val="tx1"/>
                    </a:gs>
                  </a:gsLst>
                  <a:lin ang="5400000" scaled="0"/>
                </a:gradFill>
              </a:rPr>
              <a:t>が</a:t>
            </a:r>
            <a:r>
              <a:rPr kumimoji="1" lang="en-US" altLang="ja-JP" sz="2800" dirty="0" err="1" smtClean="0">
                <a:gradFill>
                  <a:gsLst>
                    <a:gs pos="2917">
                      <a:schemeClr val="tx1"/>
                    </a:gs>
                    <a:gs pos="30000">
                      <a:schemeClr val="tx1"/>
                    </a:gs>
                  </a:gsLst>
                  <a:lin ang="5400000" scaled="0"/>
                </a:gradFill>
              </a:rPr>
              <a:t>WinMD</a:t>
            </a:r>
            <a:r>
              <a:rPr kumimoji="1" lang="ja-JP" altLang="en-US" sz="2800" dirty="0" smtClean="0">
                <a:gradFill>
                  <a:gsLst>
                    <a:gs pos="2917">
                      <a:schemeClr val="tx1"/>
                    </a:gs>
                    <a:gs pos="30000">
                      <a:schemeClr val="tx1"/>
                    </a:gs>
                  </a:gsLst>
                  <a:lin ang="5400000" scaled="0"/>
                </a:gradFill>
              </a:rPr>
              <a:t>を解析し</a:t>
            </a:r>
            <a:endParaRPr kumimoji="1" lang="en-US" altLang="ja-JP" sz="2800" dirty="0" smtClean="0">
              <a:gradFill>
                <a:gsLst>
                  <a:gs pos="2917">
                    <a:schemeClr val="tx1"/>
                  </a:gs>
                  <a:gs pos="30000">
                    <a:schemeClr val="tx1"/>
                  </a:gs>
                </a:gsLst>
                <a:lin ang="5400000" scaled="0"/>
              </a:gradFill>
            </a:endParaRPr>
          </a:p>
          <a:p>
            <a:r>
              <a:rPr kumimoji="1" lang="en-US" altLang="ja-JP" sz="2800" dirty="0" smtClean="0">
                <a:gradFill>
                  <a:gsLst>
                    <a:gs pos="2917">
                      <a:schemeClr val="tx1"/>
                    </a:gs>
                    <a:gs pos="30000">
                      <a:schemeClr val="tx1"/>
                    </a:gs>
                  </a:gsLst>
                  <a:lin ang="5400000" scaled="0"/>
                </a:gradFill>
              </a:rPr>
              <a:t>JavaScript</a:t>
            </a:r>
            <a:r>
              <a:rPr kumimoji="1" lang="ja-JP" altLang="en-US" sz="2800" dirty="0" smtClean="0">
                <a:gradFill>
                  <a:gsLst>
                    <a:gs pos="2917">
                      <a:schemeClr val="tx1"/>
                    </a:gs>
                    <a:gs pos="30000">
                      <a:schemeClr val="tx1"/>
                    </a:gs>
                  </a:gsLst>
                  <a:lin ang="5400000" scaled="0"/>
                </a:gradFill>
              </a:rPr>
              <a:t>から</a:t>
            </a:r>
            <a:r>
              <a:rPr kumimoji="1" lang="en-US" altLang="ja-JP" sz="2800" dirty="0" err="1" smtClean="0">
                <a:gradFill>
                  <a:gsLst>
                    <a:gs pos="2917">
                      <a:schemeClr val="tx1"/>
                    </a:gs>
                    <a:gs pos="30000">
                      <a:schemeClr val="tx1"/>
                    </a:gs>
                  </a:gsLst>
                  <a:lin ang="5400000" scaled="0"/>
                </a:gradFill>
              </a:rPr>
              <a:t>WinRT</a:t>
            </a:r>
            <a:r>
              <a:rPr kumimoji="1" lang="en-US" altLang="ja-JP" sz="2800" dirty="0" smtClean="0">
                <a:gradFill>
                  <a:gsLst>
                    <a:gs pos="2917">
                      <a:schemeClr val="tx1"/>
                    </a:gs>
                    <a:gs pos="30000">
                      <a:schemeClr val="tx1"/>
                    </a:gs>
                  </a:gsLst>
                  <a:lin ang="5400000" scaled="0"/>
                </a:gradFill>
              </a:rPr>
              <a:t> API</a:t>
            </a:r>
            <a:r>
              <a:rPr kumimoji="1" lang="ja-JP" altLang="en-US" sz="2800" dirty="0" smtClean="0">
                <a:gradFill>
                  <a:gsLst>
                    <a:gs pos="2917">
                      <a:schemeClr val="tx1"/>
                    </a:gs>
                    <a:gs pos="30000">
                      <a:schemeClr val="tx1"/>
                    </a:gs>
                  </a:gsLst>
                  <a:lin ang="5400000" scaled="0"/>
                </a:gradFill>
              </a:rPr>
              <a:t>を呼び出す</a:t>
            </a:r>
          </a:p>
        </p:txBody>
      </p:sp>
      <p:sp>
        <p:nvSpPr>
          <p:cNvPr id="12" name="Rectangle 61"/>
          <p:cNvSpPr/>
          <p:nvPr/>
        </p:nvSpPr>
        <p:spPr>
          <a:xfrm>
            <a:off x="7977492" y="2511030"/>
            <a:ext cx="1957906" cy="624971"/>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JavaScript</a:t>
            </a:r>
            <a:endParaRPr lang="en-US" sz="2000" kern="0" dirty="0" smtClean="0">
              <a:solidFill>
                <a:srgbClr val="FFFFFF"/>
              </a:solidFill>
              <a:latin typeface="+mn-ea"/>
            </a:endParaRPr>
          </a:p>
        </p:txBody>
      </p:sp>
      <p:cxnSp>
        <p:nvCxnSpPr>
          <p:cNvPr id="13" name="直線矢印コネクタ 12"/>
          <p:cNvCxnSpPr>
            <a:stCxn id="12" idx="2"/>
          </p:cNvCxnSpPr>
          <p:nvPr/>
        </p:nvCxnSpPr>
        <p:spPr>
          <a:xfrm>
            <a:off x="8956445" y="3136001"/>
            <a:ext cx="0" cy="2050854"/>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17" name="Rectangle 53"/>
          <p:cNvSpPr/>
          <p:nvPr/>
        </p:nvSpPr>
        <p:spPr>
          <a:xfrm>
            <a:off x="8264870" y="3760972"/>
            <a:ext cx="3341056" cy="635331"/>
          </a:xfrm>
          <a:prstGeom prst="rect">
            <a:avLst/>
          </a:prstGeom>
          <a:solidFill>
            <a:srgbClr val="00B0F0"/>
          </a:solidFill>
          <a:ln w="9525" cap="flat" cmpd="sng" algn="ctr">
            <a:noFill/>
            <a:prstDash val="solid"/>
          </a:ln>
          <a:effectLst/>
        </p:spPr>
        <p:txBody>
          <a:bodyPr lIns="121725" tIns="60862" rIns="121725" bIns="60862" rtlCol="0" anchor="ctr"/>
          <a:lstStyle/>
          <a:p>
            <a:pPr algn="ctr" defTabSz="685891">
              <a:defRPr/>
            </a:pPr>
            <a:r>
              <a:rPr lang="en-US" sz="2400" kern="0" dirty="0" smtClean="0">
                <a:solidFill>
                  <a:srgbClr val="FFFFFF"/>
                </a:solidFill>
                <a:latin typeface="+mn-ea"/>
              </a:rPr>
              <a:t>Internet Explorer</a:t>
            </a:r>
          </a:p>
          <a:p>
            <a:pPr algn="ctr" defTabSz="685891">
              <a:defRPr/>
            </a:pPr>
            <a:r>
              <a:rPr lang="en-US" kern="0" dirty="0" smtClean="0">
                <a:solidFill>
                  <a:srgbClr val="FFFFFF"/>
                </a:solidFill>
                <a:latin typeface="+mn-ea"/>
              </a:rPr>
              <a:t>-WWAHost.exe</a:t>
            </a:r>
            <a:endParaRPr lang="en-US" kern="0" dirty="0">
              <a:solidFill>
                <a:srgbClr val="FFFFFF"/>
              </a:solidFill>
              <a:latin typeface="+mn-ea"/>
            </a:endParaRPr>
          </a:p>
        </p:txBody>
      </p:sp>
      <p:cxnSp>
        <p:nvCxnSpPr>
          <p:cNvPr id="20" name="直線矢印コネクタ 19"/>
          <p:cNvCxnSpPr/>
          <p:nvPr/>
        </p:nvCxnSpPr>
        <p:spPr>
          <a:xfrm>
            <a:off x="9471452" y="4396303"/>
            <a:ext cx="0" cy="1484235"/>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200753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7"/>
          <p:cNvSpPr/>
          <p:nvPr/>
        </p:nvSpPr>
        <p:spPr>
          <a:xfrm>
            <a:off x="1064741" y="4265763"/>
            <a:ext cx="9466626" cy="2437999"/>
          </a:xfrm>
          <a:prstGeom prst="rect">
            <a:avLst/>
          </a:prstGeom>
          <a:solidFill>
            <a:srgbClr val="0070C0"/>
          </a:solidFill>
          <a:ln w="9525" cap="flat" cmpd="sng" algn="ctr">
            <a:noFill/>
            <a:prstDash val="solid"/>
          </a:ln>
          <a:effectLst/>
        </p:spPr>
        <p:txBody>
          <a:bodyPr lIns="91306" tIns="45653" rIns="91306" bIns="45653" rtlCol="0" anchor="b"/>
          <a:lstStyle/>
          <a:p>
            <a:pPr algn="ctr" defTabSz="685891">
              <a:defRPr/>
            </a:pPr>
            <a:r>
              <a:rPr lang="en-US" sz="2400" kern="0" dirty="0" smtClean="0">
                <a:solidFill>
                  <a:srgbClr val="FFFFFF"/>
                </a:solidFill>
                <a:latin typeface="+mn-ea"/>
              </a:rPr>
              <a:t>Windows SDKs</a:t>
            </a:r>
            <a:endParaRPr lang="en-US" sz="2400" kern="0" dirty="0">
              <a:solidFill>
                <a:srgbClr val="FFFFFF"/>
              </a:solidFill>
              <a:latin typeface="+mn-ea"/>
            </a:endParaRPr>
          </a:p>
        </p:txBody>
      </p:sp>
      <p:sp>
        <p:nvSpPr>
          <p:cNvPr id="5" name="Rectangle 55"/>
          <p:cNvSpPr/>
          <p:nvPr/>
        </p:nvSpPr>
        <p:spPr>
          <a:xfrm>
            <a:off x="1765557" y="5264675"/>
            <a:ext cx="8216342" cy="905686"/>
          </a:xfrm>
          <a:prstGeom prst="rect">
            <a:avLst/>
          </a:prstGeom>
          <a:solidFill>
            <a:srgbClr val="65BC46"/>
          </a:solidFill>
          <a:ln w="28575" cap="flat" cmpd="sng" algn="ctr">
            <a:solidFill>
              <a:srgbClr val="FFFFFF"/>
            </a:solidFill>
            <a:prstDash val="solid"/>
          </a:ln>
          <a:effectLst/>
        </p:spPr>
        <p:txBody>
          <a:bodyPr lIns="91306" tIns="45653" rIns="91306" bIns="45653" rtlCol="0" anchor="ctr"/>
          <a:lstStyle/>
          <a:p>
            <a:pPr algn="ctr" defTabSz="685891">
              <a:defRPr/>
            </a:pPr>
            <a:r>
              <a:rPr lang="en-US" sz="2400" kern="0" dirty="0" smtClean="0">
                <a:solidFill>
                  <a:srgbClr val="FFFFFF"/>
                </a:solidFill>
                <a:latin typeface="+mn-ea"/>
              </a:rPr>
              <a:t>Windows Runtime</a:t>
            </a:r>
            <a:endParaRPr lang="en-US" sz="2400" kern="0" dirty="0">
              <a:solidFill>
                <a:srgbClr val="FFFFFF"/>
              </a:solidFill>
              <a:latin typeface="+mn-ea"/>
            </a:endParaRPr>
          </a:p>
        </p:txBody>
      </p:sp>
      <p:sp>
        <p:nvSpPr>
          <p:cNvPr id="3" name="タイトル 2"/>
          <p:cNvSpPr>
            <a:spLocks noGrp="1"/>
          </p:cNvSpPr>
          <p:nvPr>
            <p:ph type="title"/>
          </p:nvPr>
        </p:nvSpPr>
        <p:spPr/>
        <p:txBody>
          <a:bodyPr/>
          <a:lstStyle/>
          <a:p>
            <a:endParaRPr kumimoji="1" lang="ja-JP" altLang="en-US" dirty="0"/>
          </a:p>
        </p:txBody>
      </p:sp>
      <p:sp>
        <p:nvSpPr>
          <p:cNvPr id="6" name="Rectangle 67"/>
          <p:cNvSpPr/>
          <p:nvPr/>
        </p:nvSpPr>
        <p:spPr>
          <a:xfrm>
            <a:off x="1064741" y="1737689"/>
            <a:ext cx="9466626" cy="674417"/>
          </a:xfrm>
          <a:prstGeom prst="rect">
            <a:avLst/>
          </a:prstGeom>
          <a:solidFill>
            <a:schemeClr val="accent1">
              <a:lumMod val="50000"/>
            </a:schemeClr>
          </a:solidFill>
          <a:ln w="9525" cap="flat" cmpd="sng" algn="ctr">
            <a:noFill/>
            <a:prstDash val="solid"/>
          </a:ln>
          <a:effectLst/>
        </p:spPr>
        <p:txBody>
          <a:bodyPr lIns="91306" tIns="45653" rIns="91306" bIns="45653" rtlCol="0" anchor="ctr"/>
          <a:lstStyle/>
          <a:p>
            <a:pPr algn="ctr" defTabSz="685891">
              <a:defRPr/>
            </a:pPr>
            <a:r>
              <a:rPr lang="en-US" sz="2400" kern="0" dirty="0" smtClean="0">
                <a:solidFill>
                  <a:srgbClr val="FFFFFF"/>
                </a:solidFill>
                <a:latin typeface="メイリオ" panose="020B0604030504040204" pitchFamily="50" charset="-128"/>
                <a:ea typeface="メイリオ" panose="020B0604030504040204" pitchFamily="50" charset="-128"/>
              </a:rPr>
              <a:t>Windows Store Apps</a:t>
            </a:r>
            <a:endParaRPr lang="en-US" sz="2400" kern="0" dirty="0">
              <a:solidFill>
                <a:srgbClr val="FFFFFF"/>
              </a:solidFill>
              <a:latin typeface="メイリオ" panose="020B0604030504040204" pitchFamily="50" charset="-128"/>
              <a:ea typeface="メイリオ" panose="020B0604030504040204" pitchFamily="50" charset="-128"/>
            </a:endParaRPr>
          </a:p>
        </p:txBody>
      </p:sp>
      <p:sp>
        <p:nvSpPr>
          <p:cNvPr id="16" name="正方形/長方形 15"/>
          <p:cNvSpPr/>
          <p:nvPr/>
        </p:nvSpPr>
        <p:spPr bwMode="auto">
          <a:xfrm>
            <a:off x="1064741" y="2412106"/>
            <a:ext cx="9466626" cy="1402627"/>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61"/>
          <p:cNvSpPr/>
          <p:nvPr/>
        </p:nvSpPr>
        <p:spPr>
          <a:xfrm>
            <a:off x="2122018" y="2712393"/>
            <a:ext cx="1743979" cy="874699"/>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C/C++</a:t>
            </a:r>
            <a:endParaRPr lang="en-US" sz="2000" kern="0" dirty="0">
              <a:solidFill>
                <a:srgbClr val="FFFFFF"/>
              </a:solidFill>
              <a:latin typeface="+mn-ea"/>
            </a:endParaRPr>
          </a:p>
        </p:txBody>
      </p:sp>
      <p:sp>
        <p:nvSpPr>
          <p:cNvPr id="11" name="Rectangle 61"/>
          <p:cNvSpPr/>
          <p:nvPr/>
        </p:nvSpPr>
        <p:spPr>
          <a:xfrm>
            <a:off x="4953178" y="2692477"/>
            <a:ext cx="1792414" cy="874699"/>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 / VB</a:t>
            </a:r>
            <a:endParaRPr lang="en-US" sz="2800" kern="0" dirty="0">
              <a:solidFill>
                <a:srgbClr val="FFFFFF"/>
              </a:solidFill>
              <a:latin typeface="+mn-ea"/>
            </a:endParaRPr>
          </a:p>
        </p:txBody>
      </p:sp>
      <p:sp>
        <p:nvSpPr>
          <p:cNvPr id="13" name="Rectangle 61"/>
          <p:cNvSpPr/>
          <p:nvPr/>
        </p:nvSpPr>
        <p:spPr>
          <a:xfrm>
            <a:off x="8023994" y="2712393"/>
            <a:ext cx="1957906" cy="841684"/>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JavaScript</a:t>
            </a:r>
            <a:endParaRPr lang="en-US" sz="2000" kern="0" dirty="0" smtClean="0">
              <a:solidFill>
                <a:srgbClr val="FFFFFF"/>
              </a:solidFill>
              <a:latin typeface="+mn-ea"/>
            </a:endParaRPr>
          </a:p>
        </p:txBody>
      </p:sp>
      <p:sp>
        <p:nvSpPr>
          <p:cNvPr id="12" name="Rectangle 51"/>
          <p:cNvSpPr/>
          <p:nvPr/>
        </p:nvSpPr>
        <p:spPr>
          <a:xfrm>
            <a:off x="1765556" y="4400918"/>
            <a:ext cx="8216344" cy="653772"/>
          </a:xfrm>
          <a:prstGeom prst="rect">
            <a:avLst/>
          </a:prstGeom>
          <a:solidFill>
            <a:schemeClr val="accent4">
              <a:lumMod val="40000"/>
              <a:lumOff val="60000"/>
            </a:schemeClr>
          </a:solidFill>
          <a:ln w="9525" cap="flat" cmpd="sng" algn="ctr">
            <a:noFill/>
            <a:prstDash val="solid"/>
          </a:ln>
          <a:effectLst/>
        </p:spPr>
        <p:txBody>
          <a:bodyPr lIns="121725" tIns="60862" rIns="121725" bIns="60862" rtlCol="0" anchor="ctr"/>
          <a:lstStyle/>
          <a:p>
            <a:pPr algn="ctr" defTabSz="685891">
              <a:defRPr/>
            </a:pPr>
            <a:r>
              <a:rPr lang="en-US" sz="3600" kern="0" dirty="0" smtClean="0">
                <a:solidFill>
                  <a:srgbClr val="FFFFFF"/>
                </a:solidFill>
                <a:latin typeface="Segoe UI Semibold"/>
              </a:rPr>
              <a:t>Application Binary Interface</a:t>
            </a:r>
            <a:endParaRPr lang="en-US" sz="3600" kern="0" dirty="0">
              <a:solidFill>
                <a:srgbClr val="FFFFFF"/>
              </a:solidFill>
              <a:latin typeface="Segoe UI Semibold"/>
            </a:endParaRPr>
          </a:p>
        </p:txBody>
      </p:sp>
      <p:sp>
        <p:nvSpPr>
          <p:cNvPr id="22" name="テキスト プレースホルダー 1"/>
          <p:cNvSpPr>
            <a:spLocks noGrp="1"/>
          </p:cNvSpPr>
          <p:nvPr>
            <p:ph type="body" sz="quarter" idx="10"/>
          </p:nvPr>
        </p:nvSpPr>
        <p:spPr>
          <a:xfrm>
            <a:off x="257650" y="1141326"/>
            <a:ext cx="11671936" cy="2075332"/>
          </a:xfrm>
        </p:spPr>
        <p:txBody>
          <a:bodyPr/>
          <a:lstStyle/>
          <a:p>
            <a:r>
              <a:rPr kumimoji="1" lang="en-US" altLang="ja-JP" sz="3200" dirty="0" smtClean="0"/>
              <a:t>Windows Runtime</a:t>
            </a:r>
            <a:r>
              <a:rPr kumimoji="1" lang="ja-JP" altLang="en-US" sz="3200" dirty="0" smtClean="0"/>
              <a:t>と</a:t>
            </a:r>
            <a:r>
              <a:rPr kumimoji="1" lang="en-US" altLang="ja-JP" sz="3200" dirty="0" smtClean="0"/>
              <a:t>ABI</a:t>
            </a:r>
            <a:r>
              <a:rPr kumimoji="1" lang="ja-JP" altLang="en-US" sz="3200" dirty="0" smtClean="0"/>
              <a:t>のおかげで、各言語の相互利用が可能</a:t>
            </a:r>
            <a:endParaRPr kumimoji="1" lang="ja-JP" altLang="en-US" sz="3200" dirty="0"/>
          </a:p>
        </p:txBody>
      </p:sp>
      <p:cxnSp>
        <p:nvCxnSpPr>
          <p:cNvPr id="19" name="直線矢印コネクタ 18"/>
          <p:cNvCxnSpPr>
            <a:stCxn id="9" idx="2"/>
            <a:endCxn id="11" idx="2"/>
          </p:cNvCxnSpPr>
          <p:nvPr/>
        </p:nvCxnSpPr>
        <p:spPr>
          <a:xfrm rot="5400000" flipH="1" flipV="1">
            <a:off x="4411738" y="2149445"/>
            <a:ext cx="19916" cy="2855377"/>
          </a:xfrm>
          <a:prstGeom prst="bentConnector3">
            <a:avLst>
              <a:gd name="adj1" fmla="val -9776270"/>
            </a:avLst>
          </a:prstGeom>
          <a:ln w="57150">
            <a:solidFill>
              <a:srgbClr val="FF0000"/>
            </a:solidFill>
            <a:headEnd type="arrow"/>
            <a:tailEnd type="arrow"/>
          </a:ln>
        </p:spPr>
        <p:style>
          <a:lnRef idx="1">
            <a:schemeClr val="dk1"/>
          </a:lnRef>
          <a:fillRef idx="0">
            <a:schemeClr val="dk1"/>
          </a:fillRef>
          <a:effectRef idx="0">
            <a:schemeClr val="dk1"/>
          </a:effectRef>
          <a:fontRef idx="minor">
            <a:schemeClr val="tx1"/>
          </a:fontRef>
        </p:style>
      </p:cxnSp>
      <p:cxnSp>
        <p:nvCxnSpPr>
          <p:cNvPr id="26" name="直線矢印コネクタ 18"/>
          <p:cNvCxnSpPr/>
          <p:nvPr/>
        </p:nvCxnSpPr>
        <p:spPr>
          <a:xfrm rot="5400000">
            <a:off x="7653471" y="1970747"/>
            <a:ext cx="13099" cy="3153562"/>
          </a:xfrm>
          <a:prstGeom prst="bentConnector3">
            <a:avLst>
              <a:gd name="adj1" fmla="val 15538056"/>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cxnSp>
        <p:nvCxnSpPr>
          <p:cNvPr id="30" name="直線矢印コネクタ 18"/>
          <p:cNvCxnSpPr/>
          <p:nvPr/>
        </p:nvCxnSpPr>
        <p:spPr>
          <a:xfrm rot="5400000">
            <a:off x="6067277" y="259889"/>
            <a:ext cx="31927" cy="6652628"/>
          </a:xfrm>
          <a:prstGeom prst="bentConnector3">
            <a:avLst>
              <a:gd name="adj1" fmla="val 7432919"/>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10528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971952"/>
            <a:ext cx="11149013" cy="914096"/>
          </a:xfrm>
        </p:spPr>
        <p:txBody>
          <a:bodyPr/>
          <a:lstStyle/>
          <a:p>
            <a:r>
              <a:rPr lang="en-US" altLang="ja-JP" dirty="0">
                <a:solidFill>
                  <a:schemeClr val="tx1">
                    <a:alpha val="99000"/>
                  </a:schemeClr>
                </a:solidFill>
              </a:rPr>
              <a:t>2</a:t>
            </a:r>
            <a:r>
              <a:rPr lang="en-US" altLang="ja-JP" dirty="0" smtClean="0">
                <a:solidFill>
                  <a:schemeClr val="tx1">
                    <a:alpha val="99000"/>
                  </a:schemeClr>
                </a:solidFill>
              </a:rPr>
              <a:t>. Process</a:t>
            </a:r>
            <a:endParaRPr lang="en-US" dirty="0">
              <a:solidFill>
                <a:schemeClr val="tx1">
                  <a:alpha val="99000"/>
                </a:schemeClr>
              </a:solidFill>
            </a:endParaRPr>
          </a:p>
        </p:txBody>
      </p:sp>
    </p:spTree>
    <p:extLst>
      <p:ext uri="{BB962C8B-B14F-4D97-AF65-F5344CB8AC3E}">
        <p14:creationId xmlns:p14="http://schemas.microsoft.com/office/powerpoint/2010/main" val="234237470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135118"/>
            <a:ext cx="11149013" cy="5494282"/>
          </a:xfrm>
        </p:spPr>
        <p:txBody>
          <a:bodyPr/>
          <a:lstStyle/>
          <a:p>
            <a:r>
              <a:rPr kumimoji="1" lang="ja-JP" altLang="en-US" dirty="0" smtClean="0"/>
              <a:t>プロセスが</a:t>
            </a:r>
            <a:r>
              <a:rPr kumimoji="1" lang="en-US" altLang="ja-JP" dirty="0" smtClean="0"/>
              <a:t>Active</a:t>
            </a:r>
            <a:r>
              <a:rPr kumimoji="1" lang="ja-JP" altLang="en-US" dirty="0" smtClean="0"/>
              <a:t>化するのは</a:t>
            </a:r>
            <a:r>
              <a:rPr kumimoji="1" lang="en-US" altLang="ja-JP" dirty="0" smtClean="0"/>
              <a:t>2</a:t>
            </a:r>
            <a:r>
              <a:rPr kumimoji="1" lang="ja-JP" altLang="en-US" dirty="0" smtClean="0"/>
              <a:t>パターン</a:t>
            </a:r>
            <a:endParaRPr kumimoji="1" lang="en-US" altLang="ja-JP" dirty="0" smtClean="0"/>
          </a:p>
          <a:p>
            <a:pPr marL="571500" indent="-571500">
              <a:buFont typeface="Arial" panose="020B0604020202020204" pitchFamily="34" charset="0"/>
              <a:buChar char="•"/>
            </a:pPr>
            <a:r>
              <a:rPr kumimoji="1" lang="ja-JP" altLang="en-US" dirty="0" smtClean="0"/>
              <a:t>メインビューのアクティブ化</a:t>
            </a:r>
            <a:endParaRPr kumimoji="1" lang="en-US" altLang="ja-JP" dirty="0" smtClean="0"/>
          </a:p>
        </p:txBody>
      </p:sp>
      <p:sp>
        <p:nvSpPr>
          <p:cNvPr id="3" name="タイトル 2"/>
          <p:cNvSpPr>
            <a:spLocks noGrp="1"/>
          </p:cNvSpPr>
          <p:nvPr>
            <p:ph type="title"/>
          </p:nvPr>
        </p:nvSpPr>
        <p:spPr/>
        <p:txBody>
          <a:bodyPr/>
          <a:lstStyle/>
          <a:p>
            <a:r>
              <a:rPr kumimoji="1" lang="en-US" altLang="ja-JP" dirty="0" smtClean="0"/>
              <a:t>Activation (1)</a:t>
            </a:r>
            <a:endParaRPr kumimoji="1" lang="ja-JP" altLang="en-US" dirty="0"/>
          </a:p>
        </p:txBody>
      </p:sp>
      <p:pic>
        <p:nvPicPr>
          <p:cNvPr id="5" name="図 4"/>
          <p:cNvPicPr>
            <a:picLocks noChangeAspect="1"/>
          </p:cNvPicPr>
          <p:nvPr/>
        </p:nvPicPr>
        <p:blipFill>
          <a:blip r:embed="rId2"/>
          <a:stretch>
            <a:fillRect/>
          </a:stretch>
        </p:blipFill>
        <p:spPr>
          <a:xfrm>
            <a:off x="1789440" y="2619375"/>
            <a:ext cx="9429750" cy="4010025"/>
          </a:xfrm>
          <a:prstGeom prst="rect">
            <a:avLst/>
          </a:prstGeom>
        </p:spPr>
      </p:pic>
    </p:spTree>
    <p:extLst>
      <p:ext uri="{BB962C8B-B14F-4D97-AF65-F5344CB8AC3E}">
        <p14:creationId xmlns:p14="http://schemas.microsoft.com/office/powerpoint/2010/main" val="275049763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69243" y="1636231"/>
            <a:ext cx="9048750" cy="5095875"/>
          </a:xfrm>
          <a:prstGeom prst="rect">
            <a:avLst/>
          </a:prstGeom>
        </p:spPr>
      </p:pic>
      <p:sp>
        <p:nvSpPr>
          <p:cNvPr id="3" name="タイトル 2"/>
          <p:cNvSpPr>
            <a:spLocks noGrp="1"/>
          </p:cNvSpPr>
          <p:nvPr>
            <p:ph type="title"/>
          </p:nvPr>
        </p:nvSpPr>
        <p:spPr/>
        <p:txBody>
          <a:bodyPr/>
          <a:lstStyle/>
          <a:p>
            <a:r>
              <a:rPr kumimoji="1" lang="en-US" altLang="ja-JP" dirty="0" smtClean="0"/>
              <a:t>Activation (2)</a:t>
            </a:r>
            <a:endParaRPr kumimoji="1" lang="ja-JP" altLang="en-US" dirty="0"/>
          </a:p>
        </p:txBody>
      </p:sp>
      <p:sp>
        <p:nvSpPr>
          <p:cNvPr id="5" name="テキスト プレースホルダー 1"/>
          <p:cNvSpPr>
            <a:spLocks noGrp="1"/>
          </p:cNvSpPr>
          <p:nvPr>
            <p:ph type="body" sz="quarter" idx="10"/>
          </p:nvPr>
        </p:nvSpPr>
        <p:spPr>
          <a:xfrm>
            <a:off x="519112" y="1135118"/>
            <a:ext cx="11149013" cy="977461"/>
          </a:xfrm>
        </p:spPr>
        <p:txBody>
          <a:bodyPr/>
          <a:lstStyle/>
          <a:p>
            <a:pPr marL="571500" indent="-571500">
              <a:buFont typeface="Arial" panose="020B0604020202020204" pitchFamily="34" charset="0"/>
              <a:buChar char="•"/>
            </a:pPr>
            <a:r>
              <a:rPr kumimoji="1" lang="ja-JP" altLang="en-US" dirty="0" smtClean="0"/>
              <a:t>ホステッドビューのアクティブ化</a:t>
            </a:r>
            <a:endParaRPr kumimoji="1" lang="ja-JP" altLang="en-US" dirty="0"/>
          </a:p>
        </p:txBody>
      </p:sp>
      <p:sp>
        <p:nvSpPr>
          <p:cNvPr id="6" name="正方形/長方形 5"/>
          <p:cNvSpPr/>
          <p:nvPr/>
        </p:nvSpPr>
        <p:spPr bwMode="auto">
          <a:xfrm>
            <a:off x="6589986" y="1636231"/>
            <a:ext cx="4114800" cy="5094890"/>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四角形吹き出し 6"/>
          <p:cNvSpPr/>
          <p:nvPr/>
        </p:nvSpPr>
        <p:spPr bwMode="auto">
          <a:xfrm>
            <a:off x="519112" y="5186091"/>
            <a:ext cx="3550404" cy="1104901"/>
          </a:xfrm>
          <a:prstGeom prst="wedgeRectCallout">
            <a:avLst>
              <a:gd name="adj1" fmla="val 135733"/>
              <a:gd name="adj2" fmla="val -53076"/>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例えば「共有」で出てくるやつ</a:t>
            </a:r>
          </a:p>
        </p:txBody>
      </p:sp>
    </p:spTree>
    <p:extLst>
      <p:ext uri="{BB962C8B-B14F-4D97-AF65-F5344CB8AC3E}">
        <p14:creationId xmlns:p14="http://schemas.microsoft.com/office/powerpoint/2010/main" val="14343328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alpha val="99000"/>
                  </a:schemeClr>
                </a:solidFill>
              </a:rPr>
              <a:t>はじめに</a:t>
            </a:r>
            <a:endParaRPr kumimoji="1" lang="ja-JP" altLang="en-US" dirty="0">
              <a:solidFill>
                <a:schemeClr val="tx1">
                  <a:alpha val="99000"/>
                </a:schemeClr>
              </a:solidFill>
            </a:endParaRPr>
          </a:p>
        </p:txBody>
      </p:sp>
    </p:spTree>
    <p:extLst>
      <p:ext uri="{BB962C8B-B14F-4D97-AF65-F5344CB8AC3E}">
        <p14:creationId xmlns:p14="http://schemas.microsoft.com/office/powerpoint/2010/main" val="6699424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447799"/>
            <a:ext cx="11149013" cy="3534104"/>
          </a:xfrm>
        </p:spPr>
        <p:txBody>
          <a:bodyPr/>
          <a:lstStyle/>
          <a:p>
            <a:r>
              <a:rPr kumimoji="1" lang="ja-JP" altLang="en-US" dirty="0" smtClean="0"/>
              <a:t>アクティブ化の方法は</a:t>
            </a:r>
            <a:r>
              <a:rPr kumimoji="1" lang="en-US" altLang="ja-JP" dirty="0" smtClean="0"/>
              <a:t>2</a:t>
            </a:r>
            <a:r>
              <a:rPr kumimoji="1" lang="ja-JP" altLang="en-US" dirty="0" smtClean="0"/>
              <a:t>つある</a:t>
            </a:r>
            <a:endParaRPr kumimoji="1" lang="en-US" altLang="ja-JP" dirty="0" smtClean="0"/>
          </a:p>
          <a:p>
            <a:r>
              <a:rPr kumimoji="1" lang="en-US" altLang="ja-JP" dirty="0" smtClean="0"/>
              <a:t>Windows</a:t>
            </a:r>
            <a:r>
              <a:rPr kumimoji="1" lang="ja-JP" altLang="en-US" dirty="0" smtClean="0"/>
              <a:t>ストアアプリのインスタンスは</a:t>
            </a:r>
            <a:r>
              <a:rPr kumimoji="1" lang="en-US" altLang="ja-JP" dirty="0" smtClean="0"/>
              <a:t>1</a:t>
            </a:r>
            <a:r>
              <a:rPr kumimoji="1" lang="ja-JP" altLang="en-US" dirty="0" smtClean="0"/>
              <a:t>つ</a:t>
            </a:r>
            <a:endParaRPr kumimoji="1" lang="en-US" altLang="ja-JP" dirty="0" smtClean="0"/>
          </a:p>
          <a:p>
            <a:r>
              <a:rPr kumimoji="1" lang="en-US" altLang="ja-JP" dirty="0" smtClean="0"/>
              <a:t> - App</a:t>
            </a:r>
            <a:r>
              <a:rPr kumimoji="1" lang="ja-JP" altLang="en-US" dirty="0" smtClean="0"/>
              <a:t>オブジェクトはシングルトン</a:t>
            </a:r>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kumimoji="1" lang="en-US" altLang="ja-JP" dirty="0" smtClean="0"/>
              <a:t>Initialization</a:t>
            </a:r>
            <a:endParaRPr kumimoji="1" lang="ja-JP" altLang="en-US" dirty="0"/>
          </a:p>
        </p:txBody>
      </p:sp>
    </p:spTree>
    <p:extLst>
      <p:ext uri="{BB962C8B-B14F-4D97-AF65-F5344CB8AC3E}">
        <p14:creationId xmlns:p14="http://schemas.microsoft.com/office/powerpoint/2010/main" val="37624638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Process life time</a:t>
            </a:r>
            <a:endParaRPr kumimoji="1" lang="ja-JP" altLang="en-US" dirty="0"/>
          </a:p>
        </p:txBody>
      </p:sp>
      <p:pic>
        <p:nvPicPr>
          <p:cNvPr id="6" name="図 5"/>
          <p:cNvPicPr>
            <a:picLocks noChangeAspect="1"/>
          </p:cNvPicPr>
          <p:nvPr/>
        </p:nvPicPr>
        <p:blipFill>
          <a:blip r:embed="rId3"/>
          <a:stretch>
            <a:fillRect/>
          </a:stretch>
        </p:blipFill>
        <p:spPr>
          <a:xfrm>
            <a:off x="4921396" y="976497"/>
            <a:ext cx="6970785" cy="377584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718" y="2135064"/>
            <a:ext cx="2478695" cy="1625638"/>
          </a:xfrm>
          <a:prstGeom prst="rect">
            <a:avLst/>
          </a:prstGeom>
        </p:spPr>
      </p:pic>
      <p:sp>
        <p:nvSpPr>
          <p:cNvPr id="8" name="テキスト プレースホルダー 1"/>
          <p:cNvSpPr>
            <a:spLocks noGrp="1"/>
          </p:cNvSpPr>
          <p:nvPr>
            <p:ph type="body" sz="quarter" idx="10"/>
          </p:nvPr>
        </p:nvSpPr>
        <p:spPr>
          <a:xfrm>
            <a:off x="743168" y="4919269"/>
            <a:ext cx="11149013" cy="1469622"/>
          </a:xfrm>
        </p:spPr>
        <p:txBody>
          <a:bodyPr/>
          <a:lstStyle/>
          <a:p>
            <a:r>
              <a:rPr kumimoji="1" lang="ja-JP" altLang="en-US" dirty="0" smtClean="0"/>
              <a:t>アプリに終了の概念はなし</a:t>
            </a:r>
            <a:endParaRPr kumimoji="1" lang="en-US" altLang="ja-JP" dirty="0" smtClean="0"/>
          </a:p>
          <a:p>
            <a:r>
              <a:rPr kumimoji="1" lang="ja-JP" altLang="en-US" dirty="0" smtClean="0"/>
              <a:t>待機時、バックグラウンドタスクを実行できる</a:t>
            </a:r>
            <a:endParaRPr kumimoji="1" lang="en-US" altLang="ja-JP" dirty="0" smtClean="0"/>
          </a:p>
        </p:txBody>
      </p:sp>
      <p:cxnSp>
        <p:nvCxnSpPr>
          <p:cNvPr id="9" name="直線矢印コネクタ 8"/>
          <p:cNvCxnSpPr/>
          <p:nvPr/>
        </p:nvCxnSpPr>
        <p:spPr>
          <a:xfrm>
            <a:off x="11316017" y="4225159"/>
            <a:ext cx="0" cy="694110"/>
          </a:xfrm>
          <a:prstGeom prst="straightConnector1">
            <a:avLst/>
          </a:prstGeom>
          <a:ln w="28575">
            <a:solidFill>
              <a:schemeClr val="accent1">
                <a:lumMod val="40000"/>
                <a:lumOff val="60000"/>
              </a:schemeClr>
            </a:solidFill>
            <a:headEnd type="none"/>
            <a:tailEnd type="arrow"/>
          </a:ln>
        </p:spPr>
        <p:style>
          <a:lnRef idx="1">
            <a:schemeClr val="dk1"/>
          </a:lnRef>
          <a:fillRef idx="0">
            <a:schemeClr val="dk1"/>
          </a:fillRef>
          <a:effectRef idx="0">
            <a:schemeClr val="dk1"/>
          </a:effectRef>
          <a:fontRef idx="minor">
            <a:schemeClr val="tx1"/>
          </a:fontRef>
        </p:style>
      </p:cxnSp>
      <p:sp>
        <p:nvSpPr>
          <p:cNvPr id="12" name="正方形/長方形 11"/>
          <p:cNvSpPr/>
          <p:nvPr/>
        </p:nvSpPr>
        <p:spPr bwMode="auto">
          <a:xfrm>
            <a:off x="10058400" y="4919269"/>
            <a:ext cx="1833781" cy="630193"/>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dirty="0" smtClean="0">
                <a:solidFill>
                  <a:schemeClr val="tx1"/>
                </a:solidFill>
                <a:ea typeface="Segoe UI" pitchFamily="34" charset="0"/>
                <a:cs typeface="Segoe UI" pitchFamily="34" charset="0"/>
              </a:rPr>
              <a:t>Background task</a:t>
            </a:r>
            <a:endParaRPr kumimoji="1" lang="ja-JP" altLang="en-US" dirty="0" err="1"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42211725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971952"/>
            <a:ext cx="11149013" cy="914096"/>
          </a:xfrm>
        </p:spPr>
        <p:txBody>
          <a:bodyPr/>
          <a:lstStyle/>
          <a:p>
            <a:r>
              <a:rPr lang="en-US" altLang="ja-JP" dirty="0">
                <a:solidFill>
                  <a:schemeClr val="tx1">
                    <a:alpha val="99000"/>
                  </a:schemeClr>
                </a:solidFill>
              </a:rPr>
              <a:t>3</a:t>
            </a:r>
            <a:r>
              <a:rPr lang="en-US" altLang="ja-JP" dirty="0" smtClean="0">
                <a:solidFill>
                  <a:schemeClr val="tx1">
                    <a:alpha val="99000"/>
                  </a:schemeClr>
                </a:solidFill>
              </a:rPr>
              <a:t>. Features</a:t>
            </a:r>
            <a:endParaRPr lang="en-US" dirty="0">
              <a:solidFill>
                <a:schemeClr val="tx1">
                  <a:alpha val="99000"/>
                </a:schemeClr>
              </a:solidFill>
            </a:endParaRPr>
          </a:p>
        </p:txBody>
      </p:sp>
    </p:spTree>
    <p:extLst>
      <p:ext uri="{BB962C8B-B14F-4D97-AF65-F5344CB8AC3E}">
        <p14:creationId xmlns:p14="http://schemas.microsoft.com/office/powerpoint/2010/main" val="1280420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386401"/>
            <a:ext cx="6465012" cy="5139559"/>
          </a:xfrm>
        </p:spPr>
        <p:txBody>
          <a:bodyPr/>
          <a:lstStyle/>
          <a:p>
            <a:pPr marL="571500" indent="-571500">
              <a:buFont typeface="Arial" panose="020B0604020202020204" pitchFamily="34" charset="0"/>
              <a:buChar char="•"/>
            </a:pPr>
            <a:r>
              <a:rPr kumimoji="1" lang="ja-JP" altLang="en-US" sz="3200" dirty="0" smtClean="0">
                <a:solidFill>
                  <a:schemeClr val="accent5">
                    <a:lumMod val="75000"/>
                    <a:alpha val="99000"/>
                  </a:schemeClr>
                </a:solidFill>
              </a:rPr>
              <a:t>パッケージデータ</a:t>
            </a:r>
            <a:endParaRPr kumimoji="1" lang="en-US" altLang="ja-JP" sz="3200" dirty="0" smtClean="0">
              <a:solidFill>
                <a:schemeClr val="accent5">
                  <a:lumMod val="75000"/>
                  <a:alpha val="99000"/>
                </a:schemeClr>
              </a:solidFill>
            </a:endParaRPr>
          </a:p>
          <a:p>
            <a:pPr marL="571500" indent="-571500">
              <a:buFont typeface="Arial" panose="020B0604020202020204" pitchFamily="34" charset="0"/>
              <a:buChar char="•"/>
            </a:pPr>
            <a:r>
              <a:rPr kumimoji="1" lang="ja-JP" altLang="en-US" sz="3200" dirty="0" smtClean="0">
                <a:solidFill>
                  <a:schemeClr val="tx1">
                    <a:alpha val="99000"/>
                  </a:schemeClr>
                </a:solidFill>
              </a:rPr>
              <a:t>ストレージ</a:t>
            </a:r>
            <a:endParaRPr kumimoji="1" lang="en-US" altLang="ja-JP" sz="3200" dirty="0" smtClean="0">
              <a:solidFill>
                <a:schemeClr val="tx1">
                  <a:alpha val="99000"/>
                </a:schemeClr>
              </a:solidFill>
            </a:endParaRPr>
          </a:p>
          <a:p>
            <a:pPr marL="571500" indent="-571500">
              <a:buFont typeface="Arial" panose="020B0604020202020204" pitchFamily="34" charset="0"/>
              <a:buChar char="•"/>
            </a:pPr>
            <a:r>
              <a:rPr kumimoji="1" lang="ja-JP" altLang="en-US" sz="3200" dirty="0" smtClean="0"/>
              <a:t>ストリーム</a:t>
            </a:r>
            <a:endParaRPr kumimoji="1" lang="en-US" altLang="ja-JP" sz="3200" dirty="0" smtClean="0"/>
          </a:p>
          <a:p>
            <a:pPr marL="571500" indent="-571500">
              <a:buFont typeface="Arial" panose="020B0604020202020204" pitchFamily="34" charset="0"/>
              <a:buChar char="•"/>
            </a:pPr>
            <a:r>
              <a:rPr kumimoji="1" lang="ja-JP" altLang="en-US" sz="3200" dirty="0" smtClean="0"/>
              <a:t>ネットワーク</a:t>
            </a:r>
            <a:endParaRPr kumimoji="1" lang="en-US" altLang="ja-JP" sz="3200" dirty="0" smtClean="0"/>
          </a:p>
          <a:p>
            <a:pPr marL="571500" indent="-571500">
              <a:buFont typeface="Arial" panose="020B0604020202020204" pitchFamily="34" charset="0"/>
              <a:buChar char="•"/>
            </a:pPr>
            <a:r>
              <a:rPr kumimoji="1" lang="ja-JP" altLang="en-US" sz="3200" dirty="0" smtClean="0">
                <a:solidFill>
                  <a:schemeClr val="accent5">
                    <a:lumMod val="75000"/>
                    <a:alpha val="99000"/>
                  </a:schemeClr>
                </a:solidFill>
              </a:rPr>
              <a:t>通知</a:t>
            </a:r>
            <a:endParaRPr kumimoji="1" lang="en-US" altLang="ja-JP" sz="3200" dirty="0" smtClean="0">
              <a:solidFill>
                <a:schemeClr val="accent5">
                  <a:lumMod val="75000"/>
                  <a:alpha val="99000"/>
                </a:schemeClr>
              </a:solidFill>
            </a:endParaRPr>
          </a:p>
          <a:p>
            <a:pPr marL="571500" indent="-571500">
              <a:buFont typeface="Arial" panose="020B0604020202020204" pitchFamily="34" charset="0"/>
              <a:buChar char="•"/>
            </a:pPr>
            <a:r>
              <a:rPr kumimoji="1" lang="ja-JP" altLang="en-US" sz="3200" dirty="0" smtClean="0">
                <a:solidFill>
                  <a:schemeClr val="accent5">
                    <a:lumMod val="75000"/>
                    <a:alpha val="99000"/>
                  </a:schemeClr>
                </a:solidFill>
              </a:rPr>
              <a:t>バックグラウンドタスク</a:t>
            </a:r>
            <a:endParaRPr kumimoji="1" lang="en-US" altLang="ja-JP" sz="3200" dirty="0" smtClean="0">
              <a:solidFill>
                <a:schemeClr val="accent5">
                  <a:lumMod val="75000"/>
                  <a:alpha val="99000"/>
                </a:schemeClr>
              </a:solidFill>
            </a:endParaRPr>
          </a:p>
        </p:txBody>
      </p:sp>
      <p:sp>
        <p:nvSpPr>
          <p:cNvPr id="3" name="タイトル 2"/>
          <p:cNvSpPr>
            <a:spLocks noGrp="1"/>
          </p:cNvSpPr>
          <p:nvPr>
            <p:ph type="title"/>
          </p:nvPr>
        </p:nvSpPr>
        <p:spPr/>
        <p:txBody>
          <a:bodyPr/>
          <a:lstStyle/>
          <a:p>
            <a:r>
              <a:rPr kumimoji="1" lang="en-US" altLang="ja-JP" dirty="0" smtClean="0"/>
              <a:t>Windows Runtime Features</a:t>
            </a:r>
            <a:endParaRPr kumimoji="1" lang="ja-JP" altLang="en-US" dirty="0"/>
          </a:p>
        </p:txBody>
      </p:sp>
      <p:sp>
        <p:nvSpPr>
          <p:cNvPr id="5" name="テキスト プレースホルダー 1"/>
          <p:cNvSpPr txBox="1">
            <a:spLocks/>
          </p:cNvSpPr>
          <p:nvPr/>
        </p:nvSpPr>
        <p:spPr>
          <a:xfrm>
            <a:off x="6093617" y="1386400"/>
            <a:ext cx="5809348" cy="5139559"/>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itchFamily="34" charset="0"/>
              <a:buChar char="•"/>
            </a:pPr>
            <a:r>
              <a:rPr kumimoji="1" lang="ja-JP" altLang="en-US" sz="3200" dirty="0" smtClean="0">
                <a:solidFill>
                  <a:schemeClr val="accent5">
                    <a:lumMod val="75000"/>
                    <a:alpha val="99000"/>
                  </a:schemeClr>
                </a:solidFill>
              </a:rPr>
              <a:t>共有</a:t>
            </a:r>
            <a:endParaRPr kumimoji="1" lang="en-US" altLang="ja-JP" sz="3200" dirty="0" smtClean="0">
              <a:solidFill>
                <a:schemeClr val="accent5">
                  <a:lumMod val="75000"/>
                  <a:alpha val="99000"/>
                </a:schemeClr>
              </a:solidFill>
            </a:endParaRPr>
          </a:p>
          <a:p>
            <a:pPr marL="571500" indent="-571500">
              <a:buFont typeface="Arial" pitchFamily="34" charset="0"/>
              <a:buChar char="•"/>
            </a:pPr>
            <a:r>
              <a:rPr kumimoji="1" lang="ja-JP" altLang="en-US" sz="3200" dirty="0" smtClean="0">
                <a:solidFill>
                  <a:schemeClr val="accent5">
                    <a:lumMod val="75000"/>
                    <a:alpha val="99000"/>
                  </a:schemeClr>
                </a:solidFill>
              </a:rPr>
              <a:t>広告</a:t>
            </a:r>
            <a:endParaRPr kumimoji="1" lang="en-US" altLang="ja-JP" sz="3200" dirty="0" smtClean="0">
              <a:solidFill>
                <a:schemeClr val="accent5">
                  <a:lumMod val="75000"/>
                  <a:alpha val="99000"/>
                </a:schemeClr>
              </a:solidFill>
            </a:endParaRPr>
          </a:p>
          <a:p>
            <a:pPr marL="571500" indent="-571500">
              <a:buFont typeface="Arial" pitchFamily="34" charset="0"/>
              <a:buChar char="•"/>
            </a:pPr>
            <a:r>
              <a:rPr kumimoji="1" lang="ja-JP" altLang="en-US" sz="3200" dirty="0" smtClean="0">
                <a:solidFill>
                  <a:schemeClr val="accent5">
                    <a:lumMod val="75000"/>
                    <a:alpha val="99000"/>
                  </a:schemeClr>
                </a:solidFill>
              </a:rPr>
              <a:t>アプリ内</a:t>
            </a:r>
            <a:r>
              <a:rPr kumimoji="1" lang="ja-JP" altLang="en-US" sz="3200" dirty="0">
                <a:solidFill>
                  <a:schemeClr val="accent5">
                    <a:lumMod val="75000"/>
                    <a:alpha val="99000"/>
                  </a:schemeClr>
                </a:solidFill>
              </a:rPr>
              <a:t>課金</a:t>
            </a:r>
          </a:p>
        </p:txBody>
      </p:sp>
    </p:spTree>
    <p:extLst>
      <p:ext uri="{BB962C8B-B14F-4D97-AF65-F5344CB8AC3E}">
        <p14:creationId xmlns:p14="http://schemas.microsoft.com/office/powerpoint/2010/main" val="57064827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26" y="-526211"/>
            <a:ext cx="12656676" cy="7910422"/>
          </a:xfrm>
          <a:prstGeom prst="rect">
            <a:avLst/>
          </a:prstGeom>
        </p:spPr>
      </p:pic>
      <p:sp>
        <p:nvSpPr>
          <p:cNvPr id="3" name="タイトル 2"/>
          <p:cNvSpPr>
            <a:spLocks noGrp="1"/>
          </p:cNvSpPr>
          <p:nvPr>
            <p:ph type="title"/>
          </p:nvPr>
        </p:nvSpPr>
        <p:spPr>
          <a:xfrm>
            <a:off x="519112" y="349371"/>
            <a:ext cx="11149013" cy="747897"/>
          </a:xfrm>
        </p:spPr>
        <p:txBody>
          <a:bodyPr/>
          <a:lstStyle/>
          <a:p>
            <a:pPr algn="ctr"/>
            <a:r>
              <a:rPr kumimoji="1" lang="en-US" altLang="ja-JP" dirty="0" smtClean="0">
                <a:solidFill>
                  <a:schemeClr val="tx1">
                    <a:alpha val="99000"/>
                  </a:schemeClr>
                </a:solidFill>
              </a:rPr>
              <a:t>Package Data</a:t>
            </a:r>
            <a:endParaRPr kumimoji="1" lang="ja-JP" altLang="en-US" dirty="0">
              <a:solidFill>
                <a:schemeClr val="tx1">
                  <a:alpha val="99000"/>
                </a:schemeClr>
              </a:solidFill>
            </a:endParaRPr>
          </a:p>
        </p:txBody>
      </p:sp>
    </p:spTree>
    <p:extLst>
      <p:ext uri="{BB962C8B-B14F-4D97-AF65-F5344CB8AC3E}">
        <p14:creationId xmlns:p14="http://schemas.microsoft.com/office/powerpoint/2010/main" val="4719977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245476"/>
            <a:ext cx="11149013" cy="5383923"/>
          </a:xfrm>
        </p:spPr>
        <p:txBody>
          <a:bodyPr/>
          <a:lstStyle/>
          <a:p>
            <a:r>
              <a:rPr kumimoji="1" lang="en-US" altLang="ja-JP" b="1" dirty="0" smtClean="0">
                <a:solidFill>
                  <a:schemeClr val="tx1">
                    <a:alpha val="99000"/>
                  </a:schemeClr>
                </a:solidFill>
              </a:rPr>
              <a:t>Windows</a:t>
            </a:r>
            <a:r>
              <a:rPr kumimoji="1" lang="en-US" altLang="ja-JP" b="1" dirty="0">
                <a:solidFill>
                  <a:schemeClr val="tx1">
                    <a:alpha val="99000"/>
                  </a:schemeClr>
                </a:solidFill>
              </a:rPr>
              <a:t>::Storage::</a:t>
            </a:r>
            <a:r>
              <a:rPr kumimoji="1" lang="en-US" altLang="ja-JP" b="1" dirty="0" err="1" smtClean="0">
                <a:solidFill>
                  <a:schemeClr val="tx1">
                    <a:alpha val="99000"/>
                  </a:schemeClr>
                </a:solidFill>
              </a:rPr>
              <a:t>ApplicationData</a:t>
            </a:r>
            <a:r>
              <a:rPr kumimoji="1" lang="en-US" altLang="ja-JP" dirty="0" smtClean="0">
                <a:solidFill>
                  <a:schemeClr val="tx1">
                    <a:alpha val="99000"/>
                  </a:schemeClr>
                </a:solidFill>
              </a:rPr>
              <a:t>::</a:t>
            </a:r>
            <a:r>
              <a:rPr kumimoji="1" lang="en-US" altLang="ja-JP" dirty="0" smtClean="0"/>
              <a:t>Current</a:t>
            </a:r>
          </a:p>
          <a:p>
            <a:r>
              <a:rPr kumimoji="1" lang="ja-JP" altLang="en-US" dirty="0" smtClean="0"/>
              <a:t>いわゆるセーブ領域</a:t>
            </a:r>
            <a:endParaRPr kumimoji="1" lang="en-US" altLang="ja-JP" dirty="0" smtClean="0"/>
          </a:p>
          <a:p>
            <a:pPr marL="571500" indent="-571500">
              <a:buFont typeface="Arial" panose="020B0604020202020204" pitchFamily="34" charset="0"/>
              <a:buChar char="•"/>
            </a:pPr>
            <a:r>
              <a:rPr kumimoji="1" lang="ja-JP" altLang="en-US" dirty="0" smtClean="0"/>
              <a:t>テンポラリ保存</a:t>
            </a:r>
            <a:endParaRPr kumimoji="1" lang="en-US" altLang="ja-JP" dirty="0" smtClean="0"/>
          </a:p>
          <a:p>
            <a:pPr marL="571500" indent="-571500">
              <a:buFont typeface="Arial" panose="020B0604020202020204" pitchFamily="34" charset="0"/>
              <a:buChar char="•"/>
            </a:pPr>
            <a:r>
              <a:rPr kumimoji="1" lang="ja-JP" altLang="en-US" dirty="0" smtClean="0"/>
              <a:t>ローカル保存</a:t>
            </a:r>
            <a:endParaRPr kumimoji="1" lang="en-US" altLang="ja-JP" dirty="0" smtClean="0"/>
          </a:p>
          <a:p>
            <a:pPr marL="571500" indent="-571500">
              <a:buFont typeface="Arial" panose="020B0604020202020204" pitchFamily="34" charset="0"/>
              <a:buChar char="•"/>
            </a:pPr>
            <a:r>
              <a:rPr kumimoji="1" lang="ja-JP" altLang="en-US" dirty="0" smtClean="0"/>
              <a:t>ローミング</a:t>
            </a:r>
            <a:endParaRPr kumimoji="1" lang="en-US" altLang="ja-JP" dirty="0" smtClean="0"/>
          </a:p>
          <a:p>
            <a:r>
              <a:rPr kumimoji="1" lang="en-US" altLang="ja-JP" sz="2800" dirty="0"/>
              <a:t>C:\Users\[</a:t>
            </a:r>
            <a:r>
              <a:rPr kumimoji="1" lang="ja-JP" altLang="en-US" sz="2800" dirty="0"/>
              <a:t>ユーザ名</a:t>
            </a:r>
            <a:r>
              <a:rPr kumimoji="1" lang="en-US" altLang="ja-JP" sz="2800" dirty="0"/>
              <a:t>]\</a:t>
            </a:r>
            <a:r>
              <a:rPr kumimoji="1" lang="en-US" altLang="ja-JP" sz="2800" dirty="0" err="1" smtClean="0"/>
              <a:t>AppData</a:t>
            </a:r>
            <a:r>
              <a:rPr kumimoji="1" lang="en-US" altLang="ja-JP" sz="2800" dirty="0" smtClean="0"/>
              <a:t>\Local\Packages</a:t>
            </a:r>
            <a:br>
              <a:rPr kumimoji="1" lang="en-US" altLang="ja-JP" sz="2800" dirty="0" smtClean="0"/>
            </a:br>
            <a:r>
              <a:rPr kumimoji="1" lang="ja-JP" altLang="en-US" sz="2800" dirty="0"/>
              <a:t> </a:t>
            </a:r>
            <a:r>
              <a:rPr kumimoji="1" lang="ja-JP" altLang="en-US" sz="2800" dirty="0" smtClean="0"/>
              <a:t>   </a:t>
            </a:r>
            <a:r>
              <a:rPr kumimoji="1" lang="en-US" altLang="ja-JP" sz="2800" dirty="0" smtClean="0"/>
              <a:t>\[</a:t>
            </a:r>
            <a:r>
              <a:rPr kumimoji="1" lang="ja-JP" altLang="en-US" sz="2800" dirty="0"/>
              <a:t>パッケージファミリ名</a:t>
            </a:r>
            <a:r>
              <a:rPr kumimoji="1" lang="en-US" altLang="ja-JP" sz="2800" dirty="0"/>
              <a:t>]\</a:t>
            </a:r>
            <a:r>
              <a:rPr kumimoji="1" lang="en-US" altLang="ja-JP" sz="2800" dirty="0" err="1"/>
              <a:t>LocalState</a:t>
            </a:r>
            <a:r>
              <a:rPr kumimoji="1" lang="en-US" altLang="ja-JP" sz="2800" dirty="0"/>
              <a:t>\_sessionState.dat</a:t>
            </a:r>
            <a:endParaRPr kumimoji="1" lang="ja-JP" altLang="en-US" dirty="0"/>
          </a:p>
        </p:txBody>
      </p:sp>
      <p:sp>
        <p:nvSpPr>
          <p:cNvPr id="3" name="タイトル 2"/>
          <p:cNvSpPr>
            <a:spLocks noGrp="1"/>
          </p:cNvSpPr>
          <p:nvPr>
            <p:ph type="title"/>
          </p:nvPr>
        </p:nvSpPr>
        <p:spPr/>
        <p:txBody>
          <a:bodyPr/>
          <a:lstStyle/>
          <a:p>
            <a:r>
              <a:rPr kumimoji="1" lang="en-US" altLang="ja-JP" dirty="0" err="1"/>
              <a:t>ApplicationData</a:t>
            </a:r>
            <a:endParaRPr kumimoji="1" lang="ja-JP" altLang="en-US" dirty="0"/>
          </a:p>
        </p:txBody>
      </p:sp>
      <p:sp>
        <p:nvSpPr>
          <p:cNvPr id="4" name="四角形吹き出し 3"/>
          <p:cNvSpPr/>
          <p:nvPr/>
        </p:nvSpPr>
        <p:spPr bwMode="auto">
          <a:xfrm>
            <a:off x="7457090" y="4038598"/>
            <a:ext cx="4574013" cy="1104901"/>
          </a:xfrm>
          <a:prstGeom prst="wedgeRectCallout">
            <a:avLst>
              <a:gd name="adj1" fmla="val -34666"/>
              <a:gd name="adj2" fmla="val 93891"/>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200" dirty="0" err="1">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Package.appxmanifest</a:t>
            </a:r>
            <a:endParaRPr kumimoji="1" lang="ja-JP" altLang="en-US" sz="32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endParaRPr>
          </a:p>
        </p:txBody>
      </p:sp>
    </p:spTree>
    <p:extLst>
      <p:ext uri="{BB962C8B-B14F-4D97-AF65-F5344CB8AC3E}">
        <p14:creationId xmlns:p14="http://schemas.microsoft.com/office/powerpoint/2010/main" val="172896526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115" y="1475584"/>
            <a:ext cx="8393801" cy="5284529"/>
          </a:xfrm>
          <a:prstGeom prst="rect">
            <a:avLst/>
          </a:prstGeom>
        </p:spPr>
      </p:pic>
      <p:sp>
        <p:nvSpPr>
          <p:cNvPr id="3" name="タイトル 2"/>
          <p:cNvSpPr>
            <a:spLocks noGrp="1"/>
          </p:cNvSpPr>
          <p:nvPr>
            <p:ph type="title"/>
          </p:nvPr>
        </p:nvSpPr>
        <p:spPr>
          <a:xfrm>
            <a:off x="1129761" y="727687"/>
            <a:ext cx="10429636" cy="747897"/>
          </a:xfrm>
        </p:spPr>
        <p:txBody>
          <a:bodyPr/>
          <a:lstStyle/>
          <a:p>
            <a:r>
              <a:rPr kumimoji="1" lang="en-US" altLang="ja-JP" dirty="0">
                <a:solidFill>
                  <a:schemeClr val="tx1">
                    <a:alpha val="99000"/>
                  </a:schemeClr>
                </a:solidFill>
              </a:rPr>
              <a:t>N</a:t>
            </a:r>
            <a:r>
              <a:rPr kumimoji="1" lang="en-US" altLang="ja-JP" dirty="0" smtClean="0">
                <a:solidFill>
                  <a:schemeClr val="tx1">
                    <a:alpha val="99000"/>
                  </a:schemeClr>
                </a:solidFill>
              </a:rPr>
              <a:t>otification</a:t>
            </a:r>
            <a:endParaRPr kumimoji="1" lang="ja-JP" altLang="en-US" dirty="0" smtClean="0">
              <a:solidFill>
                <a:schemeClr val="tx1">
                  <a:alpha val="99000"/>
                </a:schemeClr>
              </a:solidFill>
            </a:endParaRPr>
          </a:p>
        </p:txBody>
      </p:sp>
      <p:sp>
        <p:nvSpPr>
          <p:cNvPr id="5" name="テキスト ボックス 4"/>
          <p:cNvSpPr txBox="1"/>
          <p:nvPr/>
        </p:nvSpPr>
        <p:spPr>
          <a:xfrm rot="20432238">
            <a:off x="6348742" y="1421897"/>
            <a:ext cx="890366" cy="1231106"/>
          </a:xfrm>
          <a:prstGeom prst="rect">
            <a:avLst/>
          </a:prstGeom>
          <a:noFill/>
        </p:spPr>
        <p:txBody>
          <a:bodyPr wrap="square" lIns="0" tIns="0" rIns="0" bIns="0" rtlCol="0">
            <a:spAutoFit/>
          </a:bodyPr>
          <a:lstStyle/>
          <a:p>
            <a:r>
              <a:rPr kumimoji="1" lang="en-US" altLang="ja-JP" sz="8000" dirty="0" smtClean="0">
                <a:solidFill>
                  <a:schemeClr val="accent1"/>
                </a:solidFill>
                <a:latin typeface="AR P丸ゴシック体M" panose="020B0600010101010101" pitchFamily="50" charset="-128"/>
                <a:ea typeface="AR P丸ゴシック体M" panose="020B0600010101010101" pitchFamily="50" charset="-128"/>
              </a:rPr>
              <a:t>?</a:t>
            </a:r>
            <a:endParaRPr kumimoji="1" lang="ja-JP" altLang="en-US" sz="8000" dirty="0" err="1" smtClean="0">
              <a:solidFill>
                <a:schemeClr val="accent1"/>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74112115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Push Notification</a:t>
            </a:r>
            <a:endParaRPr kumimoji="1" lang="ja-JP" altLang="en-US" dirty="0"/>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75" y="2492567"/>
            <a:ext cx="3175010" cy="609602"/>
          </a:xfrm>
          <a:prstGeom prst="rect">
            <a:avLst/>
          </a:prstGeom>
        </p:spPr>
      </p:pic>
      <p:sp>
        <p:nvSpPr>
          <p:cNvPr id="5" name="Rectangle 61"/>
          <p:cNvSpPr/>
          <p:nvPr/>
        </p:nvSpPr>
        <p:spPr>
          <a:xfrm>
            <a:off x="519112" y="4586429"/>
            <a:ext cx="6615509" cy="624971"/>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Windows Push Notification Services</a:t>
            </a:r>
            <a:endParaRPr lang="en-US" sz="2000" kern="0" dirty="0" smtClean="0">
              <a:solidFill>
                <a:srgbClr val="FFFFFF"/>
              </a:solidFill>
              <a:latin typeface="+mn-ea"/>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1440079576"/>
              </p:ext>
            </p:extLst>
          </p:nvPr>
        </p:nvGraphicFramePr>
        <p:xfrm>
          <a:off x="8780809" y="2948316"/>
          <a:ext cx="820976" cy="1132866"/>
        </p:xfrm>
        <a:graphic>
          <a:graphicData uri="http://schemas.openxmlformats.org/presentationml/2006/ole">
            <mc:AlternateContent xmlns:mc="http://schemas.openxmlformats.org/markup-compatibility/2006">
              <mc:Choice xmlns:v="urn:schemas-microsoft-com:vml" Requires="v">
                <p:oleObj spid="_x0000_s1058" name="Visio" r:id="rId5" imgW="744931" imgH="968654" progId="Visio.Drawing.11">
                  <p:embed/>
                </p:oleObj>
              </mc:Choice>
              <mc:Fallback>
                <p:oleObj name="Visio" r:id="rId5" imgW="744931" imgH="968654"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0809" y="2948316"/>
                        <a:ext cx="820976" cy="1132866"/>
                      </a:xfrm>
                      <a:prstGeom prst="rect">
                        <a:avLst/>
                      </a:prstGeom>
                      <a:noFill/>
                      <a:ln>
                        <a:noFill/>
                      </a:ln>
                      <a:effectLst/>
                      <a:extLst/>
                    </p:spPr>
                  </p:pic>
                </p:oleObj>
              </mc:Fallback>
            </mc:AlternateContent>
          </a:graphicData>
        </a:graphic>
      </p:graphicFrame>
      <p:cxnSp>
        <p:nvCxnSpPr>
          <p:cNvPr id="7" name="直線矢印コネクタ 6"/>
          <p:cNvCxnSpPr/>
          <p:nvPr/>
        </p:nvCxnSpPr>
        <p:spPr>
          <a:xfrm>
            <a:off x="2445287" y="3231931"/>
            <a:ext cx="0" cy="1198179"/>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9" name="テキスト プレースホルダー 1"/>
          <p:cNvSpPr txBox="1">
            <a:spLocks/>
          </p:cNvSpPr>
          <p:nvPr/>
        </p:nvSpPr>
        <p:spPr>
          <a:xfrm>
            <a:off x="636873" y="1162182"/>
            <a:ext cx="10335927" cy="1324932"/>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800" dirty="0" smtClean="0"/>
              <a:t>(1) </a:t>
            </a:r>
            <a:r>
              <a:rPr kumimoji="1" lang="ja-JP" altLang="en-US" sz="2800" dirty="0" smtClean="0"/>
              <a:t>ストアアプリの初回起動で</a:t>
            </a:r>
            <a:r>
              <a:rPr kumimoji="1" lang="en-US" altLang="ja-JP" sz="2800" dirty="0" smtClean="0"/>
              <a:t/>
            </a:r>
            <a:br>
              <a:rPr kumimoji="1" lang="en-US" altLang="ja-JP" sz="2800" dirty="0" smtClean="0"/>
            </a:br>
            <a:r>
              <a:rPr kumimoji="1" lang="ja-JP" altLang="en-US" sz="2800" dirty="0" smtClean="0"/>
              <a:t>　</a:t>
            </a:r>
            <a:r>
              <a:rPr kumimoji="1" lang="en-US" altLang="ja-JP" sz="2800" dirty="0" err="1" smtClean="0"/>
              <a:t>PushNotificationChannelManager</a:t>
            </a:r>
            <a:r>
              <a:rPr kumimoji="1" lang="en-US" altLang="ja-JP" sz="2800" dirty="0"/>
              <a:t/>
            </a:r>
            <a:br>
              <a:rPr kumimoji="1" lang="en-US" altLang="ja-JP" sz="2800" dirty="0"/>
            </a:br>
            <a:r>
              <a:rPr kumimoji="1" lang="en-US" altLang="ja-JP" sz="2800" dirty="0" smtClean="0"/>
              <a:t> </a:t>
            </a:r>
            <a:r>
              <a:rPr kumimoji="1" lang="ja-JP" altLang="en-US" sz="2800" dirty="0" smtClean="0"/>
              <a:t>　</a:t>
            </a:r>
            <a:r>
              <a:rPr kumimoji="1" lang="en-US" altLang="ja-JP" sz="2800" dirty="0" smtClean="0"/>
              <a:t>.</a:t>
            </a:r>
            <a:r>
              <a:rPr kumimoji="1" lang="en-US" altLang="ja-JP" sz="2800" b="1" dirty="0" err="1" smtClean="0"/>
              <a:t>CreatePushNotificationCahnellForApplicationAsync</a:t>
            </a:r>
            <a:r>
              <a:rPr kumimoji="1" lang="en-US" altLang="ja-JP" sz="2800" dirty="0" smtClean="0"/>
              <a:t>() </a:t>
            </a:r>
            <a:r>
              <a:rPr kumimoji="1" lang="ja-JP" altLang="en-US" sz="2800" dirty="0" smtClean="0"/>
              <a:t>を実行</a:t>
            </a:r>
            <a:endParaRPr kumimoji="1" lang="ja-JP" altLang="en-US" sz="2800" dirty="0"/>
          </a:p>
        </p:txBody>
      </p:sp>
      <p:cxnSp>
        <p:nvCxnSpPr>
          <p:cNvPr id="13" name="直線矢印コネクタ 12"/>
          <p:cNvCxnSpPr/>
          <p:nvPr/>
        </p:nvCxnSpPr>
        <p:spPr>
          <a:xfrm>
            <a:off x="4981903" y="3102169"/>
            <a:ext cx="3798906" cy="412580"/>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7598" y="2556466"/>
            <a:ext cx="783699" cy="783699"/>
          </a:xfrm>
          <a:prstGeom prst="rect">
            <a:avLst/>
          </a:prstGeom>
        </p:spPr>
      </p:pic>
      <p:sp>
        <p:nvSpPr>
          <p:cNvPr id="18" name="テキスト プレースホルダー 1"/>
          <p:cNvSpPr txBox="1">
            <a:spLocks/>
          </p:cNvSpPr>
          <p:nvPr/>
        </p:nvSpPr>
        <p:spPr>
          <a:xfrm>
            <a:off x="1723188" y="3469529"/>
            <a:ext cx="535493" cy="50184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800" dirty="0" smtClean="0"/>
              <a:t>(1)</a:t>
            </a:r>
            <a:endParaRPr kumimoji="1" lang="ja-JP" altLang="en-US" sz="2800" dirty="0"/>
          </a:p>
        </p:txBody>
      </p:sp>
      <p:sp>
        <p:nvSpPr>
          <p:cNvPr id="19" name="テキスト プレースホルダー 1"/>
          <p:cNvSpPr txBox="1">
            <a:spLocks/>
          </p:cNvSpPr>
          <p:nvPr/>
        </p:nvSpPr>
        <p:spPr>
          <a:xfrm>
            <a:off x="5825871" y="3417679"/>
            <a:ext cx="535493" cy="50184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800" dirty="0" smtClean="0"/>
              <a:t>(2)</a:t>
            </a:r>
            <a:endParaRPr kumimoji="1" lang="ja-JP" altLang="en-US" sz="2800" dirty="0"/>
          </a:p>
        </p:txBody>
      </p:sp>
      <p:sp>
        <p:nvSpPr>
          <p:cNvPr id="20" name="テキスト プレースホルダー 1"/>
          <p:cNvSpPr txBox="1">
            <a:spLocks/>
          </p:cNvSpPr>
          <p:nvPr/>
        </p:nvSpPr>
        <p:spPr>
          <a:xfrm>
            <a:off x="2050175" y="5501790"/>
            <a:ext cx="9948040" cy="1356210"/>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800" dirty="0" smtClean="0"/>
              <a:t>(2) Web</a:t>
            </a:r>
            <a:r>
              <a:rPr kumimoji="1" lang="ja-JP" altLang="en-US" sz="2800" dirty="0" smtClean="0"/>
              <a:t>サービスにチャネル</a:t>
            </a:r>
            <a:r>
              <a:rPr kumimoji="1" lang="en-US" altLang="ja-JP" sz="2800" dirty="0" smtClean="0"/>
              <a:t>URI</a:t>
            </a:r>
            <a:r>
              <a:rPr kumimoji="1" lang="ja-JP" altLang="en-US" sz="2800" dirty="0" smtClean="0"/>
              <a:t>（さっき</a:t>
            </a:r>
            <a:r>
              <a:rPr kumimoji="1" lang="en-US" altLang="ja-JP" sz="2800" dirty="0" smtClean="0"/>
              <a:t>(1)</a:t>
            </a:r>
            <a:r>
              <a:rPr kumimoji="1" lang="ja-JP" altLang="en-US" sz="2800" dirty="0" smtClean="0"/>
              <a:t>で取得したもの）を</a:t>
            </a:r>
            <a:r>
              <a:rPr kumimoji="1" lang="en-US" altLang="ja-JP" sz="2800" dirty="0" smtClean="0"/>
              <a:t/>
            </a:r>
            <a:br>
              <a:rPr kumimoji="1" lang="en-US" altLang="ja-JP" sz="2800" dirty="0" smtClean="0"/>
            </a:br>
            <a:r>
              <a:rPr kumimoji="1" lang="ja-JP" altLang="en-US" sz="2800" dirty="0" smtClean="0"/>
              <a:t>　送信する　</a:t>
            </a:r>
            <a:r>
              <a:rPr kumimoji="1" lang="en-US" altLang="ja-JP" sz="2800" dirty="0" smtClean="0"/>
              <a:t>※30</a:t>
            </a:r>
            <a:r>
              <a:rPr kumimoji="1" lang="ja-JP" altLang="en-US" sz="2800" dirty="0" smtClean="0"/>
              <a:t>日で期限は切れる</a:t>
            </a:r>
            <a:r>
              <a:rPr kumimoji="1" lang="en-US" altLang="ja-JP" sz="2800" dirty="0" smtClean="0"/>
              <a:t>URI</a:t>
            </a:r>
            <a:br>
              <a:rPr kumimoji="1" lang="en-US" altLang="ja-JP" sz="2800" dirty="0" smtClean="0"/>
            </a:br>
            <a:r>
              <a:rPr kumimoji="1" lang="ja-JP" altLang="en-US" sz="2800" dirty="0"/>
              <a:t>　</a:t>
            </a:r>
            <a:r>
              <a:rPr kumimoji="1" lang="ja-JP" altLang="en-US" sz="2800" dirty="0" smtClean="0"/>
              <a:t>（例）</a:t>
            </a:r>
            <a:r>
              <a:rPr kumimoji="1" lang="en-US" altLang="ja-JP" sz="2800" dirty="0" smtClean="0"/>
              <a:t>https://xxx.notify.windows.com/?token=xxx</a:t>
            </a:r>
          </a:p>
        </p:txBody>
      </p:sp>
    </p:spTree>
    <p:extLst>
      <p:ext uri="{BB962C8B-B14F-4D97-AF65-F5344CB8AC3E}">
        <p14:creationId xmlns:p14="http://schemas.microsoft.com/office/powerpoint/2010/main" val="287977342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Push Notification</a:t>
            </a:r>
            <a:endParaRPr kumimoji="1" lang="ja-JP" altLang="en-US" dirty="0"/>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75" y="2492567"/>
            <a:ext cx="3175010" cy="609602"/>
          </a:xfrm>
          <a:prstGeom prst="rect">
            <a:avLst/>
          </a:prstGeom>
        </p:spPr>
      </p:pic>
      <p:sp>
        <p:nvSpPr>
          <p:cNvPr id="5" name="Rectangle 61"/>
          <p:cNvSpPr/>
          <p:nvPr/>
        </p:nvSpPr>
        <p:spPr>
          <a:xfrm>
            <a:off x="519112" y="4586429"/>
            <a:ext cx="6615509" cy="624971"/>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Windows Push Notification Services</a:t>
            </a:r>
            <a:endParaRPr lang="en-US" sz="2000" kern="0" dirty="0" smtClean="0">
              <a:solidFill>
                <a:srgbClr val="FFFFFF"/>
              </a:solidFill>
              <a:latin typeface="+mn-ea"/>
            </a:endParaRPr>
          </a:p>
        </p:txBody>
      </p:sp>
      <p:graphicFrame>
        <p:nvGraphicFramePr>
          <p:cNvPr id="6" name="Object 4"/>
          <p:cNvGraphicFramePr>
            <a:graphicFrameLocks noChangeAspect="1"/>
          </p:cNvGraphicFramePr>
          <p:nvPr>
            <p:extLst/>
          </p:nvPr>
        </p:nvGraphicFramePr>
        <p:xfrm>
          <a:off x="8780809" y="2948316"/>
          <a:ext cx="820976" cy="1132866"/>
        </p:xfrm>
        <a:graphic>
          <a:graphicData uri="http://schemas.openxmlformats.org/presentationml/2006/ole">
            <mc:AlternateContent xmlns:mc="http://schemas.openxmlformats.org/markup-compatibility/2006">
              <mc:Choice xmlns:v="urn:schemas-microsoft-com:vml" Requires="v">
                <p:oleObj spid="_x0000_s2077" name="Visio" r:id="rId5" imgW="744931" imgH="968654" progId="Visio.Drawing.11">
                  <p:embed/>
                </p:oleObj>
              </mc:Choice>
              <mc:Fallback>
                <p:oleObj name="Visio" r:id="rId5" imgW="744931" imgH="968654"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0809" y="2948316"/>
                        <a:ext cx="820976" cy="1132866"/>
                      </a:xfrm>
                      <a:prstGeom prst="rect">
                        <a:avLst/>
                      </a:prstGeom>
                      <a:noFill/>
                      <a:ln>
                        <a:noFill/>
                      </a:ln>
                      <a:effectLst/>
                      <a:extLst/>
                    </p:spPr>
                  </p:pic>
                </p:oleObj>
              </mc:Fallback>
            </mc:AlternateContent>
          </a:graphicData>
        </a:graphic>
      </p:graphicFrame>
      <p:cxnSp>
        <p:nvCxnSpPr>
          <p:cNvPr id="7" name="直線矢印コネクタ 6"/>
          <p:cNvCxnSpPr/>
          <p:nvPr/>
        </p:nvCxnSpPr>
        <p:spPr>
          <a:xfrm>
            <a:off x="2445287" y="3231931"/>
            <a:ext cx="0" cy="1198179"/>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9" name="テキスト プレースホルダー 1"/>
          <p:cNvSpPr txBox="1">
            <a:spLocks/>
          </p:cNvSpPr>
          <p:nvPr/>
        </p:nvSpPr>
        <p:spPr>
          <a:xfrm>
            <a:off x="636873" y="1170431"/>
            <a:ext cx="11031252" cy="1143257"/>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800" dirty="0" smtClean="0"/>
              <a:t>(3) </a:t>
            </a:r>
            <a:r>
              <a:rPr kumimoji="1" lang="ja-JP" altLang="en-US" sz="2800" dirty="0" smtClean="0"/>
              <a:t>取得した</a:t>
            </a:r>
            <a:r>
              <a:rPr kumimoji="1" lang="en-US" altLang="ja-JP" sz="2800" dirty="0" smtClean="0"/>
              <a:t>URI(2)</a:t>
            </a:r>
            <a:r>
              <a:rPr kumimoji="1" lang="ja-JP" altLang="en-US" sz="2800" dirty="0" smtClean="0"/>
              <a:t>に、通知したいメッセージを付けて</a:t>
            </a:r>
            <a:r>
              <a:rPr kumimoji="1" lang="en-US" altLang="ja-JP" sz="2800" dirty="0" smtClean="0"/>
              <a:t>WNS</a:t>
            </a:r>
            <a:r>
              <a:rPr kumimoji="1" lang="ja-JP" altLang="en-US" sz="2800" dirty="0" smtClean="0"/>
              <a:t>に送信する</a:t>
            </a:r>
            <a:r>
              <a:rPr kumimoji="1" lang="en-US" altLang="ja-JP" sz="2800" dirty="0" smtClean="0"/>
              <a:t/>
            </a:r>
            <a:br>
              <a:rPr kumimoji="1" lang="en-US" altLang="ja-JP" sz="2800" dirty="0" smtClean="0"/>
            </a:br>
            <a:r>
              <a:rPr kumimoji="1" lang="ja-JP" altLang="en-US" sz="2800" dirty="0" smtClean="0"/>
              <a:t>　　</a:t>
            </a:r>
            <a:r>
              <a:rPr kumimoji="1" lang="en-US" altLang="ja-JP" sz="2800" dirty="0" smtClean="0"/>
              <a:t>※</a:t>
            </a:r>
            <a:r>
              <a:rPr kumimoji="1" lang="ja-JP" altLang="en-US" sz="2800" dirty="0" smtClean="0"/>
              <a:t>アプリ開発者だけが知っているクライアントシークレットを</a:t>
            </a:r>
            <a:r>
              <a:rPr kumimoji="1" lang="en-US" altLang="ja-JP" sz="2800" dirty="0" smtClean="0"/>
              <a:t/>
            </a:r>
            <a:br>
              <a:rPr kumimoji="1" lang="en-US" altLang="ja-JP" sz="2800" dirty="0" smtClean="0"/>
            </a:br>
            <a:r>
              <a:rPr kumimoji="1" lang="ja-JP" altLang="en-US" sz="2800" dirty="0" smtClean="0"/>
              <a:t>　　　付けて</a:t>
            </a:r>
            <a:r>
              <a:rPr kumimoji="1" lang="en-US" altLang="ja-JP" sz="2800" dirty="0" err="1" smtClean="0"/>
              <a:t>OAuth</a:t>
            </a:r>
            <a:r>
              <a:rPr kumimoji="1" lang="ja-JP" altLang="en-US" sz="2800" dirty="0" smtClean="0"/>
              <a:t>トークンを発行してもらう</a:t>
            </a:r>
            <a:endParaRPr kumimoji="1" lang="ja-JP" altLang="en-US" sz="2800" dirty="0"/>
          </a:p>
        </p:txBody>
      </p:sp>
      <p:cxnSp>
        <p:nvCxnSpPr>
          <p:cNvPr id="13" name="直線矢印コネクタ 12"/>
          <p:cNvCxnSpPr/>
          <p:nvPr/>
        </p:nvCxnSpPr>
        <p:spPr>
          <a:xfrm>
            <a:off x="4981903" y="3102169"/>
            <a:ext cx="3798906" cy="412580"/>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7598" y="2556466"/>
            <a:ext cx="783699" cy="783699"/>
          </a:xfrm>
          <a:prstGeom prst="rect">
            <a:avLst/>
          </a:prstGeom>
        </p:spPr>
      </p:pic>
      <p:sp>
        <p:nvSpPr>
          <p:cNvPr id="18" name="テキスト プレースホルダー 1"/>
          <p:cNvSpPr txBox="1">
            <a:spLocks/>
          </p:cNvSpPr>
          <p:nvPr/>
        </p:nvSpPr>
        <p:spPr>
          <a:xfrm>
            <a:off x="1723188" y="3469529"/>
            <a:ext cx="535493" cy="50184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800" dirty="0" smtClean="0"/>
              <a:t>(1)</a:t>
            </a:r>
            <a:endParaRPr kumimoji="1" lang="ja-JP" altLang="en-US" sz="2800" dirty="0"/>
          </a:p>
        </p:txBody>
      </p:sp>
      <p:sp>
        <p:nvSpPr>
          <p:cNvPr id="19" name="テキスト プレースホルダー 1"/>
          <p:cNvSpPr txBox="1">
            <a:spLocks/>
          </p:cNvSpPr>
          <p:nvPr/>
        </p:nvSpPr>
        <p:spPr>
          <a:xfrm>
            <a:off x="7624459" y="4027385"/>
            <a:ext cx="535493" cy="50184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800" dirty="0" smtClean="0"/>
              <a:t>(3)</a:t>
            </a:r>
            <a:endParaRPr kumimoji="1" lang="ja-JP" altLang="en-US" sz="2800" dirty="0"/>
          </a:p>
        </p:txBody>
      </p:sp>
      <p:sp>
        <p:nvSpPr>
          <p:cNvPr id="20" name="テキスト プレースホルダー 1"/>
          <p:cNvSpPr txBox="1">
            <a:spLocks/>
          </p:cNvSpPr>
          <p:nvPr/>
        </p:nvSpPr>
        <p:spPr>
          <a:xfrm>
            <a:off x="2050175" y="5501790"/>
            <a:ext cx="8512722" cy="46880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800" dirty="0" smtClean="0"/>
              <a:t>(4) </a:t>
            </a:r>
            <a:r>
              <a:rPr kumimoji="1" lang="ja-JP" altLang="en-US" sz="2800" dirty="0" smtClean="0"/>
              <a:t>タイルの更新やトースト通知が実施される</a:t>
            </a:r>
            <a:endParaRPr kumimoji="1" lang="en-US" altLang="ja-JP" sz="2800" dirty="0" smtClean="0"/>
          </a:p>
        </p:txBody>
      </p:sp>
      <p:cxnSp>
        <p:nvCxnSpPr>
          <p:cNvPr id="14" name="直線矢印コネクタ 13"/>
          <p:cNvCxnSpPr>
            <a:endCxn id="5" idx="3"/>
          </p:cNvCxnSpPr>
          <p:nvPr/>
        </p:nvCxnSpPr>
        <p:spPr>
          <a:xfrm flipH="1">
            <a:off x="7134621" y="4081183"/>
            <a:ext cx="1798588" cy="817732"/>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16" name="テキスト プレースホルダー 1"/>
          <p:cNvSpPr txBox="1">
            <a:spLocks/>
          </p:cNvSpPr>
          <p:nvPr/>
        </p:nvSpPr>
        <p:spPr>
          <a:xfrm>
            <a:off x="5978271" y="3570079"/>
            <a:ext cx="535493" cy="50184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800" dirty="0" smtClean="0"/>
              <a:t>(2)</a:t>
            </a:r>
            <a:endParaRPr kumimoji="1" lang="ja-JP" altLang="en-US" sz="2800" dirty="0"/>
          </a:p>
        </p:txBody>
      </p:sp>
      <p:cxnSp>
        <p:nvCxnSpPr>
          <p:cNvPr id="21" name="直線矢印コネクタ 20"/>
          <p:cNvCxnSpPr/>
          <p:nvPr/>
        </p:nvCxnSpPr>
        <p:spPr>
          <a:xfrm flipV="1">
            <a:off x="3310759" y="3262167"/>
            <a:ext cx="0" cy="1109405"/>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22" name="テキスト プレースホルダー 1"/>
          <p:cNvSpPr txBox="1">
            <a:spLocks/>
          </p:cNvSpPr>
          <p:nvPr/>
        </p:nvSpPr>
        <p:spPr>
          <a:xfrm>
            <a:off x="3559119" y="3625203"/>
            <a:ext cx="535493" cy="501845"/>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mn-cs"/>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mn-cs"/>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mn-cs"/>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800" dirty="0" smtClean="0"/>
              <a:t>(4)</a:t>
            </a:r>
            <a:endParaRPr kumimoji="1" lang="ja-JP" altLang="en-US" sz="2800" dirty="0"/>
          </a:p>
        </p:txBody>
      </p:sp>
    </p:spTree>
    <p:extLst>
      <p:ext uri="{BB962C8B-B14F-4D97-AF65-F5344CB8AC3E}">
        <p14:creationId xmlns:p14="http://schemas.microsoft.com/office/powerpoint/2010/main" val="55377133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38599" y="359544"/>
            <a:ext cx="10567988" cy="7820977"/>
          </a:xfrm>
          <a:prstGeom prst="rect">
            <a:avLst/>
          </a:prstGeom>
        </p:spPr>
      </p:pic>
      <p:sp>
        <p:nvSpPr>
          <p:cNvPr id="3" name="タイトル 2"/>
          <p:cNvSpPr>
            <a:spLocks noGrp="1"/>
          </p:cNvSpPr>
          <p:nvPr>
            <p:ph type="title"/>
          </p:nvPr>
        </p:nvSpPr>
        <p:spPr/>
        <p:txBody>
          <a:bodyPr/>
          <a:lstStyle/>
          <a:p>
            <a:r>
              <a:rPr kumimoji="1" lang="en-US" altLang="ja-JP" dirty="0" smtClean="0"/>
              <a:t>Sharing data between apps</a:t>
            </a:r>
            <a:endParaRPr kumimoji="1" lang="ja-JP" altLang="en-US" dirty="0"/>
          </a:p>
        </p:txBody>
      </p:sp>
    </p:spTree>
    <p:extLst>
      <p:ext uri="{BB962C8B-B14F-4D97-AF65-F5344CB8AC3E}">
        <p14:creationId xmlns:p14="http://schemas.microsoft.com/office/powerpoint/2010/main" val="33829015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a:t>
            </a:r>
            <a:r>
              <a:rPr kumimoji="1" lang="en-US" altLang="ja-JP" dirty="0" err="1" smtClean="0"/>
              <a:t>hr_sao</a:t>
            </a:r>
            <a:endParaRPr kumimoji="1" lang="ja-JP" altLang="en-US" dirty="0"/>
          </a:p>
        </p:txBody>
      </p:sp>
      <p:graphicFrame>
        <p:nvGraphicFramePr>
          <p:cNvPr id="7" name="表 6"/>
          <p:cNvGraphicFramePr>
            <a:graphicFrameLocks noGrp="1"/>
          </p:cNvGraphicFramePr>
          <p:nvPr>
            <p:extLst/>
          </p:nvPr>
        </p:nvGraphicFramePr>
        <p:xfrm>
          <a:off x="4378035" y="360217"/>
          <a:ext cx="7689274" cy="6165274"/>
        </p:xfrm>
        <a:graphic>
          <a:graphicData uri="http://schemas.openxmlformats.org/drawingml/2006/table">
            <a:tbl>
              <a:tblPr firstRow="1" bandRow="1">
                <a:tableStyleId>{68D230F3-CF80-4859-8CE7-A43EE81993B5}</a:tableStyleId>
              </a:tblPr>
              <a:tblGrid>
                <a:gridCol w="7689274"/>
              </a:tblGrid>
              <a:tr h="1993293">
                <a:tc>
                  <a:txBody>
                    <a:bodyPr/>
                    <a:lstStyle/>
                    <a:p>
                      <a:pPr algn="l"/>
                      <a:r>
                        <a:rPr kumimoji="1" lang="en-US" altLang="ja-JP" sz="3200" b="1" dirty="0" smtClean="0"/>
                        <a:t>Room metro Osaka</a:t>
                      </a:r>
                      <a:endParaRPr kumimoji="1" lang="ja-JP" altLang="en-US" sz="3200" b="1" dirty="0"/>
                    </a:p>
                  </a:txBody>
                  <a:tcPr anchor="ctr"/>
                </a:tc>
              </a:tr>
              <a:tr h="1993293">
                <a:tc>
                  <a:txBody>
                    <a:bodyPr/>
                    <a:lstStyle/>
                    <a:p>
                      <a:pPr algn="l"/>
                      <a:r>
                        <a:rPr kumimoji="1" lang="en-US" altLang="ja-JP" sz="3200" b="1" dirty="0" smtClean="0"/>
                        <a:t>C++</a:t>
                      </a:r>
                      <a:r>
                        <a:rPr kumimoji="1" lang="ja-JP" altLang="en-US" sz="3200" b="1" dirty="0" smtClean="0"/>
                        <a:t>テンプレート読書会</a:t>
                      </a:r>
                      <a:endParaRPr kumimoji="1" lang="ja-JP" altLang="en-US" sz="3200" b="1" dirty="0"/>
                    </a:p>
                  </a:txBody>
                  <a:tcPr anchor="ctr"/>
                </a:tc>
              </a:tr>
              <a:tr h="2178688">
                <a:tc>
                  <a:txBody>
                    <a:bodyPr/>
                    <a:lstStyle/>
                    <a:p>
                      <a:r>
                        <a:rPr kumimoji="1" lang="en-US" altLang="ja-JP" dirty="0" smtClean="0"/>
                        <a:t>Microsoft MVP for Client</a:t>
                      </a:r>
                      <a:r>
                        <a:rPr kumimoji="1" lang="en-US" altLang="ja-JP" baseline="0" dirty="0" smtClean="0"/>
                        <a:t> App Dev[Jan,2010-Dec,2013]</a:t>
                      </a:r>
                    </a:p>
                    <a:p>
                      <a:pPr marL="0" marR="0" indent="0" algn="l" defTabSz="914363" rtl="0" eaLnBrk="1" fontAlgn="auto" latinLnBrk="0" hangingPunct="1">
                        <a:lnSpc>
                          <a:spcPct val="100000"/>
                        </a:lnSpc>
                        <a:spcBef>
                          <a:spcPts val="0"/>
                        </a:spcBef>
                        <a:spcAft>
                          <a:spcPts val="0"/>
                        </a:spcAft>
                        <a:buClrTx/>
                        <a:buSzTx/>
                        <a:buFontTx/>
                        <a:buNone/>
                        <a:tabLst/>
                        <a:defRPr/>
                      </a:pPr>
                      <a:r>
                        <a:rPr kumimoji="1" lang="en-US" altLang="ja-JP" dirty="0" smtClean="0"/>
                        <a:t>Microsoft MVP for Client</a:t>
                      </a:r>
                      <a:r>
                        <a:rPr kumimoji="1" lang="en-US" altLang="ja-JP" baseline="0" dirty="0" smtClean="0"/>
                        <a:t> Development [Jan,2014-Jun,2014]</a:t>
                      </a:r>
                    </a:p>
                    <a:p>
                      <a:pPr marL="0" marR="0" indent="0" algn="l" defTabSz="914363" rtl="0" eaLnBrk="1" fontAlgn="auto" latinLnBrk="0" hangingPunct="1">
                        <a:lnSpc>
                          <a:spcPct val="100000"/>
                        </a:lnSpc>
                        <a:spcBef>
                          <a:spcPts val="0"/>
                        </a:spcBef>
                        <a:spcAft>
                          <a:spcPts val="0"/>
                        </a:spcAft>
                        <a:buClrTx/>
                        <a:buSzTx/>
                        <a:buFontTx/>
                        <a:buNone/>
                        <a:tabLst/>
                        <a:defRPr/>
                      </a:pPr>
                      <a:r>
                        <a:rPr kumimoji="1" lang="en-US" altLang="ja-JP" sz="2400" b="1" dirty="0" smtClean="0"/>
                        <a:t>Microsoft MVP for Windows</a:t>
                      </a:r>
                      <a:r>
                        <a:rPr kumimoji="1" lang="en-US" altLang="ja-JP" sz="2400" b="1" baseline="0" dirty="0" smtClean="0"/>
                        <a:t> Platform Development [Jul,2014-Dec,2014]</a:t>
                      </a:r>
                    </a:p>
                    <a:p>
                      <a:pPr marL="0" marR="0" indent="0" algn="l" defTabSz="914363" rtl="0" eaLnBrk="1" fontAlgn="auto" latinLnBrk="0" hangingPunct="1">
                        <a:lnSpc>
                          <a:spcPct val="100000"/>
                        </a:lnSpc>
                        <a:spcBef>
                          <a:spcPts val="0"/>
                        </a:spcBef>
                        <a:spcAft>
                          <a:spcPts val="0"/>
                        </a:spcAft>
                        <a:buClrTx/>
                        <a:buSzTx/>
                        <a:buFontTx/>
                        <a:buNone/>
                        <a:tabLst/>
                        <a:defRPr/>
                      </a:pPr>
                      <a:endParaRPr kumimoji="1" lang="en-US" altLang="ja-JP" sz="2400" b="1" baseline="0" dirty="0" smtClean="0"/>
                    </a:p>
                  </a:txBody>
                  <a:tcPr anchor="ctr"/>
                </a:tc>
              </a:tr>
            </a:tbl>
          </a:graphicData>
        </a:graphic>
      </p:graphicFrame>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1" y="1967638"/>
            <a:ext cx="4183780" cy="4183780"/>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1213" y="976497"/>
            <a:ext cx="3221793" cy="724903"/>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8892" y="2449297"/>
            <a:ext cx="1346433" cy="1701464"/>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5333" y="5632738"/>
            <a:ext cx="1733550" cy="704850"/>
          </a:xfrm>
          <a:prstGeom prst="rect">
            <a:avLst/>
          </a:prstGeom>
        </p:spPr>
      </p:pic>
    </p:spTree>
    <p:extLst>
      <p:ext uri="{BB962C8B-B14F-4D97-AF65-F5344CB8AC3E}">
        <p14:creationId xmlns:p14="http://schemas.microsoft.com/office/powerpoint/2010/main" val="220236961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クリップボードはシステムで</a:t>
            </a:r>
            <a:r>
              <a:rPr kumimoji="1" lang="en-US" altLang="ja-JP" dirty="0" smtClean="0"/>
              <a:t>1</a:t>
            </a:r>
            <a:r>
              <a:rPr kumimoji="1" lang="ja-JP" altLang="en-US" dirty="0" smtClean="0"/>
              <a:t>つだ</a:t>
            </a:r>
            <a:r>
              <a:rPr kumimoji="1" lang="ja-JP" altLang="en-US" dirty="0" err="1" smtClean="0"/>
              <a:t>け</a:t>
            </a:r>
            <a:r>
              <a:rPr kumimoji="1" lang="en-US" altLang="ja-JP" dirty="0"/>
              <a:t/>
            </a:r>
            <a:br>
              <a:rPr kumimoji="1" lang="en-US" altLang="ja-JP" dirty="0"/>
            </a:br>
            <a:r>
              <a:rPr kumimoji="1" lang="en-US" altLang="ja-JP" dirty="0" smtClean="0"/>
              <a:t>static</a:t>
            </a:r>
            <a:r>
              <a:rPr kumimoji="1" lang="ja-JP" altLang="en-US" dirty="0" smtClean="0"/>
              <a:t>実装されている</a:t>
            </a:r>
            <a:endParaRPr kumimoji="1" lang="en-US" altLang="ja-JP" dirty="0" smtClean="0"/>
          </a:p>
          <a:p>
            <a:r>
              <a:rPr kumimoji="1" lang="en-US" altLang="ja-JP" dirty="0" err="1" smtClean="0"/>
              <a:t>Windows.ApplicationModel.DataTransfer.</a:t>
            </a:r>
            <a:r>
              <a:rPr kumimoji="1" lang="en-US" altLang="ja-JP" b="1" dirty="0" err="1" smtClean="0"/>
              <a:t>Clipboard</a:t>
            </a:r>
            <a:endParaRPr kumimoji="1" lang="en-US" altLang="ja-JP" b="1" dirty="0"/>
          </a:p>
          <a:p>
            <a:endParaRPr kumimoji="1" lang="ja-JP" altLang="en-US" dirty="0"/>
          </a:p>
        </p:txBody>
      </p:sp>
      <p:sp>
        <p:nvSpPr>
          <p:cNvPr id="3" name="タイトル 2"/>
          <p:cNvSpPr>
            <a:spLocks noGrp="1"/>
          </p:cNvSpPr>
          <p:nvPr>
            <p:ph type="title"/>
          </p:nvPr>
        </p:nvSpPr>
        <p:spPr/>
        <p:txBody>
          <a:bodyPr/>
          <a:lstStyle/>
          <a:p>
            <a:r>
              <a:rPr kumimoji="1" lang="en-US" altLang="ja-JP" dirty="0"/>
              <a:t>Sharing </a:t>
            </a:r>
            <a:r>
              <a:rPr kumimoji="1" lang="en-US" altLang="ja-JP" dirty="0" smtClean="0"/>
              <a:t>data - Clipboard</a:t>
            </a:r>
            <a:endParaRPr kumimoji="1" lang="ja-JP" altLang="en-US" dirty="0"/>
          </a:p>
        </p:txBody>
      </p:sp>
    </p:spTree>
    <p:extLst>
      <p:ext uri="{BB962C8B-B14F-4D97-AF65-F5344CB8AC3E}">
        <p14:creationId xmlns:p14="http://schemas.microsoft.com/office/powerpoint/2010/main" val="76331942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8024648" y="1447798"/>
            <a:ext cx="3643477" cy="5181601"/>
          </a:xfrm>
        </p:spPr>
        <p:txBody>
          <a:bodyPr/>
          <a:lstStyle/>
          <a:p>
            <a:r>
              <a:rPr kumimoji="1" lang="ja-JP" altLang="en-US" sz="2800" dirty="0" smtClean="0"/>
              <a:t>例</a:t>
            </a:r>
            <a:endParaRPr kumimoji="1" lang="en-US" altLang="ja-JP" sz="2800" dirty="0" smtClean="0"/>
          </a:p>
          <a:p>
            <a:r>
              <a:rPr kumimoji="1" lang="ja-JP" altLang="en-US" sz="2800" dirty="0" smtClean="0"/>
              <a:t>←</a:t>
            </a:r>
            <a:endParaRPr kumimoji="1" lang="en-US" altLang="ja-JP" sz="2800" dirty="0" smtClean="0"/>
          </a:p>
          <a:p>
            <a:endParaRPr kumimoji="1" lang="en-US" altLang="ja-JP" sz="2800" dirty="0" smtClean="0"/>
          </a:p>
          <a:p>
            <a:endParaRPr kumimoji="1" lang="en-US" altLang="ja-JP" sz="2800" dirty="0" smtClean="0"/>
          </a:p>
          <a:p>
            <a:r>
              <a:rPr kumimoji="1" lang="ja-JP" altLang="en-US" sz="2800" dirty="0" smtClean="0"/>
              <a:t>←</a:t>
            </a:r>
            <a:r>
              <a:rPr kumimoji="1" lang="en-US" altLang="ja-JP" sz="2800" dirty="0" smtClean="0"/>
              <a:t>IE</a:t>
            </a:r>
            <a:r>
              <a:rPr kumimoji="1" lang="ja-JP" altLang="en-US" sz="2800" dirty="0" smtClean="0"/>
              <a:t>のリンクを受け取る</a:t>
            </a:r>
            <a:r>
              <a:rPr kumimoji="1" lang="en-US" altLang="ja-JP" sz="2800" dirty="0" smtClean="0"/>
              <a:t>FB</a:t>
            </a:r>
            <a:r>
              <a:rPr kumimoji="1" lang="ja-JP" altLang="en-US" sz="2800" dirty="0" smtClean="0"/>
              <a:t>アプリ</a:t>
            </a:r>
            <a:endParaRPr kumimoji="1" lang="ja-JP" altLang="en-US" sz="2800" dirty="0"/>
          </a:p>
        </p:txBody>
      </p:sp>
      <p:sp>
        <p:nvSpPr>
          <p:cNvPr id="3" name="タイトル 2"/>
          <p:cNvSpPr>
            <a:spLocks noGrp="1"/>
          </p:cNvSpPr>
          <p:nvPr>
            <p:ph type="title"/>
          </p:nvPr>
        </p:nvSpPr>
        <p:spPr/>
        <p:txBody>
          <a:bodyPr/>
          <a:lstStyle/>
          <a:p>
            <a:r>
              <a:rPr kumimoji="1" lang="en-US" altLang="ja-JP" dirty="0" err="1" smtClean="0"/>
              <a:t>Shareing</a:t>
            </a:r>
            <a:endParaRPr kumimoji="1" lang="ja-JP" altLang="en-US" dirty="0"/>
          </a:p>
        </p:txBody>
      </p:sp>
      <p:sp>
        <p:nvSpPr>
          <p:cNvPr id="4" name="Rectangle 61"/>
          <p:cNvSpPr/>
          <p:nvPr/>
        </p:nvSpPr>
        <p:spPr>
          <a:xfrm>
            <a:off x="645236" y="2079712"/>
            <a:ext cx="7001040" cy="1246812"/>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ja-JP" altLang="en-US" sz="2800" kern="0" dirty="0" smtClean="0">
                <a:solidFill>
                  <a:srgbClr val="FFFFFF"/>
                </a:solidFill>
                <a:latin typeface="+mn-ea"/>
              </a:rPr>
              <a:t>共有ソースアプリ</a:t>
            </a:r>
            <a:endParaRPr lang="en-US" altLang="ja-JP" sz="2800" kern="0" dirty="0" smtClean="0">
              <a:solidFill>
                <a:srgbClr val="FFFFFF"/>
              </a:solidFill>
              <a:latin typeface="+mn-ea"/>
            </a:endParaRPr>
          </a:p>
          <a:p>
            <a:pPr algn="ctr" defTabSz="685891">
              <a:defRPr/>
            </a:pPr>
            <a:r>
              <a:rPr lang="ja-JP" altLang="en-US" sz="2800" kern="0" dirty="0" smtClean="0">
                <a:solidFill>
                  <a:srgbClr val="FFFFFF"/>
                </a:solidFill>
                <a:latin typeface="+mn-ea"/>
              </a:rPr>
              <a:t>（共有するデータを持っている）</a:t>
            </a:r>
            <a:endParaRPr lang="en-US" sz="2000" kern="0" dirty="0" smtClean="0">
              <a:solidFill>
                <a:srgbClr val="FFFFFF"/>
              </a:solidFill>
              <a:latin typeface="+mn-ea"/>
            </a:endParaRPr>
          </a:p>
        </p:txBody>
      </p:sp>
      <p:sp>
        <p:nvSpPr>
          <p:cNvPr id="5" name="Rectangle 61"/>
          <p:cNvSpPr/>
          <p:nvPr/>
        </p:nvSpPr>
        <p:spPr>
          <a:xfrm>
            <a:off x="645236" y="3958438"/>
            <a:ext cx="7001040" cy="1246812"/>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ja-JP" altLang="en-US" sz="2800" kern="0" dirty="0">
                <a:solidFill>
                  <a:srgbClr val="FFFFFF"/>
                </a:solidFill>
                <a:latin typeface="+mn-ea"/>
              </a:rPr>
              <a:t>ターゲット</a:t>
            </a:r>
            <a:r>
              <a:rPr lang="ja-JP" altLang="en-US" sz="2800" kern="0" dirty="0" smtClean="0">
                <a:solidFill>
                  <a:srgbClr val="FFFFFF"/>
                </a:solidFill>
                <a:latin typeface="+mn-ea"/>
              </a:rPr>
              <a:t>アプリ</a:t>
            </a:r>
            <a:endParaRPr lang="en-US" altLang="ja-JP" sz="2800" kern="0" dirty="0" smtClean="0">
              <a:solidFill>
                <a:srgbClr val="FFFFFF"/>
              </a:solidFill>
              <a:latin typeface="+mn-ea"/>
            </a:endParaRPr>
          </a:p>
          <a:p>
            <a:pPr algn="ctr" defTabSz="685891">
              <a:defRPr/>
            </a:pPr>
            <a:r>
              <a:rPr lang="ja-JP" altLang="en-US" sz="2800" kern="0" dirty="0" smtClean="0">
                <a:solidFill>
                  <a:srgbClr val="FFFFFF"/>
                </a:solidFill>
                <a:latin typeface="+mn-ea"/>
              </a:rPr>
              <a:t>（共有されたデータを受け取る）</a:t>
            </a:r>
            <a:endParaRPr lang="en-US" sz="2000" kern="0" dirty="0" smtClean="0">
              <a:solidFill>
                <a:srgbClr val="FFFFFF"/>
              </a:solidFill>
              <a:latin typeface="+mn-ea"/>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368" y="1864488"/>
            <a:ext cx="1384861" cy="1462036"/>
          </a:xfrm>
          <a:prstGeom prst="rect">
            <a:avLst/>
          </a:prstGeom>
        </p:spPr>
      </p:pic>
      <p:pic>
        <p:nvPicPr>
          <p:cNvPr id="8" name="図 7"/>
          <p:cNvPicPr>
            <a:picLocks noChangeAspect="1"/>
          </p:cNvPicPr>
          <p:nvPr/>
        </p:nvPicPr>
        <p:blipFill>
          <a:blip r:embed="rId3"/>
          <a:stretch>
            <a:fillRect/>
          </a:stretch>
        </p:blipFill>
        <p:spPr>
          <a:xfrm>
            <a:off x="9035647" y="5189484"/>
            <a:ext cx="1131106" cy="1165382"/>
          </a:xfrm>
          <a:prstGeom prst="rect">
            <a:avLst/>
          </a:prstGeom>
        </p:spPr>
      </p:pic>
    </p:spTree>
    <p:extLst>
      <p:ext uri="{BB962C8B-B14F-4D97-AF65-F5344CB8AC3E}">
        <p14:creationId xmlns:p14="http://schemas.microsoft.com/office/powerpoint/2010/main" val="405974072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349059" y="4015294"/>
            <a:ext cx="4824245" cy="2716812"/>
          </a:xfrm>
          <a:prstGeom prst="rect">
            <a:avLst/>
          </a:prstGeom>
        </p:spPr>
      </p:pic>
      <p:sp>
        <p:nvSpPr>
          <p:cNvPr id="2" name="テキスト プレースホルダー 1"/>
          <p:cNvSpPr>
            <a:spLocks noGrp="1"/>
          </p:cNvSpPr>
          <p:nvPr>
            <p:ph type="body" sz="quarter" idx="10"/>
          </p:nvPr>
        </p:nvSpPr>
        <p:spPr/>
        <p:txBody>
          <a:bodyPr/>
          <a:lstStyle/>
          <a:p>
            <a:r>
              <a:rPr kumimoji="1" lang="ja-JP" altLang="en-US" dirty="0" smtClean="0"/>
              <a:t>ソースアプリ（</a:t>
            </a:r>
            <a:r>
              <a:rPr kumimoji="1" lang="en-US" altLang="ja-JP" dirty="0" smtClean="0"/>
              <a:t>IE</a:t>
            </a:r>
            <a:r>
              <a:rPr kumimoji="1" lang="ja-JP" altLang="en-US" dirty="0" smtClean="0"/>
              <a:t>）で共有したいものを</a:t>
            </a:r>
            <a:r>
              <a:rPr kumimoji="1" lang="en-US" altLang="ja-JP" dirty="0" smtClean="0"/>
              <a:t/>
            </a:r>
            <a:br>
              <a:rPr kumimoji="1" lang="en-US" altLang="ja-JP" dirty="0" smtClean="0"/>
            </a:br>
            <a:r>
              <a:rPr kumimoji="1" lang="en-US" altLang="ja-JP" dirty="0" err="1" smtClean="0"/>
              <a:t>DataPackage</a:t>
            </a:r>
            <a:r>
              <a:rPr kumimoji="1" lang="ja-JP" altLang="en-US" dirty="0" smtClean="0"/>
              <a:t>に入れておく</a:t>
            </a:r>
            <a:r>
              <a:rPr kumimoji="1" lang="en-US" altLang="ja-JP" dirty="0" smtClean="0"/>
              <a:t/>
            </a:r>
            <a:br>
              <a:rPr kumimoji="1" lang="en-US" altLang="ja-JP" dirty="0" smtClean="0"/>
            </a:br>
            <a:r>
              <a:rPr kumimoji="1" lang="ja-JP" altLang="en-US" dirty="0" smtClean="0"/>
              <a:t>　</a:t>
            </a:r>
            <a:r>
              <a:rPr kumimoji="1" lang="en-US" altLang="ja-JP" dirty="0" smtClean="0"/>
              <a:t>※</a:t>
            </a:r>
            <a:r>
              <a:rPr kumimoji="1" lang="ja-JP" altLang="en-US" dirty="0" smtClean="0"/>
              <a:t>ターゲットアプリ（</a:t>
            </a:r>
            <a:r>
              <a:rPr kumimoji="1" lang="en-US" altLang="ja-JP" dirty="0" smtClean="0"/>
              <a:t>FB</a:t>
            </a:r>
            <a:r>
              <a:rPr kumimoji="1" lang="ja-JP" altLang="en-US" dirty="0" smtClean="0"/>
              <a:t>）と共有できる</a:t>
            </a:r>
            <a:endParaRPr kumimoji="1" lang="en-US" altLang="ja-JP" dirty="0" smtClean="0"/>
          </a:p>
          <a:p>
            <a:r>
              <a:rPr kumimoji="1" lang="en-US" altLang="ja-JP" sz="3600" dirty="0" err="1" smtClean="0"/>
              <a:t>Windows.ApplicationModel.DataTransfer.</a:t>
            </a:r>
            <a:r>
              <a:rPr kumimoji="1" lang="en-US" altLang="ja-JP" sz="3600" b="1" dirty="0" err="1" smtClean="0"/>
              <a:t>DataPackage</a:t>
            </a:r>
            <a:endParaRPr kumimoji="1" lang="en-US" altLang="ja-JP" b="1" dirty="0" smtClean="0"/>
          </a:p>
          <a:p>
            <a:endParaRPr kumimoji="1" lang="ja-JP" altLang="en-US" dirty="0"/>
          </a:p>
        </p:txBody>
      </p:sp>
      <p:sp>
        <p:nvSpPr>
          <p:cNvPr id="3" name="タイトル 2"/>
          <p:cNvSpPr>
            <a:spLocks noGrp="1"/>
          </p:cNvSpPr>
          <p:nvPr>
            <p:ph type="title"/>
          </p:nvPr>
        </p:nvSpPr>
        <p:spPr/>
        <p:txBody>
          <a:bodyPr/>
          <a:lstStyle/>
          <a:p>
            <a:r>
              <a:rPr kumimoji="1" lang="en-US" altLang="ja-JP" dirty="0" smtClean="0"/>
              <a:t>Sharing data - </a:t>
            </a:r>
            <a:r>
              <a:rPr kumimoji="1" lang="en-US" altLang="ja-JP" dirty="0" err="1" smtClean="0"/>
              <a:t>DataPackage</a:t>
            </a:r>
            <a:endParaRPr kumimoji="1" lang="ja-JP" altLang="en-US" dirty="0"/>
          </a:p>
        </p:txBody>
      </p:sp>
      <p:sp>
        <p:nvSpPr>
          <p:cNvPr id="5" name="正方形/長方形 4"/>
          <p:cNvSpPr/>
          <p:nvPr/>
        </p:nvSpPr>
        <p:spPr bwMode="auto">
          <a:xfrm>
            <a:off x="5115608" y="4067503"/>
            <a:ext cx="2057696" cy="2790497"/>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四角形吹き出し 5"/>
          <p:cNvSpPr/>
          <p:nvPr/>
        </p:nvSpPr>
        <p:spPr bwMode="auto">
          <a:xfrm>
            <a:off x="7457090" y="4038598"/>
            <a:ext cx="4574013" cy="1104901"/>
          </a:xfrm>
          <a:prstGeom prst="wedgeRectCallout">
            <a:avLst>
              <a:gd name="adj1" fmla="val -52244"/>
              <a:gd name="adj2" fmla="val 72488"/>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32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共有チャームで共有</a:t>
            </a:r>
          </a:p>
        </p:txBody>
      </p:sp>
    </p:spTree>
    <p:extLst>
      <p:ext uri="{BB962C8B-B14F-4D97-AF65-F5344CB8AC3E}">
        <p14:creationId xmlns:p14="http://schemas.microsoft.com/office/powerpoint/2010/main" val="200375461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1810"/>
            <a:ext cx="12188826" cy="9141620"/>
          </a:xfrm>
          <a:prstGeom prst="rect">
            <a:avLst/>
          </a:prstGeom>
        </p:spPr>
      </p:pic>
      <p:sp>
        <p:nvSpPr>
          <p:cNvPr id="3" name="タイトル 2"/>
          <p:cNvSpPr>
            <a:spLocks noGrp="1"/>
          </p:cNvSpPr>
          <p:nvPr>
            <p:ph type="title"/>
          </p:nvPr>
        </p:nvSpPr>
        <p:spPr>
          <a:xfrm>
            <a:off x="519112" y="349371"/>
            <a:ext cx="11149013" cy="747897"/>
          </a:xfrm>
        </p:spPr>
        <p:txBody>
          <a:bodyPr/>
          <a:lstStyle/>
          <a:p>
            <a:pPr algn="ctr"/>
            <a:r>
              <a:rPr kumimoji="1" lang="en-US" altLang="ja-JP" dirty="0"/>
              <a:t>Advertisement</a:t>
            </a:r>
            <a:endParaRPr kumimoji="1" lang="ja-JP" altLang="en-US" dirty="0"/>
          </a:p>
        </p:txBody>
      </p:sp>
    </p:spTree>
    <p:extLst>
      <p:ext uri="{BB962C8B-B14F-4D97-AF65-F5344CB8AC3E}">
        <p14:creationId xmlns:p14="http://schemas.microsoft.com/office/powerpoint/2010/main" val="247170300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5691352"/>
            <a:ext cx="11149013" cy="938048"/>
          </a:xfrm>
        </p:spPr>
        <p:txBody>
          <a:bodyPr/>
          <a:lstStyle/>
          <a:p>
            <a:r>
              <a:rPr kumimoji="1" lang="en-US" altLang="ja-JP" sz="2400" dirty="0" smtClean="0"/>
              <a:t>* Windows </a:t>
            </a:r>
            <a:r>
              <a:rPr kumimoji="1" lang="ja-JP" altLang="en-US" sz="2400" dirty="0"/>
              <a:t>ストア アプリで収益を上げるに</a:t>
            </a:r>
            <a:r>
              <a:rPr kumimoji="1" lang="ja-JP" altLang="en-US" sz="2400" dirty="0" smtClean="0"/>
              <a:t>は</a:t>
            </a:r>
            <a:r>
              <a:rPr kumimoji="1" lang="en-US" altLang="ja-JP" sz="3200" dirty="0" smtClean="0"/>
              <a:t/>
            </a:r>
            <a:br>
              <a:rPr kumimoji="1" lang="en-US" altLang="ja-JP" sz="3200" dirty="0" smtClean="0"/>
            </a:br>
            <a:r>
              <a:rPr kumimoji="1" lang="en-US" altLang="ja-JP" sz="2400" dirty="0" smtClean="0"/>
              <a:t> - </a:t>
            </a:r>
            <a:r>
              <a:rPr kumimoji="1" lang="en-US" altLang="ja-JP" sz="2400" dirty="0" smtClean="0">
                <a:hlinkClick r:id="rId3"/>
              </a:rPr>
              <a:t>http</a:t>
            </a:r>
            <a:r>
              <a:rPr kumimoji="1" lang="en-US" altLang="ja-JP" sz="2400" dirty="0">
                <a:hlinkClick r:id="rId3"/>
              </a:rPr>
              <a:t>://</a:t>
            </a:r>
            <a:r>
              <a:rPr kumimoji="1" lang="en-US" altLang="ja-JP" sz="2400" dirty="0" smtClean="0">
                <a:hlinkClick r:id="rId3"/>
              </a:rPr>
              <a:t>www.microsoftvirtualacademy.com/training-courses/decode-track1</a:t>
            </a:r>
            <a:endParaRPr kumimoji="1" lang="en-US" altLang="ja-JP" sz="2400" dirty="0" smtClean="0"/>
          </a:p>
          <a:p>
            <a:endParaRPr kumimoji="1" lang="en-US" altLang="ja-JP" sz="2400" dirty="0" smtClean="0"/>
          </a:p>
        </p:txBody>
      </p:sp>
      <p:sp>
        <p:nvSpPr>
          <p:cNvPr id="3" name="タイトル 2"/>
          <p:cNvSpPr>
            <a:spLocks noGrp="1"/>
          </p:cNvSpPr>
          <p:nvPr>
            <p:ph type="title"/>
          </p:nvPr>
        </p:nvSpPr>
        <p:spPr/>
        <p:txBody>
          <a:bodyPr/>
          <a:lstStyle/>
          <a:p>
            <a:endParaRPr kumimoji="1" lang="ja-JP" altLang="en-US" dirty="0"/>
          </a:p>
        </p:txBody>
      </p:sp>
      <p:pic>
        <p:nvPicPr>
          <p:cNvPr id="4" name="図 3"/>
          <p:cNvPicPr>
            <a:picLocks noChangeAspect="1"/>
          </p:cNvPicPr>
          <p:nvPr/>
        </p:nvPicPr>
        <p:blipFill>
          <a:blip r:embed="rId4"/>
          <a:stretch>
            <a:fillRect/>
          </a:stretch>
        </p:blipFill>
        <p:spPr>
          <a:xfrm>
            <a:off x="519111" y="733428"/>
            <a:ext cx="11149013" cy="4800269"/>
          </a:xfrm>
          <a:prstGeom prst="rect">
            <a:avLst/>
          </a:prstGeom>
        </p:spPr>
      </p:pic>
    </p:spTree>
    <p:extLst>
      <p:ext uri="{BB962C8B-B14F-4D97-AF65-F5344CB8AC3E}">
        <p14:creationId xmlns:p14="http://schemas.microsoft.com/office/powerpoint/2010/main" val="248404701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smtClean="0"/>
              <a:t>Microsoft Advertising SDK</a:t>
            </a:r>
            <a:r>
              <a:rPr kumimoji="1" lang="ja-JP" altLang="en-US" dirty="0" smtClean="0"/>
              <a:t>のインストール</a:t>
            </a:r>
            <a:r>
              <a:rPr kumimoji="1" lang="en-US" altLang="ja-JP" dirty="0"/>
              <a:t/>
            </a:r>
            <a:br>
              <a:rPr kumimoji="1" lang="en-US" altLang="ja-JP" dirty="0"/>
            </a:br>
            <a:r>
              <a:rPr kumimoji="1" lang="en-US" altLang="ja-JP" dirty="0" smtClean="0"/>
              <a:t> - </a:t>
            </a:r>
            <a:r>
              <a:rPr kumimoji="1" lang="en-US" altLang="ja-JP" dirty="0" smtClean="0">
                <a:hlinkClick r:id="rId2"/>
              </a:rPr>
              <a:t>http</a:t>
            </a:r>
            <a:r>
              <a:rPr kumimoji="1" lang="en-US" altLang="ja-JP" dirty="0">
                <a:hlinkClick r:id="rId2"/>
              </a:rPr>
              <a:t>://</a:t>
            </a:r>
            <a:r>
              <a:rPr kumimoji="1" lang="en-US" altLang="ja-JP" dirty="0" smtClean="0">
                <a:hlinkClick r:id="rId2"/>
              </a:rPr>
              <a:t>adsinapps.microsoft.com/ja-jp/sdk</a:t>
            </a:r>
            <a:endParaRPr kumimoji="1" lang="en-US" altLang="ja-JP" dirty="0" smtClean="0"/>
          </a:p>
          <a:p>
            <a:r>
              <a:rPr kumimoji="1" lang="en-US" altLang="ja-JP" dirty="0" smtClean="0"/>
              <a:t>Microsoft </a:t>
            </a:r>
            <a:r>
              <a:rPr kumimoji="1" lang="en-US" altLang="ja-JP" dirty="0" err="1" smtClean="0"/>
              <a:t>pubCenter</a:t>
            </a:r>
            <a:r>
              <a:rPr kumimoji="1" lang="en-US" altLang="ja-JP" dirty="0" smtClean="0"/>
              <a:t> </a:t>
            </a:r>
            <a:r>
              <a:rPr kumimoji="1" lang="ja-JP" altLang="en-US" dirty="0" smtClean="0"/>
              <a:t>に登録</a:t>
            </a:r>
            <a:r>
              <a:rPr kumimoji="1" lang="en-US" altLang="ja-JP" dirty="0"/>
              <a:t/>
            </a:r>
            <a:br>
              <a:rPr kumimoji="1" lang="en-US" altLang="ja-JP" dirty="0"/>
            </a:br>
            <a:r>
              <a:rPr kumimoji="1" lang="en-US" altLang="ja-JP" dirty="0"/>
              <a:t> - </a:t>
            </a:r>
            <a:r>
              <a:rPr kumimoji="1" lang="en-US" altLang="ja-JP" dirty="0">
                <a:hlinkClick r:id="rId3"/>
              </a:rPr>
              <a:t>https://</a:t>
            </a:r>
            <a:r>
              <a:rPr kumimoji="1" lang="en-US" altLang="ja-JP" dirty="0" smtClean="0">
                <a:hlinkClick r:id="rId3"/>
              </a:rPr>
              <a:t>pubcenter.microsoft.com</a:t>
            </a:r>
            <a:endParaRPr kumimoji="1" lang="en-US" altLang="ja-JP" dirty="0" smtClean="0"/>
          </a:p>
          <a:p>
            <a:r>
              <a:rPr kumimoji="1" lang="en-US" altLang="ja-JP" dirty="0" smtClean="0"/>
              <a:t>Ad Control </a:t>
            </a:r>
            <a:r>
              <a:rPr kumimoji="1" lang="ja-JP" altLang="en-US" dirty="0" smtClean="0"/>
              <a:t>の貼り付け</a:t>
            </a:r>
            <a:endParaRPr kumimoji="1" lang="ja-JP" altLang="en-US" dirty="0"/>
          </a:p>
        </p:txBody>
      </p:sp>
      <p:sp>
        <p:nvSpPr>
          <p:cNvPr id="3" name="タイトル 2"/>
          <p:cNvSpPr>
            <a:spLocks noGrp="1"/>
          </p:cNvSpPr>
          <p:nvPr>
            <p:ph type="title"/>
          </p:nvPr>
        </p:nvSpPr>
        <p:spPr/>
        <p:txBody>
          <a:bodyPr/>
          <a:lstStyle/>
          <a:p>
            <a:r>
              <a:rPr kumimoji="1" lang="en-US" altLang="ja-JP" dirty="0" smtClean="0"/>
              <a:t>Advertisement</a:t>
            </a:r>
            <a:endParaRPr kumimoji="1" lang="ja-JP" altLang="en-US" dirty="0"/>
          </a:p>
        </p:txBody>
      </p:sp>
      <p:pic>
        <p:nvPicPr>
          <p:cNvPr id="6" name="図 5"/>
          <p:cNvPicPr>
            <a:picLocks noChangeAspect="1"/>
          </p:cNvPicPr>
          <p:nvPr/>
        </p:nvPicPr>
        <p:blipFill>
          <a:blip r:embed="rId4"/>
          <a:stretch>
            <a:fillRect/>
          </a:stretch>
        </p:blipFill>
        <p:spPr>
          <a:xfrm>
            <a:off x="3052324" y="4804052"/>
            <a:ext cx="3889258" cy="1967241"/>
          </a:xfrm>
          <a:prstGeom prst="rect">
            <a:avLst/>
          </a:prstGeom>
        </p:spPr>
      </p:pic>
    </p:spTree>
    <p:extLst>
      <p:ext uri="{BB962C8B-B14F-4D97-AF65-F5344CB8AC3E}">
        <p14:creationId xmlns:p14="http://schemas.microsoft.com/office/powerpoint/2010/main" val="230317779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315310" y="1229711"/>
            <a:ext cx="11731187" cy="4004442"/>
          </a:xfrm>
        </p:spPr>
        <p:txBody>
          <a:bodyPr/>
          <a:lstStyle/>
          <a:p>
            <a:r>
              <a:rPr lang="ja-JP" altLang="en-US" dirty="0"/>
              <a:t>テスト用</a:t>
            </a:r>
            <a:r>
              <a:rPr lang="ja-JP" altLang="en-US" dirty="0" smtClean="0"/>
              <a:t>の</a:t>
            </a:r>
            <a:r>
              <a:rPr lang="ja-JP" altLang="en-US" dirty="0"/>
              <a:t>コード</a:t>
            </a:r>
            <a:r>
              <a:rPr lang="ja-JP" altLang="en-US" dirty="0" smtClean="0"/>
              <a:t>が簡単に利用で</a:t>
            </a:r>
            <a:r>
              <a:rPr lang="ja-JP" altLang="en-US" dirty="0"/>
              <a:t>き</a:t>
            </a:r>
            <a:r>
              <a:rPr lang="ja-JP" altLang="en-US" dirty="0" smtClean="0"/>
              <a:t>る</a:t>
            </a:r>
            <a:endParaRPr lang="en-US" altLang="ja-JP" dirty="0" smtClean="0"/>
          </a:p>
          <a:p>
            <a:r>
              <a:rPr lang="en-US" altLang="ja-JP" dirty="0" smtClean="0"/>
              <a:t>&lt;</a:t>
            </a:r>
            <a:r>
              <a:rPr lang="en-US" altLang="ja-JP" dirty="0" err="1" smtClean="0">
                <a:solidFill>
                  <a:schemeClr val="accent4">
                    <a:lumMod val="60000"/>
                    <a:lumOff val="40000"/>
                    <a:alpha val="99000"/>
                  </a:schemeClr>
                </a:solidFill>
              </a:rPr>
              <a:t>UI:AdControl</a:t>
            </a:r>
            <a:r>
              <a:rPr lang="en-US" altLang="ja-JP" dirty="0" smtClean="0"/>
              <a:t/>
            </a:r>
            <a:br>
              <a:rPr lang="en-US" altLang="ja-JP" dirty="0" smtClean="0"/>
            </a:br>
            <a:r>
              <a:rPr lang="en-US" altLang="ja-JP" dirty="0" smtClean="0"/>
              <a:t> </a:t>
            </a:r>
            <a:r>
              <a:rPr lang="en-US" altLang="ja-JP" dirty="0" err="1"/>
              <a:t>ApplicationId</a:t>
            </a:r>
            <a:r>
              <a:rPr lang="en-US" altLang="ja-JP" dirty="0"/>
              <a:t>="</a:t>
            </a:r>
            <a:r>
              <a:rPr lang="en-US" altLang="ja-JP" sz="3200" dirty="0" smtClean="0">
                <a:solidFill>
                  <a:schemeClr val="accent5">
                    <a:lumMod val="75000"/>
                    <a:alpha val="99000"/>
                  </a:schemeClr>
                </a:solidFill>
              </a:rPr>
              <a:t>d25517cb-12d4-4699-8bdc-52040c712cab</a:t>
            </a:r>
            <a:r>
              <a:rPr lang="en-US" altLang="ja-JP" dirty="0" smtClean="0"/>
              <a:t>“</a:t>
            </a:r>
            <a:br>
              <a:rPr lang="en-US" altLang="ja-JP" dirty="0" smtClean="0"/>
            </a:br>
            <a:r>
              <a:rPr lang="en-US" altLang="ja-JP" dirty="0" smtClean="0"/>
              <a:t> </a:t>
            </a:r>
            <a:r>
              <a:rPr lang="en-US" altLang="ja-JP" dirty="0" err="1"/>
              <a:t>AdUnitId</a:t>
            </a:r>
            <a:r>
              <a:rPr lang="en-US" altLang="ja-JP" dirty="0"/>
              <a:t>="</a:t>
            </a:r>
            <a:r>
              <a:rPr lang="en-US" altLang="ja-JP" sz="3200" dirty="0">
                <a:solidFill>
                  <a:schemeClr val="accent5">
                    <a:lumMod val="75000"/>
                    <a:alpha val="99000"/>
                  </a:schemeClr>
                </a:solidFill>
              </a:rPr>
              <a:t>10043104</a:t>
            </a:r>
            <a:r>
              <a:rPr lang="en-US" altLang="ja-JP" dirty="0"/>
              <a:t>" </a:t>
            </a:r>
            <a:r>
              <a:rPr lang="en-US" altLang="ja-JP" dirty="0" smtClean="0"/>
              <a:t>/&gt;</a:t>
            </a:r>
          </a:p>
          <a:p>
            <a:r>
              <a:rPr lang="ja-JP" altLang="en-US" dirty="0" smtClean="0"/>
              <a:t>自分のやつは</a:t>
            </a:r>
            <a:r>
              <a:rPr lang="en-US" altLang="ja-JP" dirty="0" smtClean="0"/>
              <a:t/>
            </a:r>
            <a:br>
              <a:rPr lang="en-US" altLang="ja-JP" dirty="0" smtClean="0"/>
            </a:br>
            <a:r>
              <a:rPr lang="en-US" altLang="ja-JP" dirty="0" err="1" smtClean="0"/>
              <a:t>pubCenter</a:t>
            </a:r>
            <a:r>
              <a:rPr lang="ja-JP" altLang="en-US" dirty="0" smtClean="0"/>
              <a:t>で</a:t>
            </a:r>
            <a:r>
              <a:rPr lang="en-US" altLang="ja-JP" dirty="0" smtClean="0"/>
              <a:t>Get!</a:t>
            </a:r>
            <a:endParaRPr lang="en-US" altLang="ja-JP" dirty="0"/>
          </a:p>
        </p:txBody>
      </p:sp>
      <p:sp>
        <p:nvSpPr>
          <p:cNvPr id="3" name="タイトル 2"/>
          <p:cNvSpPr>
            <a:spLocks noGrp="1"/>
          </p:cNvSpPr>
          <p:nvPr>
            <p:ph type="title"/>
          </p:nvPr>
        </p:nvSpPr>
        <p:spPr/>
        <p:txBody>
          <a:bodyPr/>
          <a:lstStyle/>
          <a:p>
            <a:r>
              <a:rPr kumimoji="1" lang="en-US" altLang="ja-JP" dirty="0" smtClean="0"/>
              <a:t>Ad control</a:t>
            </a:r>
            <a:endParaRPr kumimoji="1" lang="ja-JP" altLang="en-US" dirty="0"/>
          </a:p>
        </p:txBody>
      </p:sp>
      <p:pic>
        <p:nvPicPr>
          <p:cNvPr id="5" name="図 4"/>
          <p:cNvPicPr>
            <a:picLocks noChangeAspect="1"/>
          </p:cNvPicPr>
          <p:nvPr/>
        </p:nvPicPr>
        <p:blipFill>
          <a:blip r:embed="rId3"/>
          <a:stretch>
            <a:fillRect/>
          </a:stretch>
        </p:blipFill>
        <p:spPr>
          <a:xfrm>
            <a:off x="5917574" y="3421117"/>
            <a:ext cx="6271251" cy="3436883"/>
          </a:xfrm>
          <a:prstGeom prst="rect">
            <a:avLst/>
          </a:prstGeom>
        </p:spPr>
      </p:pic>
    </p:spTree>
    <p:extLst>
      <p:ext uri="{BB962C8B-B14F-4D97-AF65-F5344CB8AC3E}">
        <p14:creationId xmlns:p14="http://schemas.microsoft.com/office/powerpoint/2010/main" val="357562252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アプリ内</a:t>
            </a:r>
            <a:r>
              <a:rPr kumimoji="1" lang="ja-JP" altLang="en-US" dirty="0"/>
              <a:t>課金</a:t>
            </a:r>
            <a:endParaRPr kumimoji="1" lang="en-US" altLang="ja-JP" dirty="0" smtClean="0"/>
          </a:p>
          <a:p>
            <a:r>
              <a:rPr kumimoji="1" lang="en-US" altLang="ja-JP" dirty="0" err="1" smtClean="0"/>
              <a:t>Windows.ApplicationModel.Store</a:t>
            </a:r>
            <a:endParaRPr kumimoji="1" lang="en-US" altLang="ja-JP" dirty="0"/>
          </a:p>
          <a:p>
            <a:pPr marL="571500" indent="-571500">
              <a:buFont typeface="Arial" panose="020B0604020202020204" pitchFamily="34" charset="0"/>
              <a:buChar char="•"/>
            </a:pPr>
            <a:r>
              <a:rPr kumimoji="1" lang="ja-JP" altLang="en-US" dirty="0"/>
              <a:t>アプリケーションのライセンスの状態を</a:t>
            </a:r>
            <a:r>
              <a:rPr kumimoji="1" lang="ja-JP" altLang="en-US" dirty="0" smtClean="0"/>
              <a:t>確認</a:t>
            </a:r>
            <a:r>
              <a:rPr kumimoji="1" lang="en-US" altLang="ja-JP" dirty="0"/>
              <a:t/>
            </a:r>
            <a:br>
              <a:rPr kumimoji="1" lang="en-US" altLang="ja-JP" dirty="0"/>
            </a:br>
            <a:r>
              <a:rPr kumimoji="1" lang="ja-JP" altLang="en-US" dirty="0" smtClean="0"/>
              <a:t>（評価版</a:t>
            </a:r>
            <a:r>
              <a:rPr kumimoji="1" lang="ja-JP" altLang="en-US" dirty="0"/>
              <a:t>またはアクティブな</a:t>
            </a:r>
            <a:r>
              <a:rPr kumimoji="1" lang="ja-JP" altLang="en-US" dirty="0" smtClean="0"/>
              <a:t>ライセンスなど）</a:t>
            </a:r>
            <a:endParaRPr kumimoji="1" lang="en-US" altLang="ja-JP" dirty="0" smtClean="0"/>
          </a:p>
          <a:p>
            <a:pPr marL="571500" indent="-571500">
              <a:buFont typeface="Arial" panose="020B0604020202020204" pitchFamily="34" charset="0"/>
              <a:buChar char="•"/>
            </a:pPr>
            <a:r>
              <a:rPr kumimoji="1" lang="ja-JP" altLang="en-US" dirty="0" smtClean="0"/>
              <a:t>アプリ内機能の確認</a:t>
            </a:r>
            <a:endParaRPr kumimoji="1" lang="en-US" altLang="ja-JP" dirty="0" smtClean="0"/>
          </a:p>
          <a:p>
            <a:pPr marL="571500" indent="-571500">
              <a:buFont typeface="Arial" panose="020B0604020202020204" pitchFamily="34" charset="0"/>
              <a:buChar char="•"/>
            </a:pPr>
            <a:r>
              <a:rPr kumimoji="1" lang="ja-JP" altLang="en-US" dirty="0" smtClean="0"/>
              <a:t>アプリ内購入</a:t>
            </a:r>
            <a:endParaRPr kumimoji="1" lang="ja-JP" altLang="en-US" dirty="0"/>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92023067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971952"/>
            <a:ext cx="11149013" cy="914096"/>
          </a:xfrm>
        </p:spPr>
        <p:txBody>
          <a:bodyPr/>
          <a:lstStyle/>
          <a:p>
            <a:r>
              <a:rPr lang="en-US" dirty="0">
                <a:solidFill>
                  <a:schemeClr val="tx1">
                    <a:alpha val="99000"/>
                  </a:schemeClr>
                </a:solidFill>
              </a:rPr>
              <a:t>4</a:t>
            </a:r>
            <a:r>
              <a:rPr lang="en-US" dirty="0" smtClean="0">
                <a:solidFill>
                  <a:schemeClr val="tx1">
                    <a:alpha val="99000"/>
                  </a:schemeClr>
                </a:solidFill>
              </a:rPr>
              <a:t>. Visual Studio Template</a:t>
            </a:r>
            <a:endParaRPr lang="en-US" dirty="0">
              <a:solidFill>
                <a:schemeClr val="tx1">
                  <a:alpha val="99000"/>
                </a:schemeClr>
              </a:solidFill>
            </a:endParaRPr>
          </a:p>
        </p:txBody>
      </p:sp>
    </p:spTree>
    <p:extLst>
      <p:ext uri="{BB962C8B-B14F-4D97-AF65-F5344CB8AC3E}">
        <p14:creationId xmlns:p14="http://schemas.microsoft.com/office/powerpoint/2010/main" val="79798313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668889"/>
            <a:ext cx="11149013" cy="4960510"/>
          </a:xfrm>
        </p:spPr>
        <p:txBody>
          <a:bodyPr/>
          <a:lstStyle/>
          <a:p>
            <a:r>
              <a:rPr kumimoji="1" lang="en-US" altLang="ja-JP" sz="2800" dirty="0" err="1" smtClean="0">
                <a:solidFill>
                  <a:schemeClr val="accent1">
                    <a:lumMod val="75000"/>
                    <a:alpha val="99000"/>
                  </a:schemeClr>
                </a:solidFill>
                <a:latin typeface="Consolas" panose="020B0609020204030204" pitchFamily="49" charset="0"/>
                <a:cs typeface="Consolas" panose="020B0609020204030204" pitchFamily="49" charset="0"/>
              </a:rPr>
              <a:t>IPropertySet</a:t>
            </a:r>
            <a:r>
              <a:rPr kumimoji="1" lang="en-US" altLang="ja-JP" sz="2800" dirty="0">
                <a:latin typeface="Consolas" panose="020B0609020204030204" pitchFamily="49" charset="0"/>
                <a:cs typeface="Consolas" panose="020B0609020204030204" pitchFamily="49" charset="0"/>
              </a:rPr>
              <a:t>^ </a:t>
            </a:r>
            <a:r>
              <a:rPr kumimoji="1" lang="en-US" altLang="ja-JP" sz="2800" dirty="0" err="1">
                <a:latin typeface="Consolas" panose="020B0609020204030204" pitchFamily="49" charset="0"/>
                <a:cs typeface="Consolas" panose="020B0609020204030204" pitchFamily="49" charset="0"/>
              </a:rPr>
              <a:t>vals</a:t>
            </a:r>
            <a:r>
              <a:rPr kumimoji="1" lang="en-US" altLang="ja-JP" sz="2800" dirty="0">
                <a:latin typeface="Consolas" panose="020B0609020204030204" pitchFamily="49" charset="0"/>
                <a:cs typeface="Consolas" panose="020B0609020204030204" pitchFamily="49" charset="0"/>
              </a:rPr>
              <a:t> </a:t>
            </a:r>
            <a:r>
              <a:rPr kumimoji="1" lang="en-US" altLang="ja-JP" sz="2800" dirty="0" smtClean="0">
                <a:latin typeface="Consolas" panose="020B0609020204030204" pitchFamily="49" charset="0"/>
                <a:cs typeface="Consolas" panose="020B0609020204030204" pitchFamily="49" charset="0"/>
              </a:rPr>
              <a:t/>
            </a:r>
            <a:br>
              <a:rPr kumimoji="1" lang="en-US" altLang="ja-JP" sz="2800" dirty="0" smtClean="0">
                <a:latin typeface="Consolas" panose="020B0609020204030204" pitchFamily="49" charset="0"/>
                <a:cs typeface="Consolas" panose="020B0609020204030204" pitchFamily="49" charset="0"/>
              </a:rPr>
            </a:br>
            <a:r>
              <a:rPr kumimoji="1" lang="ja-JP" altLang="en-US" sz="2800" dirty="0">
                <a:latin typeface="Consolas" panose="020B0609020204030204" pitchFamily="49" charset="0"/>
                <a:cs typeface="Consolas" panose="020B0609020204030204" pitchFamily="49" charset="0"/>
              </a:rPr>
              <a:t> </a:t>
            </a:r>
            <a:r>
              <a:rPr kumimoji="1" lang="ja-JP" altLang="en-US" sz="2800" dirty="0" smtClean="0">
                <a:latin typeface="Consolas" panose="020B0609020204030204" pitchFamily="49" charset="0"/>
                <a:cs typeface="Consolas" panose="020B0609020204030204" pitchFamily="49" charset="0"/>
              </a:rPr>
              <a:t> </a:t>
            </a:r>
            <a:r>
              <a:rPr kumimoji="1" lang="en-US" altLang="ja-JP" sz="2800" dirty="0" smtClean="0">
                <a:latin typeface="Consolas" panose="020B0609020204030204" pitchFamily="49" charset="0"/>
                <a:cs typeface="Consolas" panose="020B0609020204030204" pitchFamily="49" charset="0"/>
              </a:rPr>
              <a:t>= </a:t>
            </a:r>
            <a:r>
              <a:rPr kumimoji="1" lang="en-US" altLang="ja-JP" sz="2800" dirty="0" err="1">
                <a:solidFill>
                  <a:schemeClr val="accent1">
                    <a:lumMod val="75000"/>
                    <a:alpha val="99000"/>
                  </a:schemeClr>
                </a:solidFill>
                <a:latin typeface="Consolas" panose="020B0609020204030204" pitchFamily="49" charset="0"/>
                <a:cs typeface="Consolas" panose="020B0609020204030204" pitchFamily="49" charset="0"/>
              </a:rPr>
              <a:t>ApplicationData</a:t>
            </a:r>
            <a:r>
              <a:rPr kumimoji="1" lang="en-US" altLang="ja-JP" sz="2800" dirty="0">
                <a:latin typeface="Consolas" panose="020B0609020204030204" pitchFamily="49" charset="0"/>
                <a:cs typeface="Consolas" panose="020B0609020204030204" pitchFamily="49" charset="0"/>
              </a:rPr>
              <a:t>::</a:t>
            </a:r>
            <a:r>
              <a:rPr kumimoji="1" lang="en-US" altLang="ja-JP" sz="2800" dirty="0" smtClean="0">
                <a:latin typeface="Consolas" panose="020B0609020204030204" pitchFamily="49" charset="0"/>
                <a:cs typeface="Consolas" panose="020B0609020204030204" pitchFamily="49" charset="0"/>
              </a:rPr>
              <a:t>Current-&gt;</a:t>
            </a:r>
            <a:r>
              <a:rPr kumimoji="1" lang="en-US" altLang="ja-JP" sz="2800" dirty="0" err="1" smtClean="0">
                <a:latin typeface="Consolas" panose="020B0609020204030204" pitchFamily="49" charset="0"/>
                <a:cs typeface="Consolas" panose="020B0609020204030204" pitchFamily="49" charset="0"/>
              </a:rPr>
              <a:t>LocalSettings</a:t>
            </a:r>
            <a:r>
              <a:rPr kumimoji="1" lang="en-US" altLang="ja-JP" sz="2800" dirty="0" smtClean="0">
                <a:latin typeface="Consolas" panose="020B0609020204030204" pitchFamily="49" charset="0"/>
                <a:cs typeface="Consolas" panose="020B0609020204030204" pitchFamily="49" charset="0"/>
              </a:rPr>
              <a:t>-</a:t>
            </a:r>
            <a:r>
              <a:rPr kumimoji="1" lang="en-US" altLang="ja-JP" sz="2800" dirty="0">
                <a:latin typeface="Consolas" panose="020B0609020204030204" pitchFamily="49" charset="0"/>
                <a:cs typeface="Consolas" panose="020B0609020204030204" pitchFamily="49" charset="0"/>
              </a:rPr>
              <a:t>&gt;</a:t>
            </a:r>
            <a:r>
              <a:rPr kumimoji="1" lang="en-US" altLang="ja-JP" sz="2800" dirty="0" smtClean="0">
                <a:latin typeface="Consolas" panose="020B0609020204030204" pitchFamily="49" charset="0"/>
                <a:cs typeface="Consolas" panose="020B0609020204030204" pitchFamily="49" charset="0"/>
              </a:rPr>
              <a:t>Values;</a:t>
            </a:r>
            <a:br>
              <a:rPr kumimoji="1" lang="en-US" altLang="ja-JP" sz="2800" dirty="0" smtClean="0">
                <a:latin typeface="Consolas" panose="020B0609020204030204" pitchFamily="49" charset="0"/>
                <a:cs typeface="Consolas" panose="020B0609020204030204" pitchFamily="49" charset="0"/>
              </a:rPr>
            </a:br>
            <a:r>
              <a:rPr kumimoji="1" lang="en-US" altLang="ja-JP" sz="2800" dirty="0" smtClean="0">
                <a:latin typeface="Consolas" panose="020B0609020204030204" pitchFamily="49" charset="0"/>
                <a:cs typeface="Consolas" panose="020B0609020204030204" pitchFamily="49" charset="0"/>
              </a:rPr>
              <a:t>if</a:t>
            </a:r>
            <a:r>
              <a:rPr kumimoji="1" lang="en-US" altLang="ja-JP" sz="2800" dirty="0">
                <a:latin typeface="Consolas" panose="020B0609020204030204" pitchFamily="49" charset="0"/>
                <a:cs typeface="Consolas" panose="020B0609020204030204" pitchFamily="49" charset="0"/>
              </a:rPr>
              <a:t>( </a:t>
            </a:r>
            <a:r>
              <a:rPr kumimoji="1" lang="en-US" altLang="ja-JP" sz="2800" dirty="0" err="1">
                <a:latin typeface="Consolas" panose="020B0609020204030204" pitchFamily="49" charset="0"/>
                <a:cs typeface="Consolas" panose="020B0609020204030204" pitchFamily="49" charset="0"/>
              </a:rPr>
              <a:t>vals</a:t>
            </a:r>
            <a:r>
              <a:rPr kumimoji="1" lang="en-US" altLang="ja-JP" sz="2800" dirty="0">
                <a:latin typeface="Consolas" panose="020B0609020204030204" pitchFamily="49" charset="0"/>
                <a:cs typeface="Consolas" panose="020B0609020204030204" pitchFamily="49" charset="0"/>
              </a:rPr>
              <a:t>-&gt;</a:t>
            </a:r>
            <a:r>
              <a:rPr kumimoji="1" lang="en-US" altLang="ja-JP" sz="2800" dirty="0" err="1">
                <a:solidFill>
                  <a:schemeClr val="accent1">
                    <a:lumMod val="75000"/>
                    <a:alpha val="99000"/>
                  </a:schemeClr>
                </a:solidFill>
                <a:latin typeface="Consolas" panose="020B0609020204030204" pitchFamily="49" charset="0"/>
                <a:cs typeface="Consolas" panose="020B0609020204030204" pitchFamily="49" charset="0"/>
              </a:rPr>
              <a:t>HasKey</a:t>
            </a:r>
            <a:r>
              <a:rPr kumimoji="1" lang="en-US" altLang="ja-JP" sz="2800" dirty="0">
                <a:latin typeface="Consolas" panose="020B0609020204030204" pitchFamily="49" charset="0"/>
                <a:cs typeface="Consolas" panose="020B0609020204030204" pitchFamily="49" charset="0"/>
              </a:rPr>
              <a:t>( "</a:t>
            </a:r>
            <a:r>
              <a:rPr kumimoji="1" lang="en-US" altLang="ja-JP" sz="2800" dirty="0" err="1" smtClean="0">
                <a:solidFill>
                  <a:schemeClr val="accent4">
                    <a:lumMod val="60000"/>
                    <a:lumOff val="40000"/>
                    <a:alpha val="99000"/>
                  </a:schemeClr>
                </a:solidFill>
                <a:latin typeface="Consolas" panose="020B0609020204030204" pitchFamily="49" charset="0"/>
                <a:cs typeface="Consolas" panose="020B0609020204030204" pitchFamily="49" charset="0"/>
              </a:rPr>
              <a:t>my_data</a:t>
            </a:r>
            <a:r>
              <a:rPr kumimoji="1" lang="en-US" altLang="ja-JP" sz="2800" dirty="0" smtClean="0">
                <a:latin typeface="Consolas" panose="020B0609020204030204" pitchFamily="49" charset="0"/>
                <a:cs typeface="Consolas" panose="020B0609020204030204" pitchFamily="49" charset="0"/>
              </a:rPr>
              <a:t>” )){</a:t>
            </a:r>
            <a:br>
              <a:rPr kumimoji="1" lang="en-US" altLang="ja-JP" sz="2800" dirty="0" smtClean="0">
                <a:latin typeface="Consolas" panose="020B0609020204030204" pitchFamily="49" charset="0"/>
                <a:cs typeface="Consolas" panose="020B0609020204030204" pitchFamily="49" charset="0"/>
              </a:rPr>
            </a:br>
            <a:r>
              <a:rPr kumimoji="1" lang="en-US" altLang="ja-JP" sz="2800" dirty="0" smtClean="0">
                <a:latin typeface="Consolas" panose="020B0609020204030204" pitchFamily="49" charset="0"/>
                <a:cs typeface="Consolas" panose="020B0609020204030204" pitchFamily="49" charset="0"/>
              </a:rPr>
              <a:t>    </a:t>
            </a:r>
            <a:r>
              <a:rPr kumimoji="1" lang="en-US" altLang="ja-JP" sz="2800" dirty="0" err="1">
                <a:latin typeface="Consolas" panose="020B0609020204030204" pitchFamily="49" charset="0"/>
                <a:cs typeface="Consolas" panose="020B0609020204030204" pitchFamily="49" charset="0"/>
              </a:rPr>
              <a:t>vals</a:t>
            </a:r>
            <a:r>
              <a:rPr kumimoji="1" lang="en-US" altLang="ja-JP" sz="2800" dirty="0">
                <a:latin typeface="Consolas" panose="020B0609020204030204" pitchFamily="49" charset="0"/>
                <a:cs typeface="Consolas" panose="020B0609020204030204" pitchFamily="49" charset="0"/>
              </a:rPr>
              <a:t>-&gt;</a:t>
            </a:r>
            <a:r>
              <a:rPr kumimoji="1" lang="en-US" altLang="ja-JP" sz="2800" dirty="0">
                <a:solidFill>
                  <a:schemeClr val="accent1">
                    <a:lumMod val="75000"/>
                    <a:alpha val="99000"/>
                  </a:schemeClr>
                </a:solidFill>
                <a:latin typeface="Consolas" panose="020B0609020204030204" pitchFamily="49" charset="0"/>
                <a:cs typeface="Consolas" panose="020B0609020204030204" pitchFamily="49" charset="0"/>
              </a:rPr>
              <a:t>Remove</a:t>
            </a:r>
            <a:r>
              <a:rPr kumimoji="1" lang="en-US" altLang="ja-JP" sz="2800" dirty="0">
                <a:latin typeface="Consolas" panose="020B0609020204030204" pitchFamily="49" charset="0"/>
                <a:cs typeface="Consolas" panose="020B0609020204030204" pitchFamily="49" charset="0"/>
              </a:rPr>
              <a:t>( </a:t>
            </a:r>
            <a:r>
              <a:rPr kumimoji="1" lang="en-US" altLang="ja-JP" sz="2800" dirty="0" smtClean="0">
                <a:latin typeface="Consolas" panose="020B0609020204030204" pitchFamily="49" charset="0"/>
                <a:cs typeface="Consolas" panose="020B0609020204030204" pitchFamily="49" charset="0"/>
              </a:rPr>
              <a:t>“</a:t>
            </a:r>
            <a:r>
              <a:rPr kumimoji="1" lang="en-US" altLang="ja-JP" sz="2800" dirty="0" err="1" smtClean="0">
                <a:solidFill>
                  <a:schemeClr val="accent4">
                    <a:lumMod val="60000"/>
                    <a:lumOff val="40000"/>
                    <a:alpha val="99000"/>
                  </a:schemeClr>
                </a:solidFill>
                <a:latin typeface="Consolas" panose="020B0609020204030204" pitchFamily="49" charset="0"/>
                <a:cs typeface="Consolas" panose="020B0609020204030204" pitchFamily="49" charset="0"/>
              </a:rPr>
              <a:t>my_data</a:t>
            </a:r>
            <a:r>
              <a:rPr kumimoji="1" lang="en-US" altLang="ja-JP" sz="2800" dirty="0" smtClean="0">
                <a:latin typeface="Consolas" panose="020B0609020204030204" pitchFamily="49" charset="0"/>
                <a:cs typeface="Consolas" panose="020B0609020204030204" pitchFamily="49" charset="0"/>
              </a:rPr>
              <a:t>");</a:t>
            </a:r>
            <a:br>
              <a:rPr kumimoji="1" lang="en-US" altLang="ja-JP" sz="2800" dirty="0" smtClean="0">
                <a:latin typeface="Consolas" panose="020B0609020204030204" pitchFamily="49" charset="0"/>
                <a:cs typeface="Consolas" panose="020B0609020204030204" pitchFamily="49" charset="0"/>
              </a:rPr>
            </a:br>
            <a:r>
              <a:rPr kumimoji="1" lang="en-US" altLang="ja-JP" sz="2800" dirty="0" smtClean="0">
                <a:latin typeface="Consolas" panose="020B0609020204030204" pitchFamily="49" charset="0"/>
                <a:cs typeface="Consolas" panose="020B0609020204030204" pitchFamily="49" charset="0"/>
              </a:rPr>
              <a:t>}</a:t>
            </a:r>
            <a:br>
              <a:rPr kumimoji="1" lang="en-US" altLang="ja-JP" sz="2800" dirty="0" smtClean="0">
                <a:latin typeface="Consolas" panose="020B0609020204030204" pitchFamily="49" charset="0"/>
                <a:cs typeface="Consolas" panose="020B0609020204030204" pitchFamily="49" charset="0"/>
              </a:rPr>
            </a:br>
            <a:r>
              <a:rPr kumimoji="1" lang="en-US" altLang="ja-JP" sz="2800" dirty="0" err="1" smtClean="0">
                <a:latin typeface="Consolas" panose="020B0609020204030204" pitchFamily="49" charset="0"/>
                <a:cs typeface="Consolas" panose="020B0609020204030204" pitchFamily="49" charset="0"/>
              </a:rPr>
              <a:t>vals</a:t>
            </a:r>
            <a:r>
              <a:rPr kumimoji="1" lang="en-US" altLang="ja-JP" sz="2800" dirty="0" smtClean="0">
                <a:latin typeface="Consolas" panose="020B0609020204030204" pitchFamily="49" charset="0"/>
                <a:cs typeface="Consolas" panose="020B0609020204030204" pitchFamily="49" charset="0"/>
              </a:rPr>
              <a:t>-</a:t>
            </a:r>
            <a:r>
              <a:rPr kumimoji="1" lang="en-US" altLang="ja-JP" sz="2800" dirty="0">
                <a:latin typeface="Consolas" panose="020B0609020204030204" pitchFamily="49" charset="0"/>
                <a:cs typeface="Consolas" panose="020B0609020204030204" pitchFamily="49" charset="0"/>
              </a:rPr>
              <a:t>&gt;Insert( "</a:t>
            </a:r>
            <a:r>
              <a:rPr kumimoji="1" lang="en-US" altLang="ja-JP" sz="2800" dirty="0" err="1" smtClean="0">
                <a:solidFill>
                  <a:schemeClr val="accent4">
                    <a:lumMod val="60000"/>
                    <a:lumOff val="40000"/>
                    <a:alpha val="99000"/>
                  </a:schemeClr>
                </a:solidFill>
                <a:latin typeface="Consolas" panose="020B0609020204030204" pitchFamily="49" charset="0"/>
                <a:cs typeface="Consolas" panose="020B0609020204030204" pitchFamily="49" charset="0"/>
              </a:rPr>
              <a:t>my_data</a:t>
            </a:r>
            <a:r>
              <a:rPr kumimoji="1" lang="en-US" altLang="ja-JP" sz="2800" dirty="0" smtClean="0">
                <a:latin typeface="Consolas" panose="020B0609020204030204" pitchFamily="49" charset="0"/>
                <a:cs typeface="Consolas" panose="020B0609020204030204" pitchFamily="49" charset="0"/>
              </a:rPr>
              <a:t>", “</a:t>
            </a:r>
            <a:r>
              <a:rPr kumimoji="1" lang="en-US" altLang="ja-JP" sz="2800" dirty="0" smtClean="0">
                <a:solidFill>
                  <a:schemeClr val="accent4">
                    <a:lumMod val="60000"/>
                    <a:lumOff val="40000"/>
                    <a:alpha val="99000"/>
                  </a:schemeClr>
                </a:solidFill>
                <a:latin typeface="Consolas" panose="020B0609020204030204" pitchFamily="49" charset="0"/>
                <a:cs typeface="Consolas" panose="020B0609020204030204" pitchFamily="49" charset="0"/>
              </a:rPr>
              <a:t>Hokuriku</a:t>
            </a:r>
            <a:r>
              <a:rPr kumimoji="1" lang="en-US" altLang="ja-JP" sz="2800" dirty="0" smtClean="0">
                <a:latin typeface="Consolas" panose="020B0609020204030204" pitchFamily="49" charset="0"/>
                <a:cs typeface="Consolas" panose="020B0609020204030204" pitchFamily="49" charset="0"/>
              </a:rPr>
              <a:t>" );</a:t>
            </a:r>
          </a:p>
          <a:p>
            <a:endParaRPr kumimoji="1" lang="en-US" altLang="ja-JP" sz="2800" dirty="0" smtClean="0">
              <a:latin typeface="Consolas" panose="020B0609020204030204" pitchFamily="49" charset="0"/>
              <a:cs typeface="Consolas" panose="020B0609020204030204" pitchFamily="49" charset="0"/>
            </a:endParaRPr>
          </a:p>
          <a:p>
            <a:r>
              <a:rPr kumimoji="1" lang="en-US" altLang="ja-JP" sz="2800" dirty="0" smtClean="0">
                <a:latin typeface="Consolas" panose="020B0609020204030204" pitchFamily="49" charset="0"/>
                <a:cs typeface="Consolas" panose="020B0609020204030204" pitchFamily="49" charset="0"/>
              </a:rPr>
              <a:t>if</a:t>
            </a:r>
            <a:r>
              <a:rPr kumimoji="1" lang="en-US" altLang="ja-JP" sz="2800" dirty="0">
                <a:latin typeface="Consolas" panose="020B0609020204030204" pitchFamily="49" charset="0"/>
                <a:cs typeface="Consolas" panose="020B0609020204030204" pitchFamily="49" charset="0"/>
              </a:rPr>
              <a:t>( </a:t>
            </a:r>
            <a:r>
              <a:rPr kumimoji="1" lang="en-US" altLang="ja-JP" sz="2800" dirty="0" err="1">
                <a:solidFill>
                  <a:schemeClr val="accent5">
                    <a:lumMod val="75000"/>
                    <a:alpha val="99000"/>
                  </a:schemeClr>
                </a:solidFill>
                <a:latin typeface="Consolas" panose="020B0609020204030204" pitchFamily="49" charset="0"/>
                <a:cs typeface="Consolas" panose="020B0609020204030204" pitchFamily="49" charset="0"/>
              </a:rPr>
              <a:t>pageState</a:t>
            </a:r>
            <a:r>
              <a:rPr kumimoji="1" lang="en-US" altLang="ja-JP" sz="2800" dirty="0">
                <a:solidFill>
                  <a:schemeClr val="accent5">
                    <a:lumMod val="75000"/>
                    <a:alpha val="99000"/>
                  </a:schemeClr>
                </a:solidFill>
                <a:latin typeface="Consolas" panose="020B0609020204030204" pitchFamily="49" charset="0"/>
                <a:cs typeface="Consolas" panose="020B0609020204030204" pitchFamily="49" charset="0"/>
              </a:rPr>
              <a:t>-</a:t>
            </a:r>
            <a:r>
              <a:rPr kumimoji="1" lang="en-US" altLang="ja-JP" sz="2800" dirty="0">
                <a:latin typeface="Consolas" panose="020B0609020204030204" pitchFamily="49" charset="0"/>
                <a:cs typeface="Consolas" panose="020B0609020204030204" pitchFamily="49" charset="0"/>
              </a:rPr>
              <a:t>&gt;</a:t>
            </a:r>
            <a:r>
              <a:rPr kumimoji="1" lang="en-US" altLang="ja-JP" sz="2800" dirty="0" err="1">
                <a:solidFill>
                  <a:schemeClr val="accent1">
                    <a:lumMod val="75000"/>
                    <a:alpha val="99000"/>
                  </a:schemeClr>
                </a:solidFill>
                <a:latin typeface="Consolas" panose="020B0609020204030204" pitchFamily="49" charset="0"/>
                <a:cs typeface="Consolas" panose="020B0609020204030204" pitchFamily="49" charset="0"/>
              </a:rPr>
              <a:t>HasKey</a:t>
            </a:r>
            <a:r>
              <a:rPr kumimoji="1" lang="en-US" altLang="ja-JP" sz="2800" dirty="0">
                <a:latin typeface="Consolas" panose="020B0609020204030204" pitchFamily="49" charset="0"/>
                <a:cs typeface="Consolas" panose="020B0609020204030204" pitchFamily="49" charset="0"/>
              </a:rPr>
              <a:t>( "</a:t>
            </a:r>
            <a:r>
              <a:rPr kumimoji="1" lang="en-US" altLang="ja-JP" sz="2800" dirty="0" err="1" smtClean="0">
                <a:solidFill>
                  <a:schemeClr val="accent4">
                    <a:lumMod val="60000"/>
                    <a:lumOff val="40000"/>
                    <a:alpha val="99000"/>
                  </a:schemeClr>
                </a:solidFill>
                <a:latin typeface="Consolas" panose="020B0609020204030204" pitchFamily="49" charset="0"/>
                <a:cs typeface="Consolas" panose="020B0609020204030204" pitchFamily="49" charset="0"/>
              </a:rPr>
              <a:t>my_data</a:t>
            </a:r>
            <a:r>
              <a:rPr kumimoji="1" lang="en-US" altLang="ja-JP" sz="2800" dirty="0" smtClean="0">
                <a:latin typeface="Consolas" panose="020B0609020204030204" pitchFamily="49" charset="0"/>
                <a:cs typeface="Consolas" panose="020B0609020204030204" pitchFamily="49" charset="0"/>
              </a:rPr>
              <a:t>” )){</a:t>
            </a:r>
            <a:br>
              <a:rPr kumimoji="1" lang="en-US" altLang="ja-JP" sz="2800" dirty="0" smtClean="0">
                <a:latin typeface="Consolas" panose="020B0609020204030204" pitchFamily="49" charset="0"/>
                <a:cs typeface="Consolas" panose="020B0609020204030204" pitchFamily="49" charset="0"/>
              </a:rPr>
            </a:br>
            <a:r>
              <a:rPr kumimoji="1" lang="en-US" altLang="ja-JP" sz="2800" dirty="0" smtClean="0">
                <a:latin typeface="Consolas" panose="020B0609020204030204" pitchFamily="49" charset="0"/>
                <a:cs typeface="Consolas" panose="020B0609020204030204" pitchFamily="49" charset="0"/>
              </a:rPr>
              <a:t>    </a:t>
            </a:r>
            <a:r>
              <a:rPr kumimoji="1" lang="en-US" altLang="ja-JP" sz="2800" dirty="0" err="1" smtClean="0">
                <a:solidFill>
                  <a:schemeClr val="accent5">
                    <a:lumMod val="75000"/>
                    <a:alpha val="99000"/>
                  </a:schemeClr>
                </a:solidFill>
                <a:latin typeface="Consolas" panose="020B0609020204030204" pitchFamily="49" charset="0"/>
                <a:cs typeface="Consolas" panose="020B0609020204030204" pitchFamily="49" charset="0"/>
              </a:rPr>
              <a:t>pageState</a:t>
            </a:r>
            <a:r>
              <a:rPr kumimoji="1" lang="en-US" altLang="ja-JP" sz="2800" dirty="0" smtClean="0">
                <a:solidFill>
                  <a:schemeClr val="accent5">
                    <a:lumMod val="75000"/>
                    <a:alpha val="99000"/>
                  </a:schemeClr>
                </a:solidFill>
                <a:latin typeface="Consolas" panose="020B0609020204030204" pitchFamily="49" charset="0"/>
                <a:cs typeface="Consolas" panose="020B0609020204030204" pitchFamily="49" charset="0"/>
              </a:rPr>
              <a:t>-</a:t>
            </a:r>
            <a:r>
              <a:rPr kumimoji="1" lang="en-US" altLang="ja-JP" sz="2800" dirty="0" smtClean="0">
                <a:latin typeface="Consolas" panose="020B0609020204030204" pitchFamily="49" charset="0"/>
                <a:cs typeface="Consolas" panose="020B0609020204030204" pitchFamily="49" charset="0"/>
              </a:rPr>
              <a:t>&gt;</a:t>
            </a:r>
            <a:r>
              <a:rPr kumimoji="1" lang="en-US" altLang="ja-JP" sz="2800" dirty="0" smtClean="0">
                <a:solidFill>
                  <a:schemeClr val="accent1">
                    <a:lumMod val="75000"/>
                    <a:alpha val="99000"/>
                  </a:schemeClr>
                </a:solidFill>
                <a:latin typeface="Consolas" panose="020B0609020204030204" pitchFamily="49" charset="0"/>
                <a:cs typeface="Consolas" panose="020B0609020204030204" pitchFamily="49" charset="0"/>
              </a:rPr>
              <a:t>Remove</a:t>
            </a:r>
            <a:r>
              <a:rPr kumimoji="1" lang="en-US" altLang="ja-JP" sz="2800" dirty="0" smtClean="0">
                <a:latin typeface="Consolas" panose="020B0609020204030204" pitchFamily="49" charset="0"/>
                <a:cs typeface="Consolas" panose="020B0609020204030204" pitchFamily="49" charset="0"/>
              </a:rPr>
              <a:t>( “</a:t>
            </a:r>
            <a:r>
              <a:rPr kumimoji="1" lang="en-US" altLang="ja-JP" sz="2800" dirty="0" err="1" smtClean="0">
                <a:solidFill>
                  <a:schemeClr val="accent4">
                    <a:lumMod val="60000"/>
                    <a:lumOff val="40000"/>
                    <a:alpha val="99000"/>
                  </a:schemeClr>
                </a:solidFill>
                <a:latin typeface="Consolas" panose="020B0609020204030204" pitchFamily="49" charset="0"/>
                <a:cs typeface="Consolas" panose="020B0609020204030204" pitchFamily="49" charset="0"/>
              </a:rPr>
              <a:t>my_data</a:t>
            </a:r>
            <a:r>
              <a:rPr kumimoji="1" lang="en-US" altLang="ja-JP" sz="2800" dirty="0" smtClean="0">
                <a:latin typeface="Consolas" panose="020B0609020204030204" pitchFamily="49" charset="0"/>
                <a:cs typeface="Consolas" panose="020B0609020204030204" pitchFamily="49" charset="0"/>
              </a:rPr>
              <a:t>" );</a:t>
            </a:r>
            <a:br>
              <a:rPr kumimoji="1" lang="en-US" altLang="ja-JP" sz="2800" dirty="0" smtClean="0">
                <a:latin typeface="Consolas" panose="020B0609020204030204" pitchFamily="49" charset="0"/>
                <a:cs typeface="Consolas" panose="020B0609020204030204" pitchFamily="49" charset="0"/>
              </a:rPr>
            </a:br>
            <a:r>
              <a:rPr kumimoji="1" lang="en-US" altLang="ja-JP" sz="2800" dirty="0" smtClean="0">
                <a:latin typeface="Consolas" panose="020B0609020204030204" pitchFamily="49" charset="0"/>
                <a:cs typeface="Consolas" panose="020B0609020204030204" pitchFamily="49" charset="0"/>
              </a:rPr>
              <a:t>}</a:t>
            </a:r>
            <a:br>
              <a:rPr kumimoji="1" lang="en-US" altLang="ja-JP" sz="2800" dirty="0" smtClean="0">
                <a:latin typeface="Consolas" panose="020B0609020204030204" pitchFamily="49" charset="0"/>
                <a:cs typeface="Consolas" panose="020B0609020204030204" pitchFamily="49" charset="0"/>
              </a:rPr>
            </a:br>
            <a:r>
              <a:rPr kumimoji="1" lang="en-US" altLang="ja-JP" sz="2800" dirty="0" err="1" smtClean="0">
                <a:solidFill>
                  <a:schemeClr val="accent5">
                    <a:lumMod val="75000"/>
                    <a:alpha val="99000"/>
                  </a:schemeClr>
                </a:solidFill>
                <a:latin typeface="Consolas" panose="020B0609020204030204" pitchFamily="49" charset="0"/>
                <a:cs typeface="Consolas" panose="020B0609020204030204" pitchFamily="49" charset="0"/>
              </a:rPr>
              <a:t>pageState</a:t>
            </a:r>
            <a:r>
              <a:rPr kumimoji="1" lang="en-US" altLang="ja-JP" sz="2800" dirty="0" smtClean="0">
                <a:solidFill>
                  <a:schemeClr val="accent5">
                    <a:lumMod val="75000"/>
                    <a:alpha val="99000"/>
                  </a:schemeClr>
                </a:solidFill>
                <a:latin typeface="Consolas" panose="020B0609020204030204" pitchFamily="49" charset="0"/>
                <a:cs typeface="Consolas" panose="020B0609020204030204" pitchFamily="49" charset="0"/>
              </a:rPr>
              <a:t>-</a:t>
            </a:r>
            <a:r>
              <a:rPr kumimoji="1" lang="en-US" altLang="ja-JP" sz="2800" dirty="0" smtClean="0">
                <a:latin typeface="Consolas" panose="020B0609020204030204" pitchFamily="49" charset="0"/>
                <a:cs typeface="Consolas" panose="020B0609020204030204" pitchFamily="49" charset="0"/>
              </a:rPr>
              <a:t>&gt;Insert( "</a:t>
            </a:r>
            <a:r>
              <a:rPr kumimoji="1" lang="en-US" altLang="ja-JP" sz="2800" dirty="0" err="1" smtClean="0">
                <a:solidFill>
                  <a:schemeClr val="accent4">
                    <a:lumMod val="60000"/>
                    <a:lumOff val="40000"/>
                    <a:alpha val="99000"/>
                  </a:schemeClr>
                </a:solidFill>
                <a:latin typeface="Consolas" panose="020B0609020204030204" pitchFamily="49" charset="0"/>
                <a:cs typeface="Consolas" panose="020B0609020204030204" pitchFamily="49" charset="0"/>
              </a:rPr>
              <a:t>my_data</a:t>
            </a:r>
            <a:r>
              <a:rPr kumimoji="1" lang="en-US" altLang="ja-JP" sz="2800" dirty="0" smtClean="0">
                <a:latin typeface="Consolas" panose="020B0609020204030204" pitchFamily="49" charset="0"/>
                <a:cs typeface="Consolas" panose="020B0609020204030204" pitchFamily="49" charset="0"/>
              </a:rPr>
              <a:t>", “</a:t>
            </a:r>
            <a:r>
              <a:rPr kumimoji="1" lang="en-US" altLang="ja-JP" sz="2800" dirty="0" smtClean="0">
                <a:solidFill>
                  <a:schemeClr val="accent4">
                    <a:lumMod val="60000"/>
                    <a:lumOff val="40000"/>
                    <a:alpha val="99000"/>
                  </a:schemeClr>
                </a:solidFill>
                <a:latin typeface="Consolas" panose="020B0609020204030204" pitchFamily="49" charset="0"/>
                <a:cs typeface="Consolas" panose="020B0609020204030204" pitchFamily="49" charset="0"/>
              </a:rPr>
              <a:t>Hokuriku</a:t>
            </a:r>
            <a:r>
              <a:rPr kumimoji="1" lang="en-US" altLang="ja-JP" sz="2800" dirty="0" smtClean="0">
                <a:latin typeface="Consolas" panose="020B0609020204030204" pitchFamily="49" charset="0"/>
                <a:cs typeface="Consolas" panose="020B0609020204030204" pitchFamily="49" charset="0"/>
              </a:rPr>
              <a:t>" </a:t>
            </a:r>
            <a:r>
              <a:rPr kumimoji="1" lang="en-US" altLang="ja-JP" sz="2800" dirty="0">
                <a:latin typeface="Consolas" panose="020B0609020204030204" pitchFamily="49" charset="0"/>
                <a:cs typeface="Consolas" panose="020B0609020204030204" pitchFamily="49" charset="0"/>
              </a:rPr>
              <a:t>);</a:t>
            </a:r>
          </a:p>
        </p:txBody>
      </p:sp>
      <p:sp>
        <p:nvSpPr>
          <p:cNvPr id="3" name="タイトル 2"/>
          <p:cNvSpPr>
            <a:spLocks noGrp="1"/>
          </p:cNvSpPr>
          <p:nvPr>
            <p:ph type="title"/>
          </p:nvPr>
        </p:nvSpPr>
        <p:spPr/>
        <p:txBody>
          <a:bodyPr/>
          <a:lstStyle/>
          <a:p>
            <a:r>
              <a:rPr kumimoji="1" lang="en-US" altLang="ja-JP" dirty="0"/>
              <a:t>Ex) </a:t>
            </a:r>
            <a:r>
              <a:rPr kumimoji="1" lang="en-US" altLang="ja-JP" dirty="0" err="1"/>
              <a:t>ApplicationData</a:t>
            </a:r>
            <a:endParaRPr kumimoji="1" lang="ja-JP" altLang="en-US" dirty="0"/>
          </a:p>
        </p:txBody>
      </p:sp>
      <p:sp>
        <p:nvSpPr>
          <p:cNvPr id="4" name="Rectangle 61"/>
          <p:cNvSpPr/>
          <p:nvPr/>
        </p:nvSpPr>
        <p:spPr>
          <a:xfrm>
            <a:off x="519112" y="1008029"/>
            <a:ext cx="11149013" cy="629328"/>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err="1" smtClean="0">
                <a:solidFill>
                  <a:srgbClr val="FFFFFF"/>
                </a:solidFill>
                <a:latin typeface="+mn-ea"/>
              </a:rPr>
              <a:t>ApplicationData</a:t>
            </a:r>
            <a:r>
              <a:rPr lang="ja-JP" altLang="en-US" sz="2800" kern="0" dirty="0" smtClean="0">
                <a:solidFill>
                  <a:srgbClr val="FFFFFF"/>
                </a:solidFill>
                <a:latin typeface="+mn-ea"/>
              </a:rPr>
              <a:t>を直接使う</a:t>
            </a:r>
            <a:endParaRPr lang="en-US" sz="2000" kern="0" dirty="0" smtClean="0">
              <a:solidFill>
                <a:srgbClr val="FFFFFF"/>
              </a:solidFill>
              <a:latin typeface="+mn-ea"/>
            </a:endParaRPr>
          </a:p>
        </p:txBody>
      </p:sp>
      <p:sp>
        <p:nvSpPr>
          <p:cNvPr id="5" name="Rectangle 61"/>
          <p:cNvSpPr/>
          <p:nvPr/>
        </p:nvSpPr>
        <p:spPr>
          <a:xfrm>
            <a:off x="519111" y="4266241"/>
            <a:ext cx="11149014" cy="629328"/>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altLang="ja-JP" sz="2800" kern="0" dirty="0" smtClean="0">
                <a:solidFill>
                  <a:srgbClr val="FFFFFF"/>
                </a:solidFill>
                <a:latin typeface="+mn-ea"/>
              </a:rPr>
              <a:t>VS</a:t>
            </a:r>
            <a:r>
              <a:rPr lang="ja-JP" altLang="en-US" sz="2800" kern="0" dirty="0" smtClean="0">
                <a:solidFill>
                  <a:srgbClr val="FFFFFF"/>
                </a:solidFill>
                <a:latin typeface="+mn-ea"/>
              </a:rPr>
              <a:t>テンプレートの</a:t>
            </a:r>
            <a:r>
              <a:rPr lang="en-US" altLang="ja-JP" sz="2800" kern="0" dirty="0" err="1" smtClean="0">
                <a:solidFill>
                  <a:srgbClr val="FFFFFF"/>
                </a:solidFill>
                <a:latin typeface="+mn-ea"/>
              </a:rPr>
              <a:t>NavigationHelper</a:t>
            </a:r>
            <a:r>
              <a:rPr lang="ja-JP" altLang="en-US" sz="2800" kern="0" dirty="0" smtClean="0">
                <a:solidFill>
                  <a:srgbClr val="FFFFFF"/>
                </a:solidFill>
                <a:latin typeface="+mn-ea"/>
              </a:rPr>
              <a:t>クラスの</a:t>
            </a:r>
            <a:r>
              <a:rPr lang="en-US" altLang="ja-JP" sz="2800" kern="0" dirty="0" err="1" smtClean="0">
                <a:solidFill>
                  <a:srgbClr val="FFFFFF"/>
                </a:solidFill>
                <a:latin typeface="+mn-ea"/>
              </a:rPr>
              <a:t>pageState</a:t>
            </a:r>
            <a:r>
              <a:rPr lang="ja-JP" altLang="en-US" sz="2800" kern="0" dirty="0" smtClean="0">
                <a:solidFill>
                  <a:srgbClr val="FFFFFF"/>
                </a:solidFill>
                <a:latin typeface="+mn-ea"/>
              </a:rPr>
              <a:t>を使う</a:t>
            </a:r>
            <a:endParaRPr lang="en-US" sz="2000" kern="0" dirty="0" smtClean="0">
              <a:solidFill>
                <a:srgbClr val="FFFFFF"/>
              </a:solidFill>
              <a:latin typeface="+mn-ea"/>
            </a:endParaRPr>
          </a:p>
        </p:txBody>
      </p:sp>
    </p:spTree>
    <p:extLst>
      <p:ext uri="{BB962C8B-B14F-4D97-AF65-F5344CB8AC3E}">
        <p14:creationId xmlns:p14="http://schemas.microsoft.com/office/powerpoint/2010/main" val="195526193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447799"/>
            <a:ext cx="11149013" cy="4454238"/>
          </a:xfrm>
        </p:spPr>
        <p:txBody>
          <a:bodyPr anchor="ctr"/>
          <a:lstStyle/>
          <a:p>
            <a:pPr algn="ctr"/>
            <a:r>
              <a:rPr kumimoji="1" lang="en-US" altLang="ja-JP" sz="4800" dirty="0" smtClean="0"/>
              <a:t>Windows Runtime</a:t>
            </a:r>
            <a:r>
              <a:rPr kumimoji="1" lang="ja-JP" altLang="en-US" sz="4800" dirty="0" smtClean="0"/>
              <a:t>のファンを増やす！</a:t>
            </a:r>
            <a:endParaRPr kumimoji="1" lang="en-US" altLang="ja-JP" sz="4800" dirty="0" smtClean="0"/>
          </a:p>
          <a:p>
            <a:pPr algn="ctr"/>
            <a:endParaRPr kumimoji="1" lang="en-US" altLang="ja-JP" sz="2400" dirty="0" smtClean="0"/>
          </a:p>
          <a:p>
            <a:pPr algn="ctr"/>
            <a:r>
              <a:rPr kumimoji="1" lang="ja-JP" altLang="en-US" sz="2400" dirty="0" smtClean="0"/>
              <a:t>もっと</a:t>
            </a:r>
            <a:r>
              <a:rPr kumimoji="1" lang="ja-JP" altLang="en-US" sz="2400" dirty="0"/>
              <a:t>一緒</a:t>
            </a:r>
            <a:r>
              <a:rPr kumimoji="1" lang="ja-JP" altLang="en-US" sz="2400" dirty="0" smtClean="0"/>
              <a:t>に勉強してくれる人が増えたらいいな</a:t>
            </a:r>
            <a:r>
              <a:rPr kumimoji="1" lang="en-US" altLang="ja-JP" sz="2400" dirty="0" smtClean="0"/>
              <a:t>…</a:t>
            </a:r>
          </a:p>
        </p:txBody>
      </p:sp>
      <p:sp>
        <p:nvSpPr>
          <p:cNvPr id="3" name="タイトル 2"/>
          <p:cNvSpPr>
            <a:spLocks noGrp="1"/>
          </p:cNvSpPr>
          <p:nvPr>
            <p:ph type="title"/>
          </p:nvPr>
        </p:nvSpPr>
        <p:spPr/>
        <p:txBody>
          <a:bodyPr/>
          <a:lstStyle/>
          <a:p>
            <a:r>
              <a:rPr kumimoji="1" lang="ja-JP" altLang="en-US" dirty="0"/>
              <a:t>本日</a:t>
            </a:r>
            <a:r>
              <a:rPr kumimoji="1" lang="ja-JP" altLang="en-US" dirty="0" smtClean="0"/>
              <a:t>の</a:t>
            </a:r>
            <a:r>
              <a:rPr kumimoji="1" lang="ja-JP" altLang="en-US" dirty="0"/>
              <a:t>目的</a:t>
            </a:r>
          </a:p>
        </p:txBody>
      </p:sp>
    </p:spTree>
    <p:extLst>
      <p:ext uri="{BB962C8B-B14F-4D97-AF65-F5344CB8AC3E}">
        <p14:creationId xmlns:p14="http://schemas.microsoft.com/office/powerpoint/2010/main" val="257168799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smtClean="0"/>
              <a:t>VS</a:t>
            </a:r>
            <a:r>
              <a:rPr kumimoji="1" lang="ja-JP" altLang="en-US" dirty="0" smtClean="0"/>
              <a:t>付随のプロジェクトテンプレートがある</a:t>
            </a:r>
            <a:endParaRPr kumimoji="1" lang="en-US" altLang="ja-JP" dirty="0" smtClean="0"/>
          </a:p>
          <a:p>
            <a:r>
              <a:rPr kumimoji="1" lang="ja-JP" altLang="en-US" dirty="0" smtClean="0"/>
              <a:t>テンプレート固有話なのか？</a:t>
            </a:r>
            <a:r>
              <a:rPr kumimoji="1" lang="en-US" altLang="ja-JP" dirty="0" err="1" smtClean="0"/>
              <a:t>WinRT</a:t>
            </a:r>
            <a:r>
              <a:rPr kumimoji="1" lang="ja-JP" altLang="en-US" dirty="0" smtClean="0"/>
              <a:t>の話なのか？</a:t>
            </a:r>
            <a:endParaRPr kumimoji="1" lang="ja-JP" altLang="en-US" dirty="0"/>
          </a:p>
        </p:txBody>
      </p:sp>
      <p:sp>
        <p:nvSpPr>
          <p:cNvPr id="3" name="タイトル 2"/>
          <p:cNvSpPr>
            <a:spLocks noGrp="1"/>
          </p:cNvSpPr>
          <p:nvPr>
            <p:ph type="title"/>
          </p:nvPr>
        </p:nvSpPr>
        <p:spPr/>
        <p:txBody>
          <a:bodyPr/>
          <a:lstStyle/>
          <a:p>
            <a:r>
              <a:rPr kumimoji="1" lang="en-US" altLang="ja-JP" dirty="0" smtClean="0"/>
              <a:t>Visual studio Template</a:t>
            </a:r>
            <a:endParaRPr kumimoji="1" lang="ja-JP" altLang="en-US" dirty="0"/>
          </a:p>
        </p:txBody>
      </p:sp>
      <p:pic>
        <p:nvPicPr>
          <p:cNvPr id="4" name="図 3"/>
          <p:cNvPicPr>
            <a:picLocks noChangeAspect="1"/>
          </p:cNvPicPr>
          <p:nvPr/>
        </p:nvPicPr>
        <p:blipFill>
          <a:blip r:embed="rId2"/>
          <a:stretch>
            <a:fillRect/>
          </a:stretch>
        </p:blipFill>
        <p:spPr>
          <a:xfrm>
            <a:off x="1268356" y="3019012"/>
            <a:ext cx="8914248" cy="3426537"/>
          </a:xfrm>
          <a:prstGeom prst="rect">
            <a:avLst/>
          </a:prstGeom>
        </p:spPr>
      </p:pic>
    </p:spTree>
    <p:extLst>
      <p:ext uri="{BB962C8B-B14F-4D97-AF65-F5344CB8AC3E}">
        <p14:creationId xmlns:p14="http://schemas.microsoft.com/office/powerpoint/2010/main" val="316029655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971952"/>
            <a:ext cx="11149013" cy="914096"/>
          </a:xfrm>
        </p:spPr>
        <p:txBody>
          <a:bodyPr/>
          <a:lstStyle/>
          <a:p>
            <a:r>
              <a:rPr lang="en-US" altLang="ja-JP" dirty="0" smtClean="0">
                <a:solidFill>
                  <a:schemeClr val="tx1">
                    <a:alpha val="99000"/>
                  </a:schemeClr>
                </a:solidFill>
              </a:rPr>
              <a:t>5. Universal</a:t>
            </a:r>
            <a:r>
              <a:rPr lang="ja-JP" altLang="en-US" dirty="0">
                <a:solidFill>
                  <a:schemeClr val="tx1">
                    <a:alpha val="99000"/>
                  </a:schemeClr>
                </a:solidFill>
              </a:rPr>
              <a:t> </a:t>
            </a:r>
            <a:r>
              <a:rPr lang="en-US" altLang="ja-JP" dirty="0" smtClean="0">
                <a:solidFill>
                  <a:schemeClr val="tx1">
                    <a:alpha val="99000"/>
                  </a:schemeClr>
                </a:solidFill>
              </a:rPr>
              <a:t>windows apps</a:t>
            </a:r>
            <a:endParaRPr lang="en-US" dirty="0">
              <a:solidFill>
                <a:schemeClr val="tx1">
                  <a:alpha val="99000"/>
                </a:schemeClr>
              </a:solidFill>
            </a:endParaRPr>
          </a:p>
        </p:txBody>
      </p:sp>
    </p:spTree>
    <p:extLst>
      <p:ext uri="{BB962C8B-B14F-4D97-AF65-F5344CB8AC3E}">
        <p14:creationId xmlns:p14="http://schemas.microsoft.com/office/powerpoint/2010/main" val="368572028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pPr marL="571500" indent="-571500">
              <a:buFont typeface="Arial" panose="020B0604020202020204" pitchFamily="34" charset="0"/>
              <a:buChar char="•"/>
            </a:pPr>
            <a:r>
              <a:rPr kumimoji="1" lang="en-US" altLang="ja-JP" dirty="0" smtClean="0"/>
              <a:t>1</a:t>
            </a:r>
            <a:r>
              <a:rPr kumimoji="1" lang="ja-JP" altLang="en-US" dirty="0" err="1" smtClean="0"/>
              <a:t>つの</a:t>
            </a:r>
            <a:r>
              <a:rPr kumimoji="1" lang="ja-JP" altLang="en-US" dirty="0" smtClean="0"/>
              <a:t>ソースで</a:t>
            </a:r>
            <a:r>
              <a:rPr kumimoji="1" lang="en-US" altLang="ja-JP" dirty="0" smtClean="0"/>
              <a:t>Windows</a:t>
            </a:r>
            <a:r>
              <a:rPr kumimoji="1" lang="ja-JP" altLang="en-US" dirty="0" smtClean="0"/>
              <a:t>ストアアプリと</a:t>
            </a:r>
            <a:r>
              <a:rPr kumimoji="1" lang="en-US" altLang="ja-JP" dirty="0" smtClean="0"/>
              <a:t>Windows Phone</a:t>
            </a:r>
            <a:r>
              <a:rPr kumimoji="1" lang="ja-JP" altLang="en-US" dirty="0" smtClean="0"/>
              <a:t>アプリの開発が出来る</a:t>
            </a:r>
            <a:r>
              <a:rPr kumimoji="1" lang="en-US" altLang="ja-JP" dirty="0"/>
              <a:t/>
            </a:r>
            <a:br>
              <a:rPr kumimoji="1" lang="en-US" altLang="ja-JP" dirty="0"/>
            </a:br>
            <a:r>
              <a:rPr kumimoji="1" lang="en-US" altLang="ja-JP" dirty="0" smtClean="0"/>
              <a:t> </a:t>
            </a:r>
            <a:r>
              <a:rPr kumimoji="1" lang="en-US" altLang="ja-JP" sz="2800" dirty="0" smtClean="0"/>
              <a:t>- </a:t>
            </a:r>
            <a:r>
              <a:rPr kumimoji="1" lang="ja-JP" altLang="en-US" sz="2800" dirty="0" smtClean="0"/>
              <a:t>ただし、</a:t>
            </a:r>
            <a:r>
              <a:rPr kumimoji="1" lang="en-US" altLang="ja-JP" sz="2800" dirty="0" smtClean="0"/>
              <a:t>XAML</a:t>
            </a:r>
            <a:r>
              <a:rPr kumimoji="1" lang="ja-JP" altLang="en-US" sz="2800" dirty="0" smtClean="0"/>
              <a:t>は別</a:t>
            </a:r>
            <a:endParaRPr kumimoji="1" lang="en-US" altLang="ja-JP" sz="2800" dirty="0" smtClean="0"/>
          </a:p>
          <a:p>
            <a:pPr marL="571500" indent="-571500">
              <a:buFont typeface="Arial" panose="020B0604020202020204" pitchFamily="34" charset="0"/>
              <a:buChar char="•"/>
            </a:pPr>
            <a:r>
              <a:rPr kumimoji="1" lang="ja-JP" altLang="en-US" dirty="0" smtClean="0"/>
              <a:t>どちらかのストアで購入すると、もう片方でも購入済みになる</a:t>
            </a:r>
            <a:endParaRPr kumimoji="1" lang="en-US" altLang="ja-JP" dirty="0" smtClean="0"/>
          </a:p>
          <a:p>
            <a:pPr marL="571500" indent="-571500">
              <a:buFont typeface="Arial" panose="020B0604020202020204" pitchFamily="34" charset="0"/>
              <a:buChar char="•"/>
            </a:pPr>
            <a:r>
              <a:rPr kumimoji="1" lang="ja-JP" altLang="en-US" dirty="0" smtClean="0"/>
              <a:t>データが同期される</a:t>
            </a:r>
            <a:endParaRPr kumimoji="1" lang="en-US" altLang="ja-JP" dirty="0" smtClean="0"/>
          </a:p>
          <a:p>
            <a:r>
              <a:rPr kumimoji="1" lang="en-US" altLang="ja-JP" sz="2400" dirty="0" smtClean="0"/>
              <a:t>*</a:t>
            </a:r>
            <a:r>
              <a:rPr kumimoji="1" lang="ja-JP" altLang="en-US" sz="2400" dirty="0" err="1" smtClean="0"/>
              <a:t>めとべや</a:t>
            </a:r>
            <a:r>
              <a:rPr kumimoji="1" lang="ja-JP" altLang="en-US" sz="2400" dirty="0"/>
              <a:t>東京 </a:t>
            </a:r>
            <a:r>
              <a:rPr kumimoji="1" lang="en-US" altLang="ja-JP" sz="2400" dirty="0"/>
              <a:t>#4</a:t>
            </a:r>
            <a:r>
              <a:rPr kumimoji="1" lang="ja-JP" altLang="en-US" sz="2400" dirty="0"/>
              <a:t>の資料公開。「ユニバーサル</a:t>
            </a:r>
            <a:r>
              <a:rPr kumimoji="1" lang="en-US" altLang="ja-JP" sz="2400" dirty="0"/>
              <a:t>Windows</a:t>
            </a:r>
            <a:r>
              <a:rPr kumimoji="1" lang="ja-JP" altLang="en-US" sz="2400" dirty="0"/>
              <a:t>アプリ入門」 </a:t>
            </a:r>
            <a:r>
              <a:rPr kumimoji="1" lang="en-US" altLang="ja-JP" sz="2400" dirty="0"/>
              <a:t>#</a:t>
            </a:r>
            <a:r>
              <a:rPr kumimoji="1" lang="ja-JP" altLang="en-US" sz="2400" dirty="0" err="1"/>
              <a:t>めとべや</a:t>
            </a:r>
            <a:r>
              <a:rPr kumimoji="1" lang="ja-JP" altLang="en-US" sz="2400" dirty="0" smtClean="0"/>
              <a:t>東京 </a:t>
            </a:r>
            <a:r>
              <a:rPr kumimoji="1" lang="en-US" altLang="ja-JP" sz="2400" dirty="0" smtClean="0"/>
              <a:t/>
            </a:r>
            <a:br>
              <a:rPr kumimoji="1" lang="en-US" altLang="ja-JP" sz="2400" dirty="0" smtClean="0"/>
            </a:br>
            <a:r>
              <a:rPr kumimoji="1" lang="en-US" altLang="ja-JP" sz="2400" dirty="0" smtClean="0"/>
              <a:t> - </a:t>
            </a:r>
            <a:r>
              <a:rPr kumimoji="1" lang="en-US" altLang="ja-JP" sz="2400" dirty="0" smtClean="0">
                <a:hlinkClick r:id="rId2"/>
              </a:rPr>
              <a:t>http</a:t>
            </a:r>
            <a:r>
              <a:rPr kumimoji="1" lang="en-US" altLang="ja-JP" sz="2400" dirty="0">
                <a:hlinkClick r:id="rId2"/>
              </a:rPr>
              <a:t>://</a:t>
            </a:r>
            <a:r>
              <a:rPr kumimoji="1" lang="en-US" altLang="ja-JP" sz="2400" dirty="0" smtClean="0">
                <a:hlinkClick r:id="rId2"/>
              </a:rPr>
              <a:t>okazuki.hatenablog.com/entry/2014/05/31/153328</a:t>
            </a:r>
            <a:endParaRPr kumimoji="1" lang="en-US" altLang="ja-JP" sz="2400" dirty="0" smtClean="0"/>
          </a:p>
          <a:p>
            <a:endParaRPr kumimoji="1" lang="ja-JP" altLang="en-US" dirty="0"/>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40865403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182414"/>
            <a:ext cx="11149013" cy="5446985"/>
          </a:xfrm>
        </p:spPr>
        <p:txBody>
          <a:bodyPr/>
          <a:lstStyle/>
          <a:p>
            <a:r>
              <a:rPr kumimoji="1" lang="ja-JP" altLang="en-US" dirty="0" smtClean="0"/>
              <a:t>これからプロジェクトを作るなら、ユニバーサルがおススメ</a:t>
            </a:r>
            <a:endParaRPr kumimoji="1" lang="ja-JP" altLang="en-US" dirty="0"/>
          </a:p>
        </p:txBody>
      </p:sp>
      <p:sp>
        <p:nvSpPr>
          <p:cNvPr id="3" name="タイトル 2"/>
          <p:cNvSpPr>
            <a:spLocks noGrp="1"/>
          </p:cNvSpPr>
          <p:nvPr>
            <p:ph type="title"/>
          </p:nvPr>
        </p:nvSpPr>
        <p:spPr/>
        <p:txBody>
          <a:bodyPr/>
          <a:lstStyle/>
          <a:p>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211264382"/>
              </p:ext>
            </p:extLst>
          </p:nvPr>
        </p:nvGraphicFramePr>
        <p:xfrm>
          <a:off x="1211662" y="2290002"/>
          <a:ext cx="9398530" cy="4466484"/>
        </p:xfrm>
        <a:graphic>
          <a:graphicData uri="http://schemas.openxmlformats.org/drawingml/2006/table">
            <a:tbl>
              <a:tblPr firstRow="1" bandRow="1">
                <a:tableStyleId>{BC89EF96-8CEA-46FF-86C4-4CE0E7609802}</a:tableStyleId>
              </a:tblPr>
              <a:tblGrid>
                <a:gridCol w="6529207"/>
                <a:gridCol w="2869323"/>
              </a:tblGrid>
              <a:tr h="1116621">
                <a:tc>
                  <a:txBody>
                    <a:bodyPr/>
                    <a:lstStyle/>
                    <a:p>
                      <a:r>
                        <a:rPr kumimoji="1" lang="en-US" altLang="ja-JP" sz="2800" b="0" dirty="0" smtClean="0"/>
                        <a:t>Windows Phone → Universal apps </a:t>
                      </a:r>
                    </a:p>
                  </a:txBody>
                  <a:tcPr anchor="ctr"/>
                </a:tc>
                <a:tc>
                  <a:txBody>
                    <a:bodyPr/>
                    <a:lstStyle/>
                    <a:p>
                      <a:pPr algn="ctr"/>
                      <a:r>
                        <a:rPr kumimoji="1" lang="ja-JP" altLang="en-US" sz="2800" b="0" dirty="0" smtClean="0"/>
                        <a:t>いばらの道</a:t>
                      </a:r>
                      <a:endParaRPr kumimoji="1" lang="ja-JP" altLang="en-US" sz="2800" b="0" dirty="0"/>
                    </a:p>
                  </a:txBody>
                  <a:tcPr anchor="ctr"/>
                </a:tc>
              </a:tr>
              <a:tr h="1116621">
                <a:tc>
                  <a:txBody>
                    <a:bodyPr/>
                    <a:lstStyle/>
                    <a:p>
                      <a:r>
                        <a:rPr kumimoji="1" lang="en-US" altLang="ja-JP" sz="2800" dirty="0" smtClean="0"/>
                        <a:t>Windows store apps </a:t>
                      </a:r>
                      <a:r>
                        <a:rPr kumimoji="1" lang="ja-JP" altLang="en-US" sz="2800" dirty="0" smtClean="0"/>
                        <a:t>→ </a:t>
                      </a:r>
                      <a:r>
                        <a:rPr kumimoji="1" lang="en-US" altLang="ja-JP" sz="2800" dirty="0" smtClean="0"/>
                        <a:t>Universal</a:t>
                      </a:r>
                      <a:r>
                        <a:rPr kumimoji="1" lang="en-US" altLang="ja-JP" sz="2800" baseline="0" dirty="0" smtClean="0"/>
                        <a:t> apps</a:t>
                      </a:r>
                      <a:endParaRPr kumimoji="1" lang="ja-JP" altLang="en-US" sz="2800" dirty="0"/>
                    </a:p>
                  </a:txBody>
                  <a:tcPr anchor="ctr"/>
                </a:tc>
                <a:tc>
                  <a:txBody>
                    <a:bodyPr/>
                    <a:lstStyle/>
                    <a:p>
                      <a:pPr algn="ctr"/>
                      <a:r>
                        <a:rPr kumimoji="1" lang="ja-JP" altLang="en-US" sz="2800" dirty="0" smtClean="0"/>
                        <a:t>まぁ出来る</a:t>
                      </a:r>
                      <a:endParaRPr kumimoji="1" lang="ja-JP" altLang="en-US" sz="2800" dirty="0"/>
                    </a:p>
                  </a:txBody>
                  <a:tcPr anchor="ctr"/>
                </a:tc>
              </a:tr>
              <a:tr h="1116621">
                <a:tc>
                  <a:txBody>
                    <a:bodyPr/>
                    <a:lstStyle/>
                    <a:p>
                      <a:r>
                        <a:rPr kumimoji="1" lang="en-US" altLang="ja-JP" sz="2800" dirty="0" smtClean="0"/>
                        <a:t>Universal apps </a:t>
                      </a:r>
                      <a:r>
                        <a:rPr kumimoji="1" lang="ja-JP" altLang="en-US" sz="2800" dirty="0" smtClean="0"/>
                        <a:t>→ </a:t>
                      </a:r>
                      <a:r>
                        <a:rPr kumimoji="1" lang="en-US" altLang="ja-JP" sz="2800" dirty="0" smtClean="0"/>
                        <a:t>Windows store apps</a:t>
                      </a:r>
                      <a:endParaRPr kumimoji="1" lang="ja-JP" altLang="en-US" sz="2800" dirty="0"/>
                    </a:p>
                  </a:txBody>
                  <a:tcPr anchor="ctr"/>
                </a:tc>
                <a:tc>
                  <a:txBody>
                    <a:bodyPr/>
                    <a:lstStyle/>
                    <a:p>
                      <a:pPr algn="ctr"/>
                      <a:r>
                        <a:rPr kumimoji="1" lang="en-US" altLang="ja-JP" sz="2800" dirty="0" smtClean="0"/>
                        <a:t>WP</a:t>
                      </a:r>
                      <a:r>
                        <a:rPr kumimoji="1" lang="ja-JP" altLang="en-US" sz="2800" dirty="0" smtClean="0"/>
                        <a:t>版を使わなければよい</a:t>
                      </a:r>
                      <a:endParaRPr kumimoji="1" lang="ja-JP" altLang="en-US" sz="2800" dirty="0"/>
                    </a:p>
                  </a:txBody>
                  <a:tcPr anchor="ctr"/>
                </a:tc>
              </a:tr>
              <a:tr h="1116621">
                <a:tc>
                  <a:txBody>
                    <a:bodyPr/>
                    <a:lstStyle/>
                    <a:p>
                      <a:r>
                        <a:rPr kumimoji="1" lang="en-US" altLang="ja-JP" sz="2800" b="0" dirty="0" smtClean="0"/>
                        <a:t>Universal apps </a:t>
                      </a:r>
                      <a:r>
                        <a:rPr kumimoji="1" lang="ja-JP" altLang="en-US" sz="2800" dirty="0" smtClean="0"/>
                        <a:t>→</a:t>
                      </a:r>
                      <a:r>
                        <a:rPr kumimoji="1" lang="ja-JP" altLang="en-US" sz="2800" baseline="0" dirty="0" smtClean="0"/>
                        <a:t> </a:t>
                      </a:r>
                      <a:r>
                        <a:rPr kumimoji="1" lang="en-US" altLang="ja-JP" sz="2800" b="0" dirty="0" smtClean="0"/>
                        <a:t>Windows Phone </a:t>
                      </a:r>
                      <a:endParaRPr kumimoji="1" lang="ja-JP" altLang="en-US" sz="2800" dirty="0"/>
                    </a:p>
                  </a:txBody>
                  <a:tcPr anchor="ctr"/>
                </a:tc>
                <a:tc>
                  <a:txBody>
                    <a:bodyPr/>
                    <a:lstStyle/>
                    <a:p>
                      <a:pPr algn="ctr"/>
                      <a:r>
                        <a:rPr kumimoji="1" lang="ja-JP" altLang="en-US" sz="2800" dirty="0" smtClean="0"/>
                        <a:t>ストア版を使わなければよい</a:t>
                      </a:r>
                      <a:endParaRPr kumimoji="1" lang="ja-JP" altLang="en-US" sz="2800" dirty="0"/>
                    </a:p>
                  </a:txBody>
                  <a:tcPr anchor="ctr"/>
                </a:tc>
              </a:tr>
            </a:tbl>
          </a:graphicData>
        </a:graphic>
      </p:graphicFrame>
    </p:spTree>
    <p:extLst>
      <p:ext uri="{BB962C8B-B14F-4D97-AF65-F5344CB8AC3E}">
        <p14:creationId xmlns:p14="http://schemas.microsoft.com/office/powerpoint/2010/main" val="2056031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971952"/>
            <a:ext cx="11149013" cy="914096"/>
          </a:xfrm>
        </p:spPr>
        <p:txBody>
          <a:bodyPr/>
          <a:lstStyle/>
          <a:p>
            <a:r>
              <a:rPr lang="en-US" dirty="0" smtClean="0">
                <a:solidFill>
                  <a:schemeClr val="tx1">
                    <a:alpha val="99000"/>
                  </a:schemeClr>
                </a:solidFill>
              </a:rPr>
              <a:t>6. Windows store</a:t>
            </a:r>
            <a:endParaRPr lang="en-US" dirty="0">
              <a:solidFill>
                <a:schemeClr val="tx1">
                  <a:alpha val="99000"/>
                </a:schemeClr>
              </a:solidFill>
            </a:endParaRPr>
          </a:p>
        </p:txBody>
      </p:sp>
    </p:spTree>
    <p:extLst>
      <p:ext uri="{BB962C8B-B14F-4D97-AF65-F5344CB8AC3E}">
        <p14:creationId xmlns:p14="http://schemas.microsoft.com/office/powerpoint/2010/main" val="56728785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1" y="1084226"/>
            <a:ext cx="11149013" cy="5181601"/>
          </a:xfrm>
        </p:spPr>
        <p:txBody>
          <a:bodyPr/>
          <a:lstStyle/>
          <a:p>
            <a:r>
              <a:rPr kumimoji="1" lang="en-US" altLang="ja-JP" dirty="0">
                <a:hlinkClick r:id="rId2"/>
              </a:rPr>
              <a:t>https</a:t>
            </a:r>
            <a:r>
              <a:rPr kumimoji="1" lang="en-US" altLang="ja-JP" dirty="0" smtClean="0">
                <a:hlinkClick r:id="rId2"/>
              </a:rPr>
              <a:t>://msdn.microsoft.com/ja-jp/windows/apps</a:t>
            </a:r>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kumimoji="1" lang="en-US" altLang="ja-JP" dirty="0" smtClean="0"/>
              <a:t>Windows Developer Center</a:t>
            </a:r>
            <a:endParaRPr kumimoji="1" lang="ja-JP" altLang="en-US" dirty="0"/>
          </a:p>
        </p:txBody>
      </p:sp>
      <p:pic>
        <p:nvPicPr>
          <p:cNvPr id="4" name="図 3"/>
          <p:cNvPicPr>
            <a:picLocks noChangeAspect="1"/>
          </p:cNvPicPr>
          <p:nvPr/>
        </p:nvPicPr>
        <p:blipFill>
          <a:blip r:embed="rId3"/>
          <a:stretch>
            <a:fillRect/>
          </a:stretch>
        </p:blipFill>
        <p:spPr>
          <a:xfrm>
            <a:off x="188118" y="1905000"/>
            <a:ext cx="5905500" cy="4953000"/>
          </a:xfrm>
          <a:prstGeom prst="rect">
            <a:avLst/>
          </a:prstGeom>
        </p:spPr>
      </p:pic>
      <p:pic>
        <p:nvPicPr>
          <p:cNvPr id="5" name="図 4"/>
          <p:cNvPicPr>
            <a:picLocks noChangeAspect="1"/>
          </p:cNvPicPr>
          <p:nvPr/>
        </p:nvPicPr>
        <p:blipFill>
          <a:blip r:embed="rId4"/>
          <a:stretch>
            <a:fillRect/>
          </a:stretch>
        </p:blipFill>
        <p:spPr>
          <a:xfrm>
            <a:off x="6424611" y="1905000"/>
            <a:ext cx="5076825" cy="2600325"/>
          </a:xfrm>
          <a:prstGeom prst="rect">
            <a:avLst/>
          </a:prstGeom>
        </p:spPr>
      </p:pic>
      <p:sp>
        <p:nvSpPr>
          <p:cNvPr id="6" name="正方形/長方形 5"/>
          <p:cNvSpPr/>
          <p:nvPr/>
        </p:nvSpPr>
        <p:spPr bwMode="auto">
          <a:xfrm>
            <a:off x="362607" y="1905000"/>
            <a:ext cx="1371600" cy="333703"/>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 name="直線矢印コネクタ 6"/>
          <p:cNvCxnSpPr>
            <a:stCxn id="6" idx="3"/>
          </p:cNvCxnSpPr>
          <p:nvPr/>
        </p:nvCxnSpPr>
        <p:spPr>
          <a:xfrm>
            <a:off x="1734207" y="2071852"/>
            <a:ext cx="4808483" cy="1837996"/>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10" name="正方形/長方形 9"/>
          <p:cNvSpPr/>
          <p:nvPr/>
        </p:nvSpPr>
        <p:spPr bwMode="auto">
          <a:xfrm>
            <a:off x="6515591" y="3753507"/>
            <a:ext cx="1556354" cy="613541"/>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0321468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156" y="0"/>
            <a:ext cx="9381669" cy="6858000"/>
          </a:xfrm>
          <a:prstGeom prst="rect">
            <a:avLst/>
          </a:prstGeom>
        </p:spPr>
      </p:pic>
      <p:sp>
        <p:nvSpPr>
          <p:cNvPr id="3" name="タイトル 2"/>
          <p:cNvSpPr>
            <a:spLocks noGrp="1"/>
          </p:cNvSpPr>
          <p:nvPr>
            <p:ph type="title"/>
          </p:nvPr>
        </p:nvSpPr>
        <p:spPr>
          <a:xfrm>
            <a:off x="519112" y="1742089"/>
            <a:ext cx="4147481" cy="2243691"/>
          </a:xfrm>
        </p:spPr>
        <p:txBody>
          <a:bodyPr/>
          <a:lstStyle/>
          <a:p>
            <a:r>
              <a:rPr kumimoji="1" lang="ja-JP" altLang="en-US" dirty="0" smtClean="0"/>
              <a:t>ストアへの</a:t>
            </a:r>
            <a:r>
              <a:rPr kumimoji="1" lang="en-US" altLang="ja-JP" dirty="0" smtClean="0"/>
              <a:t/>
            </a:r>
            <a:br>
              <a:rPr kumimoji="1" lang="en-US" altLang="ja-JP" dirty="0" smtClean="0"/>
            </a:br>
            <a:r>
              <a:rPr kumimoji="1" lang="ja-JP" altLang="en-US" dirty="0" smtClean="0"/>
              <a:t>お布施</a:t>
            </a:r>
            <a:r>
              <a:rPr kumimoji="1" lang="en-US" altLang="ja-JP" dirty="0"/>
              <a:t/>
            </a:r>
            <a:br>
              <a:rPr kumimoji="1" lang="en-US" altLang="ja-JP" dirty="0"/>
            </a:br>
            <a:r>
              <a:rPr kumimoji="1" lang="ja-JP" altLang="en-US" dirty="0" smtClean="0"/>
              <a:t>（年単位）</a:t>
            </a:r>
            <a:endParaRPr kumimoji="1" lang="ja-JP" altLang="en-US" dirty="0"/>
          </a:p>
        </p:txBody>
      </p:sp>
    </p:spTree>
    <p:extLst>
      <p:ext uri="{BB962C8B-B14F-4D97-AF65-F5344CB8AC3E}">
        <p14:creationId xmlns:p14="http://schemas.microsoft.com/office/powerpoint/2010/main" val="72914662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3" y="1447798"/>
            <a:ext cx="5755564" cy="5181601"/>
          </a:xfrm>
        </p:spPr>
        <p:txBody>
          <a:bodyPr/>
          <a:lstStyle/>
          <a:p>
            <a:r>
              <a:rPr kumimoji="1" lang="ja-JP" altLang="en-US" dirty="0" smtClean="0"/>
              <a:t>とにかく名前を登録する</a:t>
            </a:r>
            <a:endParaRPr kumimoji="1" lang="en-US" altLang="ja-JP" dirty="0" smtClean="0"/>
          </a:p>
          <a:p>
            <a:endParaRPr kumimoji="1" lang="en-US" altLang="ja-JP" dirty="0" smtClean="0"/>
          </a:p>
          <a:p>
            <a:r>
              <a:rPr kumimoji="1" lang="ja-JP" altLang="en-US" dirty="0" smtClean="0"/>
              <a:t>プッシュ</a:t>
            </a:r>
            <a:r>
              <a:rPr kumimoji="1" lang="ja-JP" altLang="en-US" dirty="0"/>
              <a:t>通知</a:t>
            </a:r>
            <a:r>
              <a:rPr kumimoji="1" lang="ja-JP" altLang="en-US" dirty="0" smtClean="0"/>
              <a:t>などに必要な情報はここでしか得られない</a:t>
            </a:r>
            <a:r>
              <a:rPr kumimoji="1" lang="en-US" altLang="ja-JP" dirty="0"/>
              <a:t/>
            </a:r>
            <a:br>
              <a:rPr kumimoji="1" lang="en-US" altLang="ja-JP" dirty="0"/>
            </a:br>
            <a:r>
              <a:rPr kumimoji="1" lang="ja-JP" altLang="en-US" sz="2800" dirty="0" smtClean="0"/>
              <a:t>（</a:t>
            </a:r>
            <a:r>
              <a:rPr kumimoji="1" lang="en-US" altLang="ja-JP" sz="2800" dirty="0" smtClean="0"/>
              <a:t>※</a:t>
            </a:r>
            <a:r>
              <a:rPr kumimoji="1" lang="ja-JP" altLang="en-US" sz="2800" dirty="0" smtClean="0"/>
              <a:t>企業用は別）</a:t>
            </a:r>
            <a:endParaRPr kumimoji="1" lang="en-US" altLang="ja-JP" sz="2800" dirty="0" smtClean="0"/>
          </a:p>
        </p:txBody>
      </p:sp>
      <p:sp>
        <p:nvSpPr>
          <p:cNvPr id="3" name="タイトル 2"/>
          <p:cNvSpPr>
            <a:spLocks noGrp="1"/>
          </p:cNvSpPr>
          <p:nvPr>
            <p:ph type="title"/>
          </p:nvPr>
        </p:nvSpPr>
        <p:spPr>
          <a:xfrm>
            <a:off x="519112" y="228600"/>
            <a:ext cx="5755564" cy="1495794"/>
          </a:xfrm>
        </p:spPr>
        <p:txBody>
          <a:bodyPr/>
          <a:lstStyle/>
          <a:p>
            <a:r>
              <a:rPr kumimoji="1" lang="en-US" altLang="ja-JP" dirty="0"/>
              <a:t>app for certification</a:t>
            </a:r>
            <a:endParaRPr kumimoji="1" lang="ja-JP" altLang="en-US" dirty="0"/>
          </a:p>
        </p:txBody>
      </p:sp>
      <p:pic>
        <p:nvPicPr>
          <p:cNvPr id="4" name="図 3"/>
          <p:cNvPicPr>
            <a:picLocks noChangeAspect="1"/>
          </p:cNvPicPr>
          <p:nvPr/>
        </p:nvPicPr>
        <p:blipFill>
          <a:blip r:embed="rId2"/>
          <a:stretch>
            <a:fillRect/>
          </a:stretch>
        </p:blipFill>
        <p:spPr>
          <a:xfrm>
            <a:off x="6093618" y="-23485"/>
            <a:ext cx="6086475" cy="6810375"/>
          </a:xfrm>
          <a:prstGeom prst="rect">
            <a:avLst/>
          </a:prstGeom>
        </p:spPr>
      </p:pic>
    </p:spTree>
    <p:extLst>
      <p:ext uri="{BB962C8B-B14F-4D97-AF65-F5344CB8AC3E}">
        <p14:creationId xmlns:p14="http://schemas.microsoft.com/office/powerpoint/2010/main" val="88187738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19112" y="228600"/>
            <a:ext cx="11149013" cy="1135696"/>
          </a:xfrm>
        </p:spPr>
        <p:txBody>
          <a:bodyPr/>
          <a:lstStyle/>
          <a:p>
            <a:r>
              <a:rPr kumimoji="1" lang="en-US" altLang="ja-JP" dirty="0" smtClean="0"/>
              <a:t>Live </a:t>
            </a:r>
            <a:r>
              <a:rPr kumimoji="1" lang="en-US" altLang="ja-JP" dirty="0"/>
              <a:t>Services site</a:t>
            </a:r>
            <a:br>
              <a:rPr kumimoji="1" lang="en-US" altLang="ja-JP" dirty="0"/>
            </a:br>
            <a:r>
              <a:rPr kumimoji="1" lang="en-US" altLang="ja-JP" sz="2800" dirty="0"/>
              <a:t>http://msdn.microsoft.com/ja-jp/library/windows/apps/xaml/hh868206.aspx</a:t>
            </a:r>
            <a:endParaRPr kumimoji="1" lang="ja-JP" altLang="en-US" dirty="0"/>
          </a:p>
        </p:txBody>
      </p:sp>
      <p:pic>
        <p:nvPicPr>
          <p:cNvPr id="5" name="図 4"/>
          <p:cNvPicPr>
            <a:picLocks noChangeAspect="1"/>
          </p:cNvPicPr>
          <p:nvPr/>
        </p:nvPicPr>
        <p:blipFill>
          <a:blip r:embed="rId3"/>
          <a:stretch>
            <a:fillRect/>
          </a:stretch>
        </p:blipFill>
        <p:spPr>
          <a:xfrm>
            <a:off x="519112" y="1636985"/>
            <a:ext cx="6105525" cy="4752975"/>
          </a:xfrm>
          <a:prstGeom prst="rect">
            <a:avLst/>
          </a:prstGeom>
        </p:spPr>
      </p:pic>
      <p:sp>
        <p:nvSpPr>
          <p:cNvPr id="6" name="正方形/長方形 5"/>
          <p:cNvSpPr/>
          <p:nvPr/>
        </p:nvSpPr>
        <p:spPr bwMode="auto">
          <a:xfrm>
            <a:off x="1190870" y="3312563"/>
            <a:ext cx="1556354" cy="613541"/>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9487553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91621" y="377300"/>
            <a:ext cx="8987495" cy="6480700"/>
          </a:xfrm>
          <a:prstGeom prst="rect">
            <a:avLst/>
          </a:prstGeom>
        </p:spPr>
      </p:pic>
      <p:sp>
        <p:nvSpPr>
          <p:cNvPr id="6" name="右中かっこ 5"/>
          <p:cNvSpPr/>
          <p:nvPr/>
        </p:nvSpPr>
        <p:spPr>
          <a:xfrm>
            <a:off x="9518514" y="377300"/>
            <a:ext cx="488731" cy="2145076"/>
          </a:xfrm>
          <a:prstGeom prst="rightBrac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bwMode="auto">
          <a:xfrm>
            <a:off x="10139307" y="518735"/>
            <a:ext cx="2049518" cy="1814000"/>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4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単なる</a:t>
            </a:r>
            <a:r>
              <a:rPr kumimoji="1" lang="en-US" altLang="ja-JP" sz="24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Azure</a:t>
            </a:r>
            <a:r>
              <a:rPr kumimoji="1" lang="ja-JP" altLang="en-US" sz="24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の宣伝なので無視</a:t>
            </a:r>
          </a:p>
        </p:txBody>
      </p:sp>
      <p:sp>
        <p:nvSpPr>
          <p:cNvPr id="8" name="正方形/長方形 7"/>
          <p:cNvSpPr/>
          <p:nvPr/>
        </p:nvSpPr>
        <p:spPr bwMode="auto">
          <a:xfrm>
            <a:off x="7418249" y="2585440"/>
            <a:ext cx="1556354" cy="613541"/>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四角形吹き出し 8"/>
          <p:cNvSpPr/>
          <p:nvPr/>
        </p:nvSpPr>
        <p:spPr bwMode="auto">
          <a:xfrm>
            <a:off x="8077981" y="3688367"/>
            <a:ext cx="3858528" cy="1104901"/>
          </a:xfrm>
          <a:prstGeom prst="wedgeRectCallout">
            <a:avLst>
              <a:gd name="adj1" fmla="val -42412"/>
              <a:gd name="adj2" fmla="val -1058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3200" dirty="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大事</a:t>
            </a:r>
            <a:r>
              <a:rPr kumimoji="1" lang="ja-JP" altLang="en-US" sz="32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なのはここ！</a:t>
            </a:r>
            <a:endParaRPr kumimoji="1" lang="en-US" altLang="ja-JP" sz="32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endParaRPr>
          </a:p>
          <a:p>
            <a:pPr algn="ctr" defTabSz="914099" fontAlgn="base">
              <a:spcBef>
                <a:spcPct val="0"/>
              </a:spcBef>
              <a:spcAft>
                <a:spcPct val="0"/>
              </a:spcAft>
            </a:pPr>
            <a:r>
              <a:rPr kumimoji="1" lang="en-US" altLang="ja-JP" sz="32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Live</a:t>
            </a:r>
            <a:r>
              <a:rPr kumimoji="1" lang="ja-JP" altLang="en-US" sz="32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サービスサイト</a:t>
            </a:r>
          </a:p>
        </p:txBody>
      </p:sp>
      <p:sp>
        <p:nvSpPr>
          <p:cNvPr id="10" name="右中かっこ 9"/>
          <p:cNvSpPr/>
          <p:nvPr/>
        </p:nvSpPr>
        <p:spPr>
          <a:xfrm rot="10800000">
            <a:off x="802890" y="3462086"/>
            <a:ext cx="488731" cy="2145076"/>
          </a:xfrm>
          <a:prstGeom prst="rightBrac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bwMode="auto">
          <a:xfrm>
            <a:off x="266862" y="5885511"/>
            <a:ext cx="2049518" cy="693227"/>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2400" dirty="0" smtClean="0">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Segoe UI" pitchFamily="34" charset="0"/>
              </a:rPr>
              <a:t>アプリ内課金</a:t>
            </a:r>
          </a:p>
        </p:txBody>
      </p:sp>
    </p:spTree>
    <p:extLst>
      <p:ext uri="{BB962C8B-B14F-4D97-AF65-F5344CB8AC3E}">
        <p14:creationId xmlns:p14="http://schemas.microsoft.com/office/powerpoint/2010/main" val="309848165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71629" y="1166648"/>
            <a:ext cx="6754385" cy="5300519"/>
          </a:xfrm>
        </p:spPr>
        <p:txBody>
          <a:bodyPr/>
          <a:lstStyle/>
          <a:p>
            <a:pPr marL="742950" indent="-742950">
              <a:buFont typeface="+mj-lt"/>
              <a:buAutoNum type="arabicPeriod"/>
            </a:pPr>
            <a:r>
              <a:rPr lang="en-US" altLang="ja-JP" sz="3600" dirty="0" smtClean="0"/>
              <a:t>Windows Runtime architecture</a:t>
            </a:r>
          </a:p>
          <a:p>
            <a:pPr marL="742950" indent="-742950">
              <a:buFont typeface="+mj-lt"/>
              <a:buAutoNum type="arabicPeriod"/>
            </a:pPr>
            <a:r>
              <a:rPr lang="en-US" altLang="ja-JP" sz="3600" dirty="0" smtClean="0"/>
              <a:t>Process</a:t>
            </a:r>
          </a:p>
          <a:p>
            <a:pPr marL="742950" indent="-742950">
              <a:buFont typeface="+mj-lt"/>
              <a:buAutoNum type="arabicPeriod"/>
            </a:pPr>
            <a:r>
              <a:rPr lang="en-US" altLang="ja-JP" sz="3600" dirty="0" smtClean="0"/>
              <a:t>Features</a:t>
            </a:r>
          </a:p>
          <a:p>
            <a:pPr marL="742950" indent="-742950">
              <a:buFont typeface="+mj-lt"/>
              <a:buAutoNum type="arabicPeriod"/>
            </a:pPr>
            <a:r>
              <a:rPr lang="en-US" altLang="ja-JP" sz="3600" dirty="0"/>
              <a:t>Visual Studio </a:t>
            </a:r>
            <a:r>
              <a:rPr lang="en-US" altLang="ja-JP" sz="3600" dirty="0" smtClean="0"/>
              <a:t>Template</a:t>
            </a:r>
          </a:p>
          <a:p>
            <a:pPr marL="742950" indent="-742950">
              <a:buFont typeface="+mj-lt"/>
              <a:buAutoNum type="arabicPeriod"/>
            </a:pPr>
            <a:r>
              <a:rPr lang="en-US" altLang="ja-JP" sz="3600" dirty="0" smtClean="0"/>
              <a:t>Universal </a:t>
            </a:r>
            <a:r>
              <a:rPr lang="en-US" altLang="ja-JP" sz="3600" dirty="0"/>
              <a:t>windows apps</a:t>
            </a:r>
            <a:endParaRPr lang="en-US" altLang="ja-JP" sz="3600" dirty="0" smtClean="0"/>
          </a:p>
          <a:p>
            <a:pPr marL="742950" indent="-742950">
              <a:buFont typeface="+mj-lt"/>
              <a:buAutoNum type="arabicPeriod"/>
            </a:pPr>
            <a:r>
              <a:rPr lang="en-US" altLang="ja-JP" sz="3600" dirty="0"/>
              <a:t>Windows </a:t>
            </a:r>
            <a:r>
              <a:rPr lang="en-US" altLang="ja-JP" sz="3600" dirty="0" smtClean="0"/>
              <a:t>store</a:t>
            </a:r>
          </a:p>
          <a:p>
            <a:pPr marL="742950" indent="-742950">
              <a:buFont typeface="+mj-lt"/>
              <a:buAutoNum type="arabicPeriod"/>
            </a:pPr>
            <a:r>
              <a:rPr lang="en-US" altLang="ja-JP" sz="3600" dirty="0" smtClean="0"/>
              <a:t>Add deployment</a:t>
            </a:r>
          </a:p>
        </p:txBody>
      </p:sp>
      <p:sp>
        <p:nvSpPr>
          <p:cNvPr id="17" name="Title 16"/>
          <p:cNvSpPr>
            <a:spLocks noGrp="1"/>
          </p:cNvSpPr>
          <p:nvPr>
            <p:ph type="title"/>
          </p:nvPr>
        </p:nvSpPr>
        <p:spPr/>
        <p:txBody>
          <a:bodyPr/>
          <a:lstStyle/>
          <a:p>
            <a:r>
              <a:rPr lang="en-US" dirty="0" smtClean="0"/>
              <a:t>Topics</a:t>
            </a:r>
            <a:endParaRPr lang="en-US" dirty="0"/>
          </a:p>
        </p:txBody>
      </p:sp>
    </p:spTree>
    <p:extLst>
      <p:ext uri="{BB962C8B-B14F-4D97-AF65-F5344CB8AC3E}">
        <p14:creationId xmlns:p14="http://schemas.microsoft.com/office/powerpoint/2010/main" val="385061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78618" y="1430390"/>
            <a:ext cx="11430000" cy="4772025"/>
          </a:xfrm>
          <a:prstGeom prst="rect">
            <a:avLst/>
          </a:prstGeom>
        </p:spPr>
      </p:pic>
      <p:sp>
        <p:nvSpPr>
          <p:cNvPr id="3" name="タイトル 2"/>
          <p:cNvSpPr>
            <a:spLocks noGrp="1"/>
          </p:cNvSpPr>
          <p:nvPr>
            <p:ph type="title"/>
          </p:nvPr>
        </p:nvSpPr>
        <p:spPr/>
        <p:txBody>
          <a:bodyPr/>
          <a:lstStyle/>
          <a:p>
            <a:endParaRPr kumimoji="1" lang="ja-JP" altLang="en-US"/>
          </a:p>
        </p:txBody>
      </p:sp>
      <p:sp>
        <p:nvSpPr>
          <p:cNvPr id="7" name="正方形/長方形 6"/>
          <p:cNvSpPr/>
          <p:nvPr/>
        </p:nvSpPr>
        <p:spPr bwMode="auto">
          <a:xfrm>
            <a:off x="3019669" y="5462751"/>
            <a:ext cx="2671682" cy="613541"/>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0209810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971952"/>
            <a:ext cx="11149013" cy="914096"/>
          </a:xfrm>
        </p:spPr>
        <p:txBody>
          <a:bodyPr/>
          <a:lstStyle/>
          <a:p>
            <a:r>
              <a:rPr lang="en-US" altLang="ja-JP" dirty="0">
                <a:solidFill>
                  <a:schemeClr val="tx1">
                    <a:alpha val="99000"/>
                  </a:schemeClr>
                </a:solidFill>
              </a:rPr>
              <a:t>7</a:t>
            </a:r>
            <a:r>
              <a:rPr lang="en-US" altLang="ja-JP" dirty="0" smtClean="0">
                <a:solidFill>
                  <a:schemeClr val="tx1">
                    <a:alpha val="99000"/>
                  </a:schemeClr>
                </a:solidFill>
              </a:rPr>
              <a:t>. App deployment</a:t>
            </a:r>
            <a:endParaRPr lang="en-US" dirty="0">
              <a:solidFill>
                <a:schemeClr val="tx1">
                  <a:alpha val="99000"/>
                </a:schemeClr>
              </a:solidFill>
            </a:endParaRPr>
          </a:p>
        </p:txBody>
      </p:sp>
    </p:spTree>
    <p:extLst>
      <p:ext uri="{BB962C8B-B14F-4D97-AF65-F5344CB8AC3E}">
        <p14:creationId xmlns:p14="http://schemas.microsoft.com/office/powerpoint/2010/main" val="347565678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「アプリをデプロイする」「配布する」とは？</a:t>
            </a:r>
            <a:endParaRPr kumimoji="1" lang="en-US" altLang="ja-JP" dirty="0" smtClean="0"/>
          </a:p>
          <a:p>
            <a:endParaRPr kumimoji="1" lang="en-US" altLang="ja-JP" dirty="0" smtClean="0"/>
          </a:p>
          <a:p>
            <a:r>
              <a:rPr kumimoji="1" lang="ja-JP" altLang="en-US" dirty="0" smtClean="0"/>
              <a:t>→</a:t>
            </a:r>
            <a:r>
              <a:rPr kumimoji="1" lang="ja-JP" altLang="en-US" dirty="0"/>
              <a:t>開発者が</a:t>
            </a:r>
            <a:r>
              <a:rPr kumimoji="1" lang="en-US" altLang="ja-JP" dirty="0" smtClean="0"/>
              <a:t>Windows</a:t>
            </a:r>
            <a:r>
              <a:rPr kumimoji="1" lang="ja-JP" altLang="en-US" dirty="0" smtClean="0"/>
              <a:t>ストアに</a:t>
            </a:r>
            <a:r>
              <a:rPr kumimoji="1" lang="en-US" altLang="ja-JP" dirty="0"/>
              <a:t/>
            </a:r>
            <a:br>
              <a:rPr kumimoji="1" lang="en-US" altLang="ja-JP" dirty="0"/>
            </a:br>
            <a:r>
              <a:rPr kumimoji="1" lang="ja-JP" altLang="en-US" dirty="0" smtClean="0"/>
              <a:t>　自分のアプリを登録すること</a:t>
            </a:r>
            <a:endParaRPr kumimoji="1" lang="en-US" altLang="ja-JP" dirty="0" smtClean="0"/>
          </a:p>
          <a:p>
            <a:endParaRPr kumimoji="1" lang="en-US" altLang="ja-JP" dirty="0" smtClean="0"/>
          </a:p>
          <a:p>
            <a:r>
              <a:rPr kumimoji="1" lang="en-US" altLang="ja-JP" dirty="0" smtClean="0"/>
              <a:t>※</a:t>
            </a:r>
            <a:r>
              <a:rPr kumimoji="1" lang="ja-JP" altLang="en-US" dirty="0" smtClean="0"/>
              <a:t>その後、ユーザはアプリをクライアント</a:t>
            </a:r>
            <a:r>
              <a:rPr kumimoji="1" lang="en-US" altLang="ja-JP" dirty="0" smtClean="0"/>
              <a:t>PC</a:t>
            </a:r>
            <a:r>
              <a:rPr kumimoji="1" lang="ja-JP" altLang="en-US" dirty="0" smtClean="0"/>
              <a:t>に</a:t>
            </a:r>
            <a:r>
              <a:rPr kumimoji="1" lang="en-US" altLang="ja-JP" dirty="0" smtClean="0"/>
              <a:t/>
            </a:r>
            <a:br>
              <a:rPr kumimoji="1" lang="en-US" altLang="ja-JP" dirty="0" smtClean="0"/>
            </a:br>
            <a:r>
              <a:rPr kumimoji="1" lang="ja-JP" altLang="en-US" dirty="0" smtClean="0"/>
              <a:t>　インストールする</a:t>
            </a:r>
            <a:endParaRPr kumimoji="1" lang="en-US" altLang="ja-JP" dirty="0" smtClean="0"/>
          </a:p>
        </p:txBody>
      </p:sp>
      <p:sp>
        <p:nvSpPr>
          <p:cNvPr id="3" name="タイトル 2"/>
          <p:cNvSpPr>
            <a:spLocks noGrp="1"/>
          </p:cNvSpPr>
          <p:nvPr>
            <p:ph type="title"/>
          </p:nvPr>
        </p:nvSpPr>
        <p:spPr/>
        <p:txBody>
          <a:bodyPr/>
          <a:lstStyle/>
          <a:p>
            <a:r>
              <a:rPr kumimoji="1" lang="en-US" altLang="ja-JP" dirty="0" smtClean="0"/>
              <a:t>Deployment …?</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804" y="2863572"/>
            <a:ext cx="2047934" cy="1992208"/>
          </a:xfrm>
          <a:prstGeom prst="rect">
            <a:avLst/>
          </a:prstGeom>
        </p:spPr>
      </p:pic>
    </p:spTree>
    <p:extLst>
      <p:ext uri="{BB962C8B-B14F-4D97-AF65-F5344CB8AC3E}">
        <p14:creationId xmlns:p14="http://schemas.microsoft.com/office/powerpoint/2010/main" val="255577524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274372"/>
            <a:ext cx="11541509" cy="5181601"/>
          </a:xfrm>
        </p:spPr>
        <p:txBody>
          <a:bodyPr/>
          <a:lstStyle/>
          <a:p>
            <a:r>
              <a:rPr kumimoji="1" lang="en-US" altLang="ja-JP" dirty="0" smtClean="0"/>
              <a:t>(1) Visual </a:t>
            </a:r>
            <a:r>
              <a:rPr kumimoji="1" lang="en-US" altLang="ja-JP" dirty="0"/>
              <a:t>Studio</a:t>
            </a:r>
            <a:r>
              <a:rPr kumimoji="1" lang="ja-JP" altLang="en-US" dirty="0"/>
              <a:t>で開発</a:t>
            </a:r>
            <a:r>
              <a:rPr kumimoji="1" lang="ja-JP" altLang="en-US" dirty="0" smtClean="0"/>
              <a:t>し</a:t>
            </a:r>
            <a:r>
              <a:rPr kumimoji="1" lang="en-US" altLang="ja-JP" dirty="0" smtClean="0"/>
              <a:t>Visual </a:t>
            </a:r>
            <a:r>
              <a:rPr kumimoji="1" lang="en-US" altLang="ja-JP" dirty="0"/>
              <a:t>Studio</a:t>
            </a:r>
            <a:r>
              <a:rPr kumimoji="1" lang="ja-JP" altLang="en-US" dirty="0"/>
              <a:t>から</a:t>
            </a:r>
            <a:r>
              <a:rPr kumimoji="1" lang="ja-JP" altLang="en-US" dirty="0" smtClean="0"/>
              <a:t>実行</a:t>
            </a:r>
            <a:endParaRPr kumimoji="1" lang="ja-JP" altLang="en-US" dirty="0"/>
          </a:p>
          <a:p>
            <a:pPr marL="571500" indent="-571500">
              <a:buFont typeface="Arial" panose="020B0604020202020204" pitchFamily="34" charset="0"/>
              <a:buChar char="•"/>
            </a:pPr>
            <a:r>
              <a:rPr kumimoji="1" lang="ja-JP" altLang="en-US" dirty="0" smtClean="0"/>
              <a:t>開発者</a:t>
            </a:r>
            <a:r>
              <a:rPr kumimoji="1" lang="ja-JP" altLang="en-US" dirty="0"/>
              <a:t>ライセンスを使って</a:t>
            </a:r>
            <a:r>
              <a:rPr kumimoji="1" lang="ja-JP" altLang="en-US" dirty="0" smtClean="0"/>
              <a:t>実行</a:t>
            </a:r>
            <a:r>
              <a:rPr kumimoji="1" lang="en-US" altLang="ja-JP" dirty="0" smtClean="0"/>
              <a:t/>
            </a:r>
            <a:br>
              <a:rPr kumimoji="1" lang="en-US" altLang="ja-JP" dirty="0" smtClean="0"/>
            </a:br>
            <a:r>
              <a:rPr kumimoji="1" lang="en-US" altLang="ja-JP" dirty="0" smtClean="0"/>
              <a:t>- </a:t>
            </a:r>
            <a:r>
              <a:rPr kumimoji="1" lang="ja-JP" altLang="en-US" dirty="0" smtClean="0"/>
              <a:t>無料ライセンス</a:t>
            </a:r>
            <a:r>
              <a:rPr kumimoji="1" lang="ja-JP" altLang="en-US" dirty="0"/>
              <a:t>（</a:t>
            </a:r>
            <a:r>
              <a:rPr kumimoji="1" lang="en-US" altLang="ja-JP" dirty="0" smtClean="0"/>
              <a:t>30</a:t>
            </a:r>
            <a:r>
              <a:rPr kumimoji="1" lang="ja-JP" altLang="en-US" dirty="0" smtClean="0"/>
              <a:t>～</a:t>
            </a:r>
            <a:r>
              <a:rPr kumimoji="1" lang="en-US" altLang="ja-JP" dirty="0" smtClean="0"/>
              <a:t>90</a:t>
            </a:r>
            <a:r>
              <a:rPr kumimoji="1" lang="ja-JP" altLang="en-US" dirty="0" smtClean="0"/>
              <a:t>日程度で更新かな</a:t>
            </a:r>
            <a:r>
              <a:rPr kumimoji="1" lang="en-US" altLang="ja-JP" dirty="0" smtClean="0"/>
              <a:t>?</a:t>
            </a:r>
            <a:r>
              <a:rPr kumimoji="1" lang="ja-JP" altLang="en-US" dirty="0" smtClean="0"/>
              <a:t>）</a:t>
            </a:r>
            <a:endParaRPr kumimoji="1" lang="ja-JP" altLang="en-US" dirty="0"/>
          </a:p>
          <a:p>
            <a:pPr marL="571500" indent="-571500">
              <a:buFont typeface="Arial" panose="020B0604020202020204" pitchFamily="34" charset="0"/>
              <a:buChar char="•"/>
            </a:pPr>
            <a:r>
              <a:rPr kumimoji="1" lang="ja-JP" altLang="en-US" dirty="0" smtClean="0"/>
              <a:t>もちろん</a:t>
            </a:r>
            <a:r>
              <a:rPr kumimoji="1" lang="en-US" altLang="ja-JP" dirty="0" smtClean="0"/>
              <a:t>VS</a:t>
            </a:r>
            <a:r>
              <a:rPr kumimoji="1" lang="ja-JP" altLang="en-US" dirty="0"/>
              <a:t>持ってないと</a:t>
            </a:r>
            <a:r>
              <a:rPr kumimoji="1" lang="ja-JP" altLang="en-US" dirty="0" smtClean="0"/>
              <a:t>ダメ</a:t>
            </a:r>
            <a:endParaRPr kumimoji="1" lang="ja-JP" altLang="en-US" dirty="0"/>
          </a:p>
        </p:txBody>
      </p:sp>
      <p:sp>
        <p:nvSpPr>
          <p:cNvPr id="3" name="タイトル 2"/>
          <p:cNvSpPr>
            <a:spLocks noGrp="1"/>
          </p:cNvSpPr>
          <p:nvPr>
            <p:ph type="title"/>
          </p:nvPr>
        </p:nvSpPr>
        <p:spPr/>
        <p:txBody>
          <a:bodyPr/>
          <a:lstStyle/>
          <a:p>
            <a:r>
              <a:rPr kumimoji="1" lang="en-US" altLang="ja-JP" dirty="0" smtClean="0"/>
              <a:t>How to Install</a:t>
            </a:r>
            <a:r>
              <a:rPr kumimoji="1" lang="ja-JP" altLang="en-US" dirty="0" smtClean="0"/>
              <a:t> </a:t>
            </a:r>
            <a:r>
              <a:rPr kumimoji="1" lang="en-US" altLang="ja-JP" dirty="0" smtClean="0"/>
              <a:t>(1/4)</a:t>
            </a:r>
            <a:endParaRPr kumimoji="1" lang="ja-JP" altLang="en-US" dirty="0"/>
          </a:p>
        </p:txBody>
      </p:sp>
      <p:pic>
        <p:nvPicPr>
          <p:cNvPr id="4" name="図 3"/>
          <p:cNvPicPr>
            <a:picLocks noChangeAspect="1"/>
          </p:cNvPicPr>
          <p:nvPr/>
        </p:nvPicPr>
        <p:blipFill>
          <a:blip r:embed="rId3"/>
          <a:stretch>
            <a:fillRect/>
          </a:stretch>
        </p:blipFill>
        <p:spPr>
          <a:xfrm>
            <a:off x="7298121" y="4038598"/>
            <a:ext cx="4762500" cy="2667000"/>
          </a:xfrm>
          <a:prstGeom prst="rect">
            <a:avLst/>
          </a:prstGeom>
        </p:spPr>
      </p:pic>
    </p:spTree>
    <p:extLst>
      <p:ext uri="{BB962C8B-B14F-4D97-AF65-F5344CB8AC3E}">
        <p14:creationId xmlns:p14="http://schemas.microsoft.com/office/powerpoint/2010/main" val="161442751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164018"/>
            <a:ext cx="11541509" cy="5181601"/>
          </a:xfrm>
        </p:spPr>
        <p:txBody>
          <a:bodyPr/>
          <a:lstStyle/>
          <a:p>
            <a:r>
              <a:rPr kumimoji="1" lang="en-US" altLang="ja-JP" dirty="0" smtClean="0"/>
              <a:t>(2) Add-</a:t>
            </a:r>
            <a:r>
              <a:rPr kumimoji="1" lang="en-US" altLang="ja-JP" dirty="0" err="1" smtClean="0"/>
              <a:t>AppxPackage</a:t>
            </a:r>
            <a:r>
              <a:rPr kumimoji="1" lang="ja-JP" altLang="en-US" dirty="0" smtClean="0"/>
              <a:t> </a:t>
            </a:r>
            <a:r>
              <a:rPr kumimoji="1" lang="en-US" altLang="ja-JP" dirty="0" smtClean="0"/>
              <a:t>PowerShell</a:t>
            </a:r>
            <a:r>
              <a:rPr kumimoji="1" lang="ja-JP" altLang="en-US" dirty="0" smtClean="0"/>
              <a:t>コマンドを用いてインストールする</a:t>
            </a:r>
            <a:endParaRPr kumimoji="1" lang="ja-JP" altLang="en-US" dirty="0"/>
          </a:p>
          <a:p>
            <a:pPr marL="571500" indent="-571500">
              <a:buFont typeface="Arial" panose="020B0604020202020204" pitchFamily="34" charset="0"/>
              <a:buChar char="•"/>
            </a:pPr>
            <a:r>
              <a:rPr kumimoji="1" lang="ja-JP" altLang="en-US" dirty="0" smtClean="0"/>
              <a:t>開発者</a:t>
            </a:r>
            <a:r>
              <a:rPr kumimoji="1" lang="ja-JP" altLang="en-US" dirty="0"/>
              <a:t>ライセンスを</a:t>
            </a:r>
            <a:r>
              <a:rPr kumimoji="1" lang="ja-JP" altLang="en-US" dirty="0" smtClean="0"/>
              <a:t>使って実行</a:t>
            </a:r>
            <a:endParaRPr kumimoji="1" lang="en-US" altLang="ja-JP" dirty="0" smtClean="0"/>
          </a:p>
          <a:p>
            <a:pPr marL="571500" indent="-571500">
              <a:buFont typeface="Arial" panose="020B0604020202020204" pitchFamily="34" charset="0"/>
              <a:buChar char="•"/>
            </a:pPr>
            <a:r>
              <a:rPr kumimoji="1" lang="ja-JP" altLang="en-US" dirty="0" smtClean="0"/>
              <a:t>パッケージ</a:t>
            </a:r>
            <a:r>
              <a:rPr kumimoji="1" lang="ja-JP" altLang="en-US" dirty="0"/>
              <a:t>の証明</a:t>
            </a:r>
            <a:r>
              <a:rPr kumimoji="1" lang="ja-JP" altLang="en-US" dirty="0" smtClean="0"/>
              <a:t>書入れる必要あり（</a:t>
            </a:r>
            <a:r>
              <a:rPr kumimoji="1" lang="en-US" altLang="ja-JP" dirty="0" smtClean="0"/>
              <a:t>CertUtil.exe</a:t>
            </a:r>
            <a:r>
              <a:rPr kumimoji="1" lang="ja-JP" altLang="en-US" dirty="0" smtClean="0"/>
              <a:t>）</a:t>
            </a:r>
            <a:endParaRPr kumimoji="1" lang="en-US" altLang="ja-JP" dirty="0" smtClean="0"/>
          </a:p>
          <a:p>
            <a:pPr marL="571500" indent="-571500">
              <a:buFont typeface="Arial" panose="020B0604020202020204" pitchFamily="34" charset="0"/>
              <a:buChar char="•"/>
            </a:pPr>
            <a:r>
              <a:rPr kumimoji="1" lang="en-US" altLang="ja-JP" dirty="0" smtClean="0"/>
              <a:t>Add-</a:t>
            </a:r>
            <a:r>
              <a:rPr kumimoji="1" lang="en-US" altLang="ja-JP" dirty="0" err="1" smtClean="0"/>
              <a:t>AppxPackage</a:t>
            </a:r>
            <a:r>
              <a:rPr kumimoji="1" lang="ja-JP" altLang="en-US" dirty="0" smtClean="0"/>
              <a:t>でインストール</a:t>
            </a:r>
            <a:endParaRPr kumimoji="1" lang="en-US" altLang="ja-JP" dirty="0" smtClean="0"/>
          </a:p>
          <a:p>
            <a:r>
              <a:rPr kumimoji="1" lang="en-US" altLang="ja-JP" sz="2400" dirty="0" smtClean="0"/>
              <a:t>* #</a:t>
            </a:r>
            <a:r>
              <a:rPr kumimoji="1" lang="ja-JP" altLang="en-US" sz="2400" dirty="0"/>
              <a:t>めとべや 東京</a:t>
            </a:r>
            <a:r>
              <a:rPr kumimoji="1" lang="en-US" altLang="ja-JP" sz="2400" dirty="0"/>
              <a:t>2 </a:t>
            </a:r>
            <a:r>
              <a:rPr kumimoji="1" lang="ja-JP" altLang="en-US" sz="2400" dirty="0"/>
              <a:t>で </a:t>
            </a:r>
            <a:r>
              <a:rPr kumimoji="1" lang="en-US" altLang="ja-JP" sz="2400" dirty="0" err="1"/>
              <a:t>Sideloading</a:t>
            </a:r>
            <a:r>
              <a:rPr kumimoji="1" lang="en-US" altLang="ja-JP" sz="2400" dirty="0"/>
              <a:t> Windows Store apps with PowerShell </a:t>
            </a:r>
            <a:r>
              <a:rPr kumimoji="1" lang="ja-JP" altLang="en-US" sz="2400" dirty="0"/>
              <a:t>について発表してきました 資料</a:t>
            </a:r>
            <a:r>
              <a:rPr kumimoji="1" lang="ja-JP" altLang="en-US" sz="2400" dirty="0" smtClean="0"/>
              <a:t>公開</a:t>
            </a:r>
            <a:r>
              <a:rPr kumimoji="1" lang="en-US" altLang="ja-JP" sz="2400" dirty="0" smtClean="0"/>
              <a:t/>
            </a:r>
            <a:br>
              <a:rPr kumimoji="1" lang="en-US" altLang="ja-JP" sz="2400" dirty="0" smtClean="0"/>
            </a:br>
            <a:r>
              <a:rPr kumimoji="1" lang="en-US" altLang="ja-JP" sz="2400" dirty="0" smtClean="0">
                <a:hlinkClick r:id="rId3"/>
              </a:rPr>
              <a:t>http</a:t>
            </a:r>
            <a:r>
              <a:rPr kumimoji="1" lang="en-US" altLang="ja-JP" sz="2400" dirty="0">
                <a:hlinkClick r:id="rId3"/>
              </a:rPr>
              <a:t>://</a:t>
            </a:r>
            <a:r>
              <a:rPr kumimoji="1" lang="en-US" altLang="ja-JP" sz="2400" dirty="0" smtClean="0">
                <a:hlinkClick r:id="rId3"/>
              </a:rPr>
              <a:t>tech.guitarrapc.com/entry/2013/10/15/073820</a:t>
            </a:r>
            <a:endParaRPr kumimoji="1" lang="en-US" altLang="ja-JP" sz="2400" dirty="0"/>
          </a:p>
        </p:txBody>
      </p:sp>
      <p:sp>
        <p:nvSpPr>
          <p:cNvPr id="3" name="タイトル 2"/>
          <p:cNvSpPr>
            <a:spLocks noGrp="1"/>
          </p:cNvSpPr>
          <p:nvPr>
            <p:ph type="title"/>
          </p:nvPr>
        </p:nvSpPr>
        <p:spPr/>
        <p:txBody>
          <a:bodyPr/>
          <a:lstStyle/>
          <a:p>
            <a:r>
              <a:rPr kumimoji="1" lang="en-US" altLang="ja-JP" dirty="0" smtClean="0"/>
              <a:t>How to Install</a:t>
            </a:r>
            <a:r>
              <a:rPr kumimoji="1" lang="ja-JP" altLang="en-US" dirty="0" smtClean="0"/>
              <a:t> </a:t>
            </a:r>
            <a:r>
              <a:rPr kumimoji="1" lang="en-US" altLang="ja-JP" dirty="0" smtClean="0"/>
              <a:t>(2/4)</a:t>
            </a:r>
            <a:endParaRPr kumimoji="1" lang="ja-JP" altLang="en-US" dirty="0"/>
          </a:p>
        </p:txBody>
      </p:sp>
    </p:spTree>
    <p:extLst>
      <p:ext uri="{BB962C8B-B14F-4D97-AF65-F5344CB8AC3E}">
        <p14:creationId xmlns:p14="http://schemas.microsoft.com/office/powerpoint/2010/main" val="148656851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022124"/>
            <a:ext cx="11541509" cy="5181601"/>
          </a:xfrm>
        </p:spPr>
        <p:txBody>
          <a:bodyPr/>
          <a:lstStyle/>
          <a:p>
            <a:r>
              <a:rPr kumimoji="1" lang="en-US" altLang="ja-JP" dirty="0" smtClean="0"/>
              <a:t>(3) </a:t>
            </a:r>
            <a:r>
              <a:rPr kumimoji="1" lang="ja-JP" altLang="en-US" dirty="0" smtClean="0"/>
              <a:t>企業内</a:t>
            </a:r>
            <a:r>
              <a:rPr kumimoji="1" lang="ja-JP" altLang="en-US" dirty="0"/>
              <a:t>でサイドローディングして配布する</a:t>
            </a:r>
          </a:p>
          <a:p>
            <a:pPr marL="571500" indent="-571500">
              <a:buFont typeface="Arial" panose="020B0604020202020204" pitchFamily="34" charset="0"/>
              <a:buChar char="•"/>
            </a:pPr>
            <a:r>
              <a:rPr kumimoji="1" lang="en-US" altLang="ja-JP" dirty="0" err="1"/>
              <a:t>ActiveDirectory</a:t>
            </a:r>
            <a:r>
              <a:rPr kumimoji="1" lang="ja-JP" altLang="en-US" dirty="0"/>
              <a:t>参加</a:t>
            </a:r>
            <a:r>
              <a:rPr kumimoji="1" lang="ja-JP" altLang="en-US" dirty="0" smtClean="0"/>
              <a:t>必須</a:t>
            </a:r>
            <a:r>
              <a:rPr kumimoji="1" lang="en-US" altLang="ja-JP" dirty="0" smtClean="0"/>
              <a:t/>
            </a:r>
            <a:br>
              <a:rPr kumimoji="1" lang="en-US" altLang="ja-JP" dirty="0" smtClean="0"/>
            </a:br>
            <a:r>
              <a:rPr kumimoji="1" lang="en-US" altLang="ja-JP" dirty="0" smtClean="0"/>
              <a:t>- </a:t>
            </a:r>
            <a:r>
              <a:rPr kumimoji="1" lang="ja-JP" altLang="en-US" dirty="0" err="1" smtClean="0"/>
              <a:t>なので</a:t>
            </a:r>
            <a:r>
              <a:rPr kumimoji="1" lang="ja-JP" altLang="en-US" dirty="0" smtClean="0"/>
              <a:t>無印</a:t>
            </a:r>
            <a:r>
              <a:rPr kumimoji="1" lang="en-US" altLang="ja-JP" dirty="0" err="1"/>
              <a:t>WindowsRT</a:t>
            </a:r>
            <a:r>
              <a:rPr kumimoji="1" lang="ja-JP" altLang="en-US" dirty="0" smtClean="0"/>
              <a:t>はだめ（企業向け）</a:t>
            </a:r>
            <a:endParaRPr kumimoji="1" lang="en-US" altLang="ja-JP" dirty="0"/>
          </a:p>
          <a:p>
            <a:pPr marL="571500" indent="-571500">
              <a:buFont typeface="Arial" panose="020B0604020202020204" pitchFamily="34" charset="0"/>
              <a:buChar char="•"/>
            </a:pPr>
            <a:r>
              <a:rPr kumimoji="1" lang="ja-JP" altLang="en-US" dirty="0"/>
              <a:t>エンタープライズサイドローディングキーを別途購入する必要が</a:t>
            </a:r>
            <a:r>
              <a:rPr kumimoji="1" lang="ja-JP" altLang="en-US" dirty="0" smtClean="0"/>
              <a:t>ある</a:t>
            </a:r>
            <a:r>
              <a:rPr kumimoji="1" lang="en-US" altLang="ja-JP" dirty="0"/>
              <a:t/>
            </a:r>
            <a:br>
              <a:rPr kumimoji="1" lang="en-US" altLang="ja-JP" dirty="0"/>
            </a:br>
            <a:r>
              <a:rPr kumimoji="1" lang="en-US" altLang="ja-JP" sz="2400" dirty="0" smtClean="0"/>
              <a:t/>
            </a:r>
            <a:br>
              <a:rPr kumimoji="1" lang="en-US" altLang="ja-JP" sz="2400" dirty="0" smtClean="0"/>
            </a:br>
            <a:r>
              <a:rPr kumimoji="1" lang="en-US" altLang="ja-JP" sz="2400" dirty="0" smtClean="0"/>
              <a:t>* WINDOWS </a:t>
            </a:r>
            <a:r>
              <a:rPr kumimoji="1" lang="ja-JP" altLang="en-US" sz="2400" dirty="0"/>
              <a:t>ストア アプリのサイドローディングに</a:t>
            </a:r>
            <a:r>
              <a:rPr kumimoji="1" lang="ja-JP" altLang="en-US" sz="2400" dirty="0" smtClean="0"/>
              <a:t>ついて</a:t>
            </a:r>
            <a:r>
              <a:rPr kumimoji="1" lang="en-US" altLang="ja-JP" sz="2400" dirty="0" smtClean="0"/>
              <a:t/>
            </a:r>
            <a:br>
              <a:rPr kumimoji="1" lang="en-US" altLang="ja-JP" sz="2400" dirty="0" smtClean="0"/>
            </a:br>
            <a:r>
              <a:rPr kumimoji="1" lang="en-US" altLang="ja-JP" sz="2800" dirty="0" smtClean="0">
                <a:hlinkClick r:id="rId3"/>
              </a:rPr>
              <a:t>http</a:t>
            </a:r>
            <a:r>
              <a:rPr kumimoji="1" lang="en-US" altLang="ja-JP" sz="2800" dirty="0">
                <a:hlinkClick r:id="rId3"/>
              </a:rPr>
              <a:t>://</a:t>
            </a:r>
            <a:r>
              <a:rPr kumimoji="1" lang="en-US" altLang="ja-JP" sz="2800" dirty="0" smtClean="0">
                <a:hlinkClick r:id="rId3"/>
              </a:rPr>
              <a:t>blogs.msdn.com/b/japan_platform_sdkwindows_sdk_support_team_blog/archive/2014/03/12/2014-03-12-windows.aspx</a:t>
            </a:r>
            <a:endParaRPr kumimoji="1" lang="en-US" altLang="ja-JP" sz="2800" dirty="0" smtClean="0"/>
          </a:p>
          <a:p>
            <a:endParaRPr kumimoji="1" lang="ja-JP" altLang="en-US" dirty="0"/>
          </a:p>
        </p:txBody>
      </p:sp>
      <p:sp>
        <p:nvSpPr>
          <p:cNvPr id="3" name="タイトル 2"/>
          <p:cNvSpPr>
            <a:spLocks noGrp="1"/>
          </p:cNvSpPr>
          <p:nvPr>
            <p:ph type="title"/>
          </p:nvPr>
        </p:nvSpPr>
        <p:spPr/>
        <p:txBody>
          <a:bodyPr/>
          <a:lstStyle/>
          <a:p>
            <a:r>
              <a:rPr kumimoji="1" lang="en-US" altLang="ja-JP" dirty="0" smtClean="0"/>
              <a:t>How to Install</a:t>
            </a:r>
            <a:r>
              <a:rPr kumimoji="1" lang="ja-JP" altLang="en-US" dirty="0" smtClean="0"/>
              <a:t> </a:t>
            </a:r>
            <a:r>
              <a:rPr kumimoji="1" lang="en-US" altLang="ja-JP" dirty="0" smtClean="0"/>
              <a:t>(3/4)</a:t>
            </a:r>
            <a:endParaRPr kumimoji="1" lang="ja-JP" altLang="en-US" dirty="0"/>
          </a:p>
        </p:txBody>
      </p:sp>
      <p:sp>
        <p:nvSpPr>
          <p:cNvPr id="4" name="正方形/長方形 3"/>
          <p:cNvSpPr/>
          <p:nvPr/>
        </p:nvSpPr>
        <p:spPr bwMode="auto">
          <a:xfrm>
            <a:off x="285859" y="6053958"/>
            <a:ext cx="11902966" cy="6463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altLang="ja-JP" dirty="0" smtClean="0">
                <a:solidFill>
                  <a:schemeClr val="tx1"/>
                </a:solidFill>
                <a:latin typeface="メイリオ" panose="020B0604030504040204" pitchFamily="50" charset="-128"/>
                <a:ea typeface="メイリオ" panose="020B0604030504040204" pitchFamily="50" charset="-128"/>
              </a:rPr>
              <a:t>Open License, Select Plus </a:t>
            </a:r>
            <a:r>
              <a:rPr lang="ja-JP" altLang="en-US" dirty="0" smtClean="0">
                <a:solidFill>
                  <a:schemeClr val="tx1"/>
                </a:solidFill>
                <a:latin typeface="メイリオ" panose="020B0604030504040204" pitchFamily="50" charset="-128"/>
                <a:ea typeface="メイリオ" panose="020B0604030504040204" pitchFamily="50" charset="-128"/>
              </a:rPr>
              <a:t>で購入可能</a:t>
            </a:r>
            <a:endParaRPr lang="en-US" altLang="ja-JP" dirty="0" smtClean="0">
              <a:solidFill>
                <a:schemeClr val="tx1"/>
              </a:solidFill>
              <a:latin typeface="メイリオ" panose="020B0604030504040204" pitchFamily="50" charset="-128"/>
              <a:ea typeface="メイリオ" panose="020B0604030504040204" pitchFamily="50" charset="-128"/>
            </a:endParaRPr>
          </a:p>
          <a:p>
            <a:pPr algn="ctr" defTabSz="914099" fontAlgn="base">
              <a:spcBef>
                <a:spcPct val="0"/>
              </a:spcBef>
              <a:spcAft>
                <a:spcPct val="0"/>
              </a:spcAft>
            </a:pPr>
            <a:r>
              <a:rPr lang="en-US" altLang="ja-JP" dirty="0" smtClean="0">
                <a:solidFill>
                  <a:schemeClr val="tx1"/>
                </a:solidFill>
                <a:latin typeface="メイリオ" panose="020B0604030504040204" pitchFamily="50" charset="-128"/>
                <a:ea typeface="メイリオ" panose="020B0604030504040204" pitchFamily="50" charset="-128"/>
              </a:rPr>
              <a:t>Windows </a:t>
            </a:r>
            <a:r>
              <a:rPr lang="en-US" altLang="ja-JP" dirty="0">
                <a:solidFill>
                  <a:schemeClr val="tx1"/>
                </a:solidFill>
                <a:latin typeface="メイリオ" panose="020B0604030504040204" pitchFamily="50" charset="-128"/>
                <a:ea typeface="メイリオ" panose="020B0604030504040204" pitchFamily="50" charset="-128"/>
              </a:rPr>
              <a:t>8.1 Enterprise </a:t>
            </a:r>
            <a:r>
              <a:rPr lang="en-US" altLang="ja-JP" dirty="0" err="1">
                <a:solidFill>
                  <a:schemeClr val="tx1"/>
                </a:solidFill>
                <a:latin typeface="メイリオ" panose="020B0604030504040204" pitchFamily="50" charset="-128"/>
                <a:ea typeface="メイリオ" panose="020B0604030504040204" pitchFamily="50" charset="-128"/>
              </a:rPr>
              <a:t>Sideloading</a:t>
            </a:r>
            <a:r>
              <a:rPr lang="en-US" altLang="ja-JP" dirty="0">
                <a:solidFill>
                  <a:schemeClr val="tx1"/>
                </a:solidFill>
                <a:latin typeface="メイリオ" panose="020B0604030504040204" pitchFamily="50" charset="-128"/>
                <a:ea typeface="メイリオ" panose="020B0604030504040204" pitchFamily="50" charset="-128"/>
              </a:rPr>
              <a:t> (10 Pack) </a:t>
            </a:r>
            <a:r>
              <a:rPr lang="ja-JP" altLang="en-US" dirty="0">
                <a:solidFill>
                  <a:schemeClr val="tx1"/>
                </a:solidFill>
                <a:latin typeface="メイリオ" panose="020B0604030504040204" pitchFamily="50" charset="-128"/>
                <a:ea typeface="メイリオ" panose="020B0604030504040204" pitchFamily="50" charset="-128"/>
              </a:rPr>
              <a:t>と </a:t>
            </a:r>
            <a:r>
              <a:rPr lang="en-US" altLang="ja-JP" dirty="0">
                <a:solidFill>
                  <a:schemeClr val="tx1"/>
                </a:solidFill>
                <a:latin typeface="メイリオ" panose="020B0604030504040204" pitchFamily="50" charset="-128"/>
                <a:ea typeface="メイリオ" panose="020B0604030504040204" pitchFamily="50" charset="-128"/>
              </a:rPr>
              <a:t>Windows 8.1 Enterprise </a:t>
            </a:r>
            <a:r>
              <a:rPr lang="en-US" altLang="ja-JP" dirty="0" err="1">
                <a:solidFill>
                  <a:schemeClr val="tx1"/>
                </a:solidFill>
                <a:latin typeface="メイリオ" panose="020B0604030504040204" pitchFamily="50" charset="-128"/>
                <a:ea typeface="メイリオ" panose="020B0604030504040204" pitchFamily="50" charset="-128"/>
              </a:rPr>
              <a:t>Sideloading</a:t>
            </a:r>
            <a:r>
              <a:rPr lang="en-US" altLang="ja-JP" dirty="0">
                <a:solidFill>
                  <a:schemeClr val="tx1"/>
                </a:solidFill>
                <a:latin typeface="メイリオ" panose="020B0604030504040204" pitchFamily="50" charset="-128"/>
                <a:ea typeface="メイリオ" panose="020B0604030504040204" pitchFamily="50" charset="-128"/>
              </a:rPr>
              <a:t> (100 Pack) </a:t>
            </a:r>
            <a:r>
              <a:rPr lang="ja-JP" altLang="en-US" dirty="0">
                <a:solidFill>
                  <a:schemeClr val="tx1"/>
                </a:solidFill>
                <a:latin typeface="メイリオ" panose="020B0604030504040204" pitchFamily="50" charset="-128"/>
                <a:ea typeface="メイリオ" panose="020B0604030504040204" pitchFamily="50" charset="-128"/>
              </a:rPr>
              <a:t>がある</a:t>
            </a:r>
            <a:endParaRPr kumimoji="1" lang="ja-JP" altLang="en-US" dirty="0" smtClean="0">
              <a:solidFill>
                <a:schemeClr val="tx1"/>
              </a:solidFill>
              <a:latin typeface="メイリオ" panose="020B0604030504040204" pitchFamily="50" charset="-128"/>
              <a:ea typeface="メイリオ" panose="020B0604030504040204" pitchFamily="50" charset="-128"/>
              <a:cs typeface="Segoe UI" pitchFamily="34" charset="0"/>
            </a:endParaRPr>
          </a:p>
        </p:txBody>
      </p:sp>
    </p:spTree>
    <p:extLst>
      <p:ext uri="{BB962C8B-B14F-4D97-AF65-F5344CB8AC3E}">
        <p14:creationId xmlns:p14="http://schemas.microsoft.com/office/powerpoint/2010/main" val="306455977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447798"/>
            <a:ext cx="11541509" cy="5181601"/>
          </a:xfrm>
        </p:spPr>
        <p:txBody>
          <a:bodyPr/>
          <a:lstStyle/>
          <a:p>
            <a:r>
              <a:rPr kumimoji="1" lang="en-US" altLang="ja-JP" dirty="0" smtClean="0"/>
              <a:t>(4) Windows</a:t>
            </a:r>
            <a:r>
              <a:rPr kumimoji="1" lang="ja-JP" altLang="en-US" dirty="0"/>
              <a:t>ストアに出す！</a:t>
            </a:r>
          </a:p>
          <a:p>
            <a:pPr marL="571500" indent="-571500">
              <a:buFont typeface="Arial" panose="020B0604020202020204" pitchFamily="34" charset="0"/>
              <a:buChar char="•"/>
            </a:pPr>
            <a:r>
              <a:rPr kumimoji="1" lang="ja-JP" altLang="en-US" dirty="0" smtClean="0"/>
              <a:t>マイクロソフトがアプリ</a:t>
            </a:r>
            <a:r>
              <a:rPr kumimoji="1" lang="ja-JP" altLang="en-US" dirty="0"/>
              <a:t>を事前に</a:t>
            </a:r>
            <a:r>
              <a:rPr kumimoji="1" lang="ja-JP" altLang="en-US" dirty="0" smtClean="0"/>
              <a:t>チェック</a:t>
            </a:r>
            <a:endParaRPr kumimoji="1" lang="en-US" altLang="ja-JP" dirty="0" smtClean="0"/>
          </a:p>
          <a:p>
            <a:pPr marL="571500" indent="-571500">
              <a:buFont typeface="Arial" panose="020B0604020202020204" pitchFamily="34" charset="0"/>
              <a:buChar char="•"/>
            </a:pPr>
            <a:r>
              <a:rPr kumimoji="1" lang="ja-JP" altLang="en-US" dirty="0" smtClean="0"/>
              <a:t>合格</a:t>
            </a:r>
            <a:r>
              <a:rPr kumimoji="1" lang="ja-JP" altLang="en-US" dirty="0"/>
              <a:t>したものだけをストアに</a:t>
            </a:r>
            <a:r>
              <a:rPr kumimoji="1" lang="ja-JP" altLang="en-US" dirty="0" smtClean="0"/>
              <a:t>出展</a:t>
            </a:r>
            <a:endParaRPr kumimoji="1" lang="ja-JP" altLang="en-US" dirty="0"/>
          </a:p>
          <a:p>
            <a:pPr marL="571500" indent="-571500">
              <a:buFont typeface="Arial" panose="020B0604020202020204" pitchFamily="34" charset="0"/>
              <a:buChar char="•"/>
            </a:pPr>
            <a:r>
              <a:rPr kumimoji="1" lang="ja-JP" altLang="en-US" dirty="0"/>
              <a:t>ストアに出す</a:t>
            </a:r>
            <a:r>
              <a:rPr kumimoji="1" lang="ja-JP" altLang="en-US" dirty="0" smtClean="0"/>
              <a:t>ためにアプリ</a:t>
            </a:r>
            <a:r>
              <a:rPr kumimoji="1" lang="ja-JP" altLang="en-US" dirty="0"/>
              <a:t>開発契約者（有料）になる必要が</a:t>
            </a:r>
            <a:r>
              <a:rPr kumimoji="1" lang="ja-JP" altLang="en-US" dirty="0" smtClean="0"/>
              <a:t>ある</a:t>
            </a:r>
            <a:endParaRPr kumimoji="1" lang="en-US" altLang="ja-JP" dirty="0" smtClean="0"/>
          </a:p>
          <a:p>
            <a:pPr marL="571500" indent="-571500">
              <a:buFont typeface="Arial" panose="020B0604020202020204" pitchFamily="34" charset="0"/>
              <a:buChar char="•"/>
            </a:pPr>
            <a:r>
              <a:rPr kumimoji="1" lang="en-US" altLang="ja-JP" dirty="0" smtClean="0"/>
              <a:t>Windows</a:t>
            </a:r>
            <a:r>
              <a:rPr kumimoji="1" lang="ja-JP" altLang="en-US" dirty="0" smtClean="0"/>
              <a:t>ストアから</a:t>
            </a:r>
            <a:r>
              <a:rPr kumimoji="1" lang="en-US" altLang="ja-JP" dirty="0" smtClean="0"/>
              <a:t>Download &amp; </a:t>
            </a:r>
            <a:r>
              <a:rPr kumimoji="1" lang="en-US" altLang="ja-JP" dirty="0" err="1" smtClean="0"/>
              <a:t>Instatll</a:t>
            </a:r>
            <a:endParaRPr kumimoji="1" lang="ja-JP" altLang="en-US" dirty="0"/>
          </a:p>
        </p:txBody>
      </p:sp>
      <p:sp>
        <p:nvSpPr>
          <p:cNvPr id="3" name="タイトル 2"/>
          <p:cNvSpPr>
            <a:spLocks noGrp="1"/>
          </p:cNvSpPr>
          <p:nvPr>
            <p:ph type="title"/>
          </p:nvPr>
        </p:nvSpPr>
        <p:spPr/>
        <p:txBody>
          <a:bodyPr/>
          <a:lstStyle/>
          <a:p>
            <a:r>
              <a:rPr kumimoji="1" lang="en-US" altLang="ja-JP" dirty="0" smtClean="0"/>
              <a:t>How to Install</a:t>
            </a:r>
            <a:r>
              <a:rPr kumimoji="1" lang="ja-JP" altLang="en-US" dirty="0" smtClean="0"/>
              <a:t> </a:t>
            </a:r>
            <a:r>
              <a:rPr kumimoji="1" lang="en-US" altLang="ja-JP" dirty="0" smtClean="0"/>
              <a:t>(4/4)</a:t>
            </a:r>
            <a:endParaRPr kumimoji="1" lang="ja-JP" altLang="en-US" dirty="0"/>
          </a:p>
        </p:txBody>
      </p:sp>
    </p:spTree>
    <p:extLst>
      <p:ext uri="{BB962C8B-B14F-4D97-AF65-F5344CB8AC3E}">
        <p14:creationId xmlns:p14="http://schemas.microsoft.com/office/powerpoint/2010/main" val="1220189829"/>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en-US" dirty="0" smtClean="0">
                <a:solidFill>
                  <a:schemeClr val="tx1">
                    <a:alpha val="99000"/>
                  </a:schemeClr>
                </a:solidFill>
              </a:rPr>
              <a:t>Fun…</a:t>
            </a:r>
            <a:endParaRPr lang="en-US" dirty="0">
              <a:solidFill>
                <a:schemeClr val="tx1">
                  <a:alpha val="99000"/>
                </a:schemeClr>
              </a:solidFill>
            </a:endParaRPr>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148006207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3" y="1447798"/>
            <a:ext cx="10895122" cy="5181601"/>
          </a:xfrm>
        </p:spPr>
        <p:txBody>
          <a:bodyPr/>
          <a:lstStyle/>
          <a:p>
            <a:pPr marL="571500" indent="-571500">
              <a:buFont typeface="Arial" panose="020B0604020202020204" pitchFamily="34" charset="0"/>
              <a:buChar char="•"/>
            </a:pPr>
            <a:r>
              <a:rPr kumimoji="1" lang="ja-JP" altLang="en-US" dirty="0" smtClean="0"/>
              <a:t>クライアントで動作する</a:t>
            </a:r>
            <a:r>
              <a:rPr kumimoji="1" lang="en-US" altLang="ja-JP" dirty="0" smtClean="0"/>
              <a:t>Windows Runtime</a:t>
            </a:r>
            <a:r>
              <a:rPr kumimoji="1" lang="ja-JP" altLang="en-US" dirty="0" smtClean="0"/>
              <a:t>の仕組みを知る</a:t>
            </a:r>
            <a:endParaRPr kumimoji="1" lang="en-US" altLang="ja-JP" dirty="0" smtClean="0"/>
          </a:p>
          <a:p>
            <a:pPr marL="571500" indent="-571500">
              <a:buFont typeface="Arial" panose="020B0604020202020204" pitchFamily="34" charset="0"/>
              <a:buChar char="•"/>
            </a:pPr>
            <a:r>
              <a:rPr kumimoji="1" lang="en-US" altLang="ja-JP" dirty="0"/>
              <a:t>Windows </a:t>
            </a:r>
            <a:r>
              <a:rPr kumimoji="1" lang="en-US" altLang="ja-JP" dirty="0" smtClean="0"/>
              <a:t>Runtime</a:t>
            </a:r>
            <a:r>
              <a:rPr kumimoji="1" lang="ja-JP" altLang="en-US" dirty="0" smtClean="0"/>
              <a:t>の固有機能を知る</a:t>
            </a:r>
            <a:endParaRPr kumimoji="1" lang="en-US" altLang="ja-JP" dirty="0" smtClean="0"/>
          </a:p>
          <a:p>
            <a:pPr marL="571500" indent="-571500">
              <a:buFont typeface="Arial" panose="020B0604020202020204" pitchFamily="34" charset="0"/>
              <a:buChar char="•"/>
            </a:pPr>
            <a:r>
              <a:rPr kumimoji="1" lang="ja-JP" altLang="en-US" dirty="0" smtClean="0"/>
              <a:t>その次に</a:t>
            </a:r>
            <a:r>
              <a:rPr kumimoji="1" lang="en-US" altLang="ja-JP" dirty="0" smtClean="0"/>
              <a:t>Visual </a:t>
            </a:r>
            <a:r>
              <a:rPr kumimoji="1" lang="en-US" altLang="ja-JP" dirty="0"/>
              <a:t>Studio </a:t>
            </a:r>
            <a:r>
              <a:rPr kumimoji="1" lang="en-US" altLang="ja-JP" dirty="0" smtClean="0"/>
              <a:t>Template/Universal </a:t>
            </a:r>
            <a:r>
              <a:rPr kumimoji="1" lang="en-US" altLang="ja-JP" dirty="0"/>
              <a:t>windows </a:t>
            </a:r>
            <a:r>
              <a:rPr kumimoji="1" lang="en-US" altLang="ja-JP" dirty="0" smtClean="0"/>
              <a:t>apps</a:t>
            </a:r>
          </a:p>
          <a:p>
            <a:pPr marL="571500" indent="-571500">
              <a:buFont typeface="Arial" panose="020B0604020202020204" pitchFamily="34" charset="0"/>
              <a:buChar char="•"/>
            </a:pPr>
            <a:r>
              <a:rPr kumimoji="1" lang="en-US" altLang="ja-JP" dirty="0" smtClean="0"/>
              <a:t>Windows</a:t>
            </a:r>
            <a:r>
              <a:rPr kumimoji="1" lang="ja-JP" altLang="en-US" dirty="0" smtClean="0"/>
              <a:t>ストアの登録、配布、インストールも忘れずに</a:t>
            </a:r>
            <a:endParaRPr kumimoji="1" lang="en-US" altLang="ja-JP" dirty="0"/>
          </a:p>
        </p:txBody>
      </p:sp>
      <p:sp>
        <p:nvSpPr>
          <p:cNvPr id="3" name="タイトル 2"/>
          <p:cNvSpPr>
            <a:spLocks noGrp="1"/>
          </p:cNvSpPr>
          <p:nvPr>
            <p:ph type="title"/>
          </p:nvPr>
        </p:nvSpPr>
        <p:spPr/>
        <p:txBody>
          <a:bodyPr/>
          <a:lstStyle/>
          <a:p>
            <a:r>
              <a:rPr kumimoji="1" lang="en-US" altLang="ja-JP" dirty="0" smtClean="0"/>
              <a:t>Let’s Windows Runtime</a:t>
            </a:r>
            <a:endParaRPr kumimoji="1" lang="ja-JP" altLang="en-US" dirty="0"/>
          </a:p>
        </p:txBody>
      </p:sp>
      <p:pic>
        <p:nvPicPr>
          <p:cNvPr id="5" name="図 4"/>
          <p:cNvPicPr>
            <a:picLocks noChangeAspect="1"/>
          </p:cNvPicPr>
          <p:nvPr/>
        </p:nvPicPr>
        <p:blipFill>
          <a:blip r:embed="rId3"/>
          <a:stretch>
            <a:fillRect/>
          </a:stretch>
        </p:blipFill>
        <p:spPr>
          <a:xfrm>
            <a:off x="10615453" y="165536"/>
            <a:ext cx="1304925" cy="1276350"/>
          </a:xfrm>
          <a:prstGeom prst="rect">
            <a:avLst/>
          </a:prstGeom>
        </p:spPr>
      </p:pic>
    </p:spTree>
    <p:extLst>
      <p:ext uri="{BB962C8B-B14F-4D97-AF65-F5344CB8AC3E}">
        <p14:creationId xmlns:p14="http://schemas.microsoft.com/office/powerpoint/2010/main" val="61599637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4240924" y="3153103"/>
            <a:ext cx="7427201" cy="3476296"/>
          </a:xfrm>
        </p:spPr>
        <p:txBody>
          <a:bodyPr/>
          <a:lstStyle/>
          <a:p>
            <a:r>
              <a:rPr kumimoji="1" lang="ja-JP" altLang="en-US" dirty="0"/>
              <a:t>プログラミング</a:t>
            </a:r>
            <a:r>
              <a:rPr kumimoji="1" lang="en-US" altLang="ja-JP" dirty="0" err="1" smtClean="0"/>
              <a:t>WindowsRuntime</a:t>
            </a:r>
            <a:endParaRPr kumimoji="1" lang="ja-JP" altLang="en-US" dirty="0"/>
          </a:p>
        </p:txBody>
      </p:sp>
      <p:sp>
        <p:nvSpPr>
          <p:cNvPr id="3" name="タイトル 2"/>
          <p:cNvSpPr>
            <a:spLocks noGrp="1"/>
          </p:cNvSpPr>
          <p:nvPr>
            <p:ph type="title"/>
          </p:nvPr>
        </p:nvSpPr>
        <p:spPr/>
        <p:txBody>
          <a:bodyPr/>
          <a:lstStyle/>
          <a:p>
            <a:r>
              <a:rPr kumimoji="1" lang="ja-JP" altLang="en-US" dirty="0"/>
              <a:t>参考</a:t>
            </a:r>
          </a:p>
        </p:txBody>
      </p:sp>
      <p:pic>
        <p:nvPicPr>
          <p:cNvPr id="4" name="図 3"/>
          <p:cNvPicPr>
            <a:picLocks noChangeAspect="1"/>
          </p:cNvPicPr>
          <p:nvPr/>
        </p:nvPicPr>
        <p:blipFill>
          <a:blip r:embed="rId2"/>
          <a:stretch>
            <a:fillRect/>
          </a:stretch>
        </p:blipFill>
        <p:spPr>
          <a:xfrm>
            <a:off x="975053" y="1995324"/>
            <a:ext cx="3060920" cy="3928942"/>
          </a:xfrm>
          <a:prstGeom prst="rect">
            <a:avLst/>
          </a:prstGeom>
        </p:spPr>
      </p:pic>
    </p:spTree>
    <p:extLst>
      <p:ext uri="{BB962C8B-B14F-4D97-AF65-F5344CB8AC3E}">
        <p14:creationId xmlns:p14="http://schemas.microsoft.com/office/powerpoint/2010/main" val="12268703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en-US" dirty="0">
                <a:solidFill>
                  <a:schemeClr val="tx1">
                    <a:alpha val="99000"/>
                  </a:schemeClr>
                </a:solidFill>
              </a:rPr>
              <a:t>1</a:t>
            </a:r>
            <a:r>
              <a:rPr lang="en-US" dirty="0" smtClean="0">
                <a:solidFill>
                  <a:schemeClr val="tx1">
                    <a:alpha val="99000"/>
                  </a:schemeClr>
                </a:solidFill>
              </a:rPr>
              <a:t>. Windows Runtime</a:t>
            </a:r>
            <a:r>
              <a:rPr lang="ja-JP" altLang="en-US" dirty="0">
                <a:solidFill>
                  <a:schemeClr val="tx1">
                    <a:alpha val="99000"/>
                  </a:schemeClr>
                </a:solidFill>
              </a:rPr>
              <a:t> </a:t>
            </a:r>
            <a:r>
              <a:rPr lang="en-US" altLang="ja-JP" dirty="0" smtClean="0">
                <a:solidFill>
                  <a:schemeClr val="tx1">
                    <a:alpha val="99000"/>
                  </a:schemeClr>
                </a:solidFill>
              </a:rPr>
              <a:t>architecture</a:t>
            </a:r>
            <a:endParaRPr lang="en-US" dirty="0">
              <a:solidFill>
                <a:schemeClr val="tx1">
                  <a:alpha val="99000"/>
                </a:schemeClr>
              </a:solidFill>
            </a:endParaRPr>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7234147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Windows Runtime Technology Stacks</a:t>
            </a:r>
            <a:endParaRPr lang="en-US" dirty="0"/>
          </a:p>
        </p:txBody>
      </p:sp>
      <p:sp>
        <p:nvSpPr>
          <p:cNvPr id="26" name="Rectangle 67"/>
          <p:cNvSpPr/>
          <p:nvPr/>
        </p:nvSpPr>
        <p:spPr>
          <a:xfrm>
            <a:off x="1488220" y="3988924"/>
            <a:ext cx="10353160" cy="2714839"/>
          </a:xfrm>
          <a:prstGeom prst="rect">
            <a:avLst/>
          </a:prstGeom>
          <a:solidFill>
            <a:srgbClr val="0070C0"/>
          </a:solidFill>
          <a:ln w="9525" cap="flat" cmpd="sng" algn="ctr">
            <a:noFill/>
            <a:prstDash val="solid"/>
          </a:ln>
          <a:effectLst/>
        </p:spPr>
        <p:txBody>
          <a:bodyPr lIns="91306" tIns="45653" rIns="91306" bIns="45653" rtlCol="0" anchor="t"/>
          <a:lstStyle/>
          <a:p>
            <a:pPr algn="ctr" defTabSz="685891">
              <a:defRPr/>
            </a:pPr>
            <a:r>
              <a:rPr lang="en-US" sz="2400" kern="0" dirty="0" smtClean="0">
                <a:solidFill>
                  <a:srgbClr val="FFFFFF"/>
                </a:solidFill>
                <a:latin typeface="+mn-ea"/>
              </a:rPr>
              <a:t>Windows</a:t>
            </a:r>
            <a:r>
              <a:rPr lang="ja-JP" altLang="en-US" sz="2400" kern="0" dirty="0">
                <a:solidFill>
                  <a:srgbClr val="FFFFFF"/>
                </a:solidFill>
                <a:latin typeface="+mn-ea"/>
              </a:rPr>
              <a:t> </a:t>
            </a:r>
            <a:r>
              <a:rPr lang="en-US" altLang="ja-JP" sz="2400" kern="0" dirty="0" smtClean="0">
                <a:solidFill>
                  <a:srgbClr val="FFFFFF"/>
                </a:solidFill>
                <a:latin typeface="+mn-ea"/>
              </a:rPr>
              <a:t>SDKs</a:t>
            </a:r>
            <a:endParaRPr lang="en-US" sz="2400" kern="0" dirty="0">
              <a:solidFill>
                <a:srgbClr val="FFFFFF"/>
              </a:solidFill>
              <a:latin typeface="+mn-ea"/>
            </a:endParaRPr>
          </a:p>
        </p:txBody>
      </p:sp>
      <p:sp>
        <p:nvSpPr>
          <p:cNvPr id="33" name="Rectangle 55"/>
          <p:cNvSpPr/>
          <p:nvPr/>
        </p:nvSpPr>
        <p:spPr>
          <a:xfrm>
            <a:off x="1775448" y="4596479"/>
            <a:ext cx="8282750" cy="1967584"/>
          </a:xfrm>
          <a:prstGeom prst="rect">
            <a:avLst/>
          </a:prstGeom>
          <a:solidFill>
            <a:srgbClr val="65BC46"/>
          </a:solidFill>
          <a:ln w="28575" cap="flat" cmpd="sng" algn="ctr">
            <a:solidFill>
              <a:srgbClr val="FFFFFF"/>
            </a:solidFill>
            <a:prstDash val="solid"/>
          </a:ln>
          <a:effectLst/>
        </p:spPr>
        <p:txBody>
          <a:bodyPr lIns="91306" tIns="45653" rIns="91306" bIns="45653" rtlCol="0" anchor="t"/>
          <a:lstStyle/>
          <a:p>
            <a:pPr defTabSz="685891">
              <a:defRPr/>
            </a:pPr>
            <a:r>
              <a:rPr lang="en-US" sz="2400" kern="0" dirty="0" err="1" smtClean="0">
                <a:solidFill>
                  <a:srgbClr val="FFFFFF"/>
                </a:solidFill>
                <a:latin typeface="+mn-ea"/>
              </a:rPr>
              <a:t>WinRT</a:t>
            </a:r>
            <a:r>
              <a:rPr lang="en-US" sz="2400" kern="0" dirty="0">
                <a:solidFill>
                  <a:srgbClr val="FFFFFF"/>
                </a:solidFill>
                <a:latin typeface="+mn-ea"/>
              </a:rPr>
              <a:t> </a:t>
            </a:r>
            <a:r>
              <a:rPr lang="en-US" sz="2400" kern="0" dirty="0" smtClean="0">
                <a:solidFill>
                  <a:srgbClr val="FFFFFF"/>
                </a:solidFill>
                <a:latin typeface="+mn-ea"/>
              </a:rPr>
              <a:t>(native)</a:t>
            </a:r>
            <a:endParaRPr lang="en-US" sz="2400" kern="0" dirty="0">
              <a:solidFill>
                <a:srgbClr val="FFFFFF"/>
              </a:solidFill>
              <a:latin typeface="+mn-ea"/>
            </a:endParaRPr>
          </a:p>
        </p:txBody>
      </p:sp>
      <p:sp>
        <p:nvSpPr>
          <p:cNvPr id="34" name="Rectangle 57"/>
          <p:cNvSpPr/>
          <p:nvPr/>
        </p:nvSpPr>
        <p:spPr>
          <a:xfrm>
            <a:off x="4974319" y="1180943"/>
            <a:ext cx="3367831" cy="883382"/>
          </a:xfrm>
          <a:prstGeom prst="rect">
            <a:avLst/>
          </a:prstGeom>
          <a:solidFill>
            <a:schemeClr val="accent3"/>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XAML</a:t>
            </a:r>
          </a:p>
          <a:p>
            <a:pPr algn="ctr" defTabSz="685891">
              <a:defRPr/>
            </a:pPr>
            <a:r>
              <a:rPr lang="en-US" sz="2000" kern="0" dirty="0" smtClean="0">
                <a:solidFill>
                  <a:srgbClr val="FFFFFF"/>
                </a:solidFill>
                <a:latin typeface="+mn-ea"/>
              </a:rPr>
              <a:t>-Windows8.1</a:t>
            </a:r>
            <a:endParaRPr lang="en-US" sz="2800" kern="0" dirty="0">
              <a:solidFill>
                <a:srgbClr val="FFFFFF"/>
              </a:solidFill>
              <a:latin typeface="+mn-ea"/>
            </a:endParaRPr>
          </a:p>
        </p:txBody>
      </p:sp>
      <p:sp>
        <p:nvSpPr>
          <p:cNvPr id="40" name="Rectangle 72"/>
          <p:cNvSpPr/>
          <p:nvPr/>
        </p:nvSpPr>
        <p:spPr>
          <a:xfrm>
            <a:off x="1517026" y="1180943"/>
            <a:ext cx="3349766" cy="865358"/>
          </a:xfrm>
          <a:prstGeom prst="rect">
            <a:avLst/>
          </a:prstGeom>
          <a:solidFill>
            <a:schemeClr val="accent3"/>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DirectX / XAML</a:t>
            </a:r>
          </a:p>
          <a:p>
            <a:pPr algn="ctr" defTabSz="685891">
              <a:defRPr/>
            </a:pPr>
            <a:r>
              <a:rPr lang="en-US" sz="2000" kern="0" dirty="0" smtClean="0">
                <a:solidFill>
                  <a:srgbClr val="FFFFFF"/>
                </a:solidFill>
                <a:latin typeface="+mn-ea"/>
              </a:rPr>
              <a:t>-DirectX11.2</a:t>
            </a:r>
            <a:endParaRPr lang="en-US" kern="0" dirty="0">
              <a:solidFill>
                <a:srgbClr val="FFFFFF"/>
              </a:solidFill>
              <a:latin typeface="+mn-ea"/>
            </a:endParaRPr>
          </a:p>
        </p:txBody>
      </p:sp>
      <p:sp>
        <p:nvSpPr>
          <p:cNvPr id="44" name="Rectangle 61"/>
          <p:cNvSpPr/>
          <p:nvPr/>
        </p:nvSpPr>
        <p:spPr>
          <a:xfrm>
            <a:off x="1529135" y="2184162"/>
            <a:ext cx="1743979" cy="874699"/>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C/C++</a:t>
            </a:r>
          </a:p>
          <a:p>
            <a:pPr algn="ctr" defTabSz="685891">
              <a:defRPr/>
            </a:pPr>
            <a:r>
              <a:rPr lang="en-US" sz="2000" kern="0" dirty="0" smtClean="0">
                <a:solidFill>
                  <a:srgbClr val="FFFFFF"/>
                </a:solidFill>
                <a:latin typeface="+mn-ea"/>
              </a:rPr>
              <a:t>-C++11</a:t>
            </a:r>
            <a:endParaRPr lang="en-US" sz="2000" kern="0" dirty="0">
              <a:solidFill>
                <a:srgbClr val="FFFFFF"/>
              </a:solidFill>
              <a:latin typeface="+mn-ea"/>
            </a:endParaRPr>
          </a:p>
        </p:txBody>
      </p:sp>
      <p:sp>
        <p:nvSpPr>
          <p:cNvPr id="45" name="Rectangle 61"/>
          <p:cNvSpPr/>
          <p:nvPr/>
        </p:nvSpPr>
        <p:spPr>
          <a:xfrm>
            <a:off x="3369507" y="2192084"/>
            <a:ext cx="1510804" cy="874699"/>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CRT</a:t>
            </a:r>
            <a:endParaRPr lang="en-US" sz="2800" kern="0" dirty="0">
              <a:solidFill>
                <a:srgbClr val="FFFFFF"/>
              </a:solidFill>
              <a:latin typeface="+mn-ea"/>
            </a:endParaRPr>
          </a:p>
        </p:txBody>
      </p:sp>
      <p:sp>
        <p:nvSpPr>
          <p:cNvPr id="46" name="Rectangle 57"/>
          <p:cNvSpPr/>
          <p:nvPr/>
        </p:nvSpPr>
        <p:spPr>
          <a:xfrm>
            <a:off x="8504667" y="1180943"/>
            <a:ext cx="3336713" cy="886823"/>
          </a:xfrm>
          <a:prstGeom prst="rect">
            <a:avLst/>
          </a:prstGeom>
          <a:solidFill>
            <a:schemeClr val="accent3"/>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HTML / CSS</a:t>
            </a:r>
          </a:p>
          <a:p>
            <a:pPr algn="ctr" defTabSz="685891">
              <a:defRPr/>
            </a:pPr>
            <a:r>
              <a:rPr lang="en-US" sz="2000" kern="0" dirty="0" smtClean="0">
                <a:solidFill>
                  <a:srgbClr val="FFFFFF"/>
                </a:solidFill>
                <a:latin typeface="+mn-ea"/>
              </a:rPr>
              <a:t>-Trident</a:t>
            </a:r>
            <a:endParaRPr lang="en-US" sz="2000" kern="0" dirty="0">
              <a:solidFill>
                <a:srgbClr val="FFFFFF"/>
              </a:solidFill>
              <a:latin typeface="+mn-ea"/>
            </a:endParaRPr>
          </a:p>
        </p:txBody>
      </p:sp>
      <p:sp>
        <p:nvSpPr>
          <p:cNvPr id="47" name="Rectangle 61"/>
          <p:cNvSpPr/>
          <p:nvPr/>
        </p:nvSpPr>
        <p:spPr>
          <a:xfrm>
            <a:off x="5003985" y="2197263"/>
            <a:ext cx="1792414" cy="874699"/>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 / VB</a:t>
            </a:r>
            <a:endParaRPr lang="en-US" sz="2800" kern="0" dirty="0">
              <a:solidFill>
                <a:srgbClr val="FFFFFF"/>
              </a:solidFill>
              <a:latin typeface="+mn-ea"/>
            </a:endParaRPr>
          </a:p>
        </p:txBody>
      </p:sp>
      <p:sp>
        <p:nvSpPr>
          <p:cNvPr id="48" name="Rectangle 61"/>
          <p:cNvSpPr/>
          <p:nvPr/>
        </p:nvSpPr>
        <p:spPr>
          <a:xfrm>
            <a:off x="6892792" y="2211251"/>
            <a:ext cx="1510804" cy="874699"/>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FCL</a:t>
            </a:r>
            <a:endParaRPr lang="en-US" sz="2800" kern="0" dirty="0">
              <a:solidFill>
                <a:srgbClr val="FFFFFF"/>
              </a:solidFill>
              <a:latin typeface="+mn-ea"/>
            </a:endParaRPr>
          </a:p>
        </p:txBody>
      </p:sp>
      <p:sp>
        <p:nvSpPr>
          <p:cNvPr id="49" name="Rectangle 61"/>
          <p:cNvSpPr/>
          <p:nvPr/>
        </p:nvSpPr>
        <p:spPr>
          <a:xfrm>
            <a:off x="8511738" y="2217179"/>
            <a:ext cx="1957906" cy="841684"/>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JavaScript</a:t>
            </a:r>
            <a:r>
              <a:rPr lang="en-US" sz="2000" kern="0" dirty="0" smtClean="0">
                <a:solidFill>
                  <a:srgbClr val="FFFFFF"/>
                </a:solidFill>
                <a:latin typeface="+mn-ea"/>
              </a:rPr>
              <a:t>-Chakra</a:t>
            </a:r>
          </a:p>
        </p:txBody>
      </p:sp>
      <p:sp>
        <p:nvSpPr>
          <p:cNvPr id="50" name="Rectangle 61"/>
          <p:cNvSpPr/>
          <p:nvPr/>
        </p:nvSpPr>
        <p:spPr>
          <a:xfrm>
            <a:off x="10531413" y="2224169"/>
            <a:ext cx="1309967" cy="834693"/>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err="1" smtClean="0">
                <a:solidFill>
                  <a:srgbClr val="FFFFFF"/>
                </a:solidFill>
                <a:latin typeface="+mn-ea"/>
              </a:rPr>
              <a:t>WinJS</a:t>
            </a:r>
            <a:endParaRPr lang="en-US" sz="2800" kern="0" dirty="0">
              <a:solidFill>
                <a:srgbClr val="FFFFFF"/>
              </a:solidFill>
              <a:latin typeface="+mn-ea"/>
            </a:endParaRPr>
          </a:p>
        </p:txBody>
      </p:sp>
      <p:sp>
        <p:nvSpPr>
          <p:cNvPr id="51" name="Rectangle 67"/>
          <p:cNvSpPr/>
          <p:nvPr/>
        </p:nvSpPr>
        <p:spPr>
          <a:xfrm>
            <a:off x="292803" y="1180943"/>
            <a:ext cx="1116696" cy="865357"/>
          </a:xfrm>
          <a:prstGeom prst="rect">
            <a:avLst/>
          </a:prstGeom>
          <a:solidFill>
            <a:schemeClr val="accent4">
              <a:lumMod val="40000"/>
              <a:lumOff val="60000"/>
            </a:schemeClr>
          </a:solidFill>
          <a:ln w="9525" cap="flat" cmpd="sng" algn="ctr">
            <a:noFill/>
            <a:prstDash val="solid"/>
          </a:ln>
          <a:effectLst/>
        </p:spPr>
        <p:txBody>
          <a:bodyPr lIns="91306" tIns="45653" rIns="91306" bIns="45653" rtlCol="0" anchor="ctr"/>
          <a:lstStyle/>
          <a:p>
            <a:pPr algn="ctr" defTabSz="685891">
              <a:defRPr/>
            </a:pPr>
            <a:r>
              <a:rPr lang="ja-JP" altLang="en-US" sz="2100" kern="0" dirty="0">
                <a:solidFill>
                  <a:srgbClr val="FFFFFF"/>
                </a:solidFill>
                <a:latin typeface="メイリオ" panose="020B0604030504040204" pitchFamily="50" charset="-128"/>
                <a:ea typeface="メイリオ" panose="020B0604030504040204" pitchFamily="50" charset="-128"/>
              </a:rPr>
              <a:t>描画</a:t>
            </a:r>
            <a:endParaRPr lang="en-US" sz="2100" kern="0" dirty="0">
              <a:solidFill>
                <a:srgbClr val="FFFFFF"/>
              </a:solidFill>
              <a:latin typeface="メイリオ" panose="020B0604030504040204" pitchFamily="50" charset="-128"/>
              <a:ea typeface="メイリオ" panose="020B0604030504040204" pitchFamily="50" charset="-128"/>
            </a:endParaRPr>
          </a:p>
        </p:txBody>
      </p:sp>
      <p:sp>
        <p:nvSpPr>
          <p:cNvPr id="52" name="Rectangle 67"/>
          <p:cNvSpPr/>
          <p:nvPr/>
        </p:nvSpPr>
        <p:spPr>
          <a:xfrm>
            <a:off x="306755" y="2184164"/>
            <a:ext cx="1116696" cy="841339"/>
          </a:xfrm>
          <a:prstGeom prst="rect">
            <a:avLst/>
          </a:prstGeom>
          <a:solidFill>
            <a:schemeClr val="accent4">
              <a:lumMod val="40000"/>
              <a:lumOff val="60000"/>
            </a:schemeClr>
          </a:solidFill>
          <a:ln w="9525" cap="flat" cmpd="sng" algn="ctr">
            <a:noFill/>
            <a:prstDash val="solid"/>
          </a:ln>
          <a:effectLst/>
        </p:spPr>
        <p:txBody>
          <a:bodyPr lIns="91306" tIns="45653" rIns="91306" bIns="45653" rtlCol="0" anchor="ctr"/>
          <a:lstStyle/>
          <a:p>
            <a:pPr algn="ctr" defTabSz="685891">
              <a:defRPr/>
            </a:pPr>
            <a:r>
              <a:rPr lang="ja-JP" altLang="en-US" sz="2100" kern="0" dirty="0" smtClean="0">
                <a:solidFill>
                  <a:srgbClr val="FFFFFF"/>
                </a:solidFill>
                <a:latin typeface="メイリオ" panose="020B0604030504040204" pitchFamily="50" charset="-128"/>
                <a:ea typeface="メイリオ" panose="020B0604030504040204" pitchFamily="50" charset="-128"/>
              </a:rPr>
              <a:t>言語</a:t>
            </a:r>
            <a:endParaRPr lang="en-US" sz="2100" kern="0" dirty="0">
              <a:solidFill>
                <a:srgbClr val="FFFFFF"/>
              </a:solidFill>
              <a:latin typeface="メイリオ" panose="020B0604030504040204" pitchFamily="50" charset="-128"/>
              <a:ea typeface="メイリオ" panose="020B0604030504040204" pitchFamily="50" charset="-128"/>
            </a:endParaRPr>
          </a:p>
        </p:txBody>
      </p:sp>
      <p:sp>
        <p:nvSpPr>
          <p:cNvPr id="53" name="Rectangle 67"/>
          <p:cNvSpPr/>
          <p:nvPr/>
        </p:nvSpPr>
        <p:spPr>
          <a:xfrm>
            <a:off x="313825" y="3142602"/>
            <a:ext cx="1116696" cy="729223"/>
          </a:xfrm>
          <a:prstGeom prst="rect">
            <a:avLst/>
          </a:prstGeom>
          <a:solidFill>
            <a:schemeClr val="accent4">
              <a:lumMod val="40000"/>
              <a:lumOff val="60000"/>
            </a:schemeClr>
          </a:solidFill>
          <a:ln w="9525" cap="flat" cmpd="sng" algn="ctr">
            <a:noFill/>
            <a:prstDash val="solid"/>
          </a:ln>
          <a:effectLst/>
        </p:spPr>
        <p:txBody>
          <a:bodyPr lIns="91306" tIns="45653" rIns="91306" bIns="45653" rtlCol="0" anchor="ctr"/>
          <a:lstStyle/>
          <a:p>
            <a:pPr algn="ctr" defTabSz="685891">
              <a:defRPr/>
            </a:pPr>
            <a:r>
              <a:rPr lang="en-US" sz="2100" kern="0" dirty="0" smtClean="0">
                <a:solidFill>
                  <a:srgbClr val="FFFFFF"/>
                </a:solidFill>
                <a:latin typeface="メイリオ" panose="020B0604030504040204" pitchFamily="50" charset="-128"/>
                <a:ea typeface="メイリオ" panose="020B0604030504040204" pitchFamily="50" charset="-128"/>
              </a:rPr>
              <a:t>VM</a:t>
            </a:r>
            <a:endParaRPr lang="en-US" sz="2100" kern="0" dirty="0">
              <a:solidFill>
                <a:srgbClr val="FFFFFF"/>
              </a:solidFill>
              <a:latin typeface="メイリオ" panose="020B0604030504040204" pitchFamily="50" charset="-128"/>
              <a:ea typeface="メイリオ" panose="020B0604030504040204" pitchFamily="50" charset="-128"/>
            </a:endParaRPr>
          </a:p>
        </p:txBody>
      </p:sp>
      <p:sp>
        <p:nvSpPr>
          <p:cNvPr id="54" name="Rectangle 53"/>
          <p:cNvSpPr/>
          <p:nvPr/>
        </p:nvSpPr>
        <p:spPr>
          <a:xfrm>
            <a:off x="5020086" y="3144958"/>
            <a:ext cx="3390579" cy="726869"/>
          </a:xfrm>
          <a:prstGeom prst="rect">
            <a:avLst/>
          </a:prstGeom>
          <a:solidFill>
            <a:srgbClr val="00B0F0"/>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CLR</a:t>
            </a:r>
            <a:endParaRPr lang="en-US" sz="2800" kern="0" dirty="0">
              <a:solidFill>
                <a:srgbClr val="FFFFFF"/>
              </a:solidFill>
              <a:latin typeface="+mn-ea"/>
            </a:endParaRPr>
          </a:p>
        </p:txBody>
      </p:sp>
      <p:sp>
        <p:nvSpPr>
          <p:cNvPr id="55" name="Rectangle 53"/>
          <p:cNvSpPr/>
          <p:nvPr/>
        </p:nvSpPr>
        <p:spPr>
          <a:xfrm>
            <a:off x="1488220" y="3132643"/>
            <a:ext cx="3385641" cy="739183"/>
          </a:xfrm>
          <a:prstGeom prst="rect">
            <a:avLst/>
          </a:prstGeom>
          <a:solidFill>
            <a:srgbClr val="00B0F0"/>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(native)</a:t>
            </a:r>
            <a:endParaRPr lang="en-US" sz="2800" kern="0" dirty="0">
              <a:solidFill>
                <a:srgbClr val="FFFFFF"/>
              </a:solidFill>
              <a:latin typeface="+mn-ea"/>
            </a:endParaRPr>
          </a:p>
        </p:txBody>
      </p:sp>
      <p:sp>
        <p:nvSpPr>
          <p:cNvPr id="56" name="Rectangle 53"/>
          <p:cNvSpPr/>
          <p:nvPr/>
        </p:nvSpPr>
        <p:spPr>
          <a:xfrm>
            <a:off x="8511738" y="3132643"/>
            <a:ext cx="3341056" cy="739185"/>
          </a:xfrm>
          <a:prstGeom prst="rect">
            <a:avLst/>
          </a:prstGeom>
          <a:solidFill>
            <a:srgbClr val="00B0F0"/>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Internet Explorer</a:t>
            </a:r>
          </a:p>
          <a:p>
            <a:pPr algn="ctr" defTabSz="685891">
              <a:defRPr/>
            </a:pPr>
            <a:r>
              <a:rPr lang="en-US" sz="2000" kern="0" dirty="0" smtClean="0">
                <a:solidFill>
                  <a:srgbClr val="FFFFFF"/>
                </a:solidFill>
                <a:latin typeface="+mn-ea"/>
              </a:rPr>
              <a:t>-WWAHost.exe</a:t>
            </a:r>
            <a:endParaRPr lang="en-US" sz="2000" kern="0" dirty="0">
              <a:solidFill>
                <a:srgbClr val="FFFFFF"/>
              </a:solidFill>
              <a:latin typeface="+mn-ea"/>
            </a:endParaRPr>
          </a:p>
        </p:txBody>
      </p:sp>
      <p:sp>
        <p:nvSpPr>
          <p:cNvPr id="57" name="Rectangle 39"/>
          <p:cNvSpPr/>
          <p:nvPr/>
        </p:nvSpPr>
        <p:spPr>
          <a:xfrm>
            <a:off x="10223298" y="4609129"/>
            <a:ext cx="1358900" cy="1954933"/>
          </a:xfrm>
          <a:prstGeom prst="rect">
            <a:avLst/>
          </a:prstGeom>
          <a:solidFill>
            <a:srgbClr val="65BC46"/>
          </a:solidFill>
          <a:ln w="28575" cap="flat" cmpd="sng" algn="ctr">
            <a:solidFill>
              <a:srgbClr val="FFFFFF"/>
            </a:solidFill>
            <a:prstDash val="solid"/>
          </a:ln>
          <a:effectLst/>
        </p:spPr>
        <p:txBody>
          <a:bodyPr lIns="121725" tIns="60862" rIns="121725" bIns="60862" rtlCol="0" anchor="ctr"/>
          <a:lstStyle/>
          <a:p>
            <a:pPr algn="ctr" defTabSz="685891">
              <a:defRPr/>
            </a:pPr>
            <a:r>
              <a:rPr lang="en-US" sz="2400" kern="0" dirty="0" smtClean="0">
                <a:solidFill>
                  <a:srgbClr val="FFFFFF"/>
                </a:solidFill>
                <a:latin typeface="+mn-ea"/>
              </a:rPr>
              <a:t>Win32 / COM</a:t>
            </a:r>
            <a:endParaRPr lang="en-US" sz="2400" kern="0" dirty="0">
              <a:solidFill>
                <a:srgbClr val="FFFFFF"/>
              </a:solidFill>
              <a:latin typeface="+mn-ea"/>
            </a:endParaRPr>
          </a:p>
        </p:txBody>
      </p:sp>
      <p:sp>
        <p:nvSpPr>
          <p:cNvPr id="58" name="テキスト ボックス 57"/>
          <p:cNvSpPr txBox="1"/>
          <p:nvPr/>
        </p:nvSpPr>
        <p:spPr>
          <a:xfrm>
            <a:off x="1892098" y="5040063"/>
            <a:ext cx="2578100" cy="153888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altLang="ja-JP" sz="2000" kern="0" dirty="0" smtClean="0">
                <a:solidFill>
                  <a:srgbClr val="FFFFFF"/>
                </a:solidFill>
                <a:latin typeface="+mn-ea"/>
              </a:rPr>
              <a:t>Core</a:t>
            </a:r>
          </a:p>
          <a:p>
            <a:pPr marL="342900" indent="-342900">
              <a:buFont typeface="Arial" panose="020B0604020202020204" pitchFamily="34" charset="0"/>
              <a:buChar char="•"/>
            </a:pPr>
            <a:r>
              <a:rPr lang="en-US" altLang="ja-JP" sz="2000" kern="0" dirty="0" smtClean="0">
                <a:solidFill>
                  <a:srgbClr val="FFFFFF"/>
                </a:solidFill>
                <a:latin typeface="+mn-ea"/>
              </a:rPr>
              <a:t>Controls</a:t>
            </a:r>
          </a:p>
          <a:p>
            <a:pPr marL="342900" indent="-342900">
              <a:buFont typeface="Arial" panose="020B0604020202020204" pitchFamily="34" charset="0"/>
              <a:buChar char="•"/>
            </a:pPr>
            <a:r>
              <a:rPr lang="en-US" altLang="ja-JP" sz="2000" kern="0" dirty="0" smtClean="0">
                <a:solidFill>
                  <a:srgbClr val="FFFFFF"/>
                </a:solidFill>
                <a:latin typeface="+mn-ea"/>
              </a:rPr>
              <a:t>Data </a:t>
            </a:r>
            <a:r>
              <a:rPr lang="en-US" altLang="ja-JP" sz="2000" kern="0" dirty="0">
                <a:solidFill>
                  <a:srgbClr val="FFFFFF"/>
                </a:solidFill>
                <a:latin typeface="+mn-ea"/>
              </a:rPr>
              <a:t>and </a:t>
            </a:r>
            <a:r>
              <a:rPr lang="en-US" altLang="ja-JP" sz="2000" kern="0" dirty="0" smtClean="0">
                <a:solidFill>
                  <a:srgbClr val="FFFFFF"/>
                </a:solidFill>
                <a:latin typeface="+mn-ea"/>
              </a:rPr>
              <a:t>content</a:t>
            </a:r>
          </a:p>
          <a:p>
            <a:pPr marL="342900" indent="-342900">
              <a:buFont typeface="Arial" panose="020B0604020202020204" pitchFamily="34" charset="0"/>
              <a:buChar char="•"/>
            </a:pPr>
            <a:r>
              <a:rPr lang="en-US" altLang="ja-JP" sz="2000" kern="0" dirty="0" smtClean="0">
                <a:solidFill>
                  <a:srgbClr val="FFFFFF"/>
                </a:solidFill>
                <a:latin typeface="+mn-ea"/>
              </a:rPr>
              <a:t>Devices</a:t>
            </a:r>
          </a:p>
          <a:p>
            <a:pPr marL="342900" indent="-342900">
              <a:buFont typeface="Arial" panose="020B0604020202020204" pitchFamily="34" charset="0"/>
              <a:buChar char="•"/>
            </a:pPr>
            <a:r>
              <a:rPr lang="en-US" altLang="ja-JP" sz="2000" kern="0" dirty="0" smtClean="0">
                <a:solidFill>
                  <a:srgbClr val="FFFFFF"/>
                </a:solidFill>
                <a:latin typeface="+mn-ea"/>
              </a:rPr>
              <a:t>Files </a:t>
            </a:r>
            <a:r>
              <a:rPr lang="en-US" altLang="ja-JP" sz="2000" kern="0" dirty="0">
                <a:solidFill>
                  <a:srgbClr val="FFFFFF"/>
                </a:solidFill>
                <a:latin typeface="+mn-ea"/>
              </a:rPr>
              <a:t>and </a:t>
            </a:r>
            <a:r>
              <a:rPr lang="en-US" altLang="ja-JP" sz="2000" kern="0" dirty="0" smtClean="0">
                <a:solidFill>
                  <a:srgbClr val="FFFFFF"/>
                </a:solidFill>
                <a:latin typeface="+mn-ea"/>
              </a:rPr>
              <a:t>Folders</a:t>
            </a:r>
            <a:endParaRPr kumimoji="1" lang="ja-JP" altLang="en-US" sz="2000" dirty="0" err="1" smtClean="0">
              <a:gradFill>
                <a:gsLst>
                  <a:gs pos="2917">
                    <a:schemeClr val="tx1"/>
                  </a:gs>
                  <a:gs pos="30000">
                    <a:schemeClr val="tx1"/>
                  </a:gs>
                </a:gsLst>
                <a:lin ang="5400000" scaled="0"/>
              </a:gradFill>
            </a:endParaRPr>
          </a:p>
        </p:txBody>
      </p:sp>
      <p:sp>
        <p:nvSpPr>
          <p:cNvPr id="59" name="テキスト ボックス 58"/>
          <p:cNvSpPr txBox="1"/>
          <p:nvPr/>
        </p:nvSpPr>
        <p:spPr>
          <a:xfrm>
            <a:off x="4527638" y="4724845"/>
            <a:ext cx="2166135" cy="1846659"/>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altLang="ja-JP" sz="2000" kern="0" dirty="0" smtClean="0">
                <a:solidFill>
                  <a:srgbClr val="FFFFFF"/>
                </a:solidFill>
                <a:latin typeface="+mn-ea"/>
              </a:rPr>
              <a:t>Globalization</a:t>
            </a:r>
          </a:p>
          <a:p>
            <a:pPr marL="342900" indent="-342900">
              <a:buFont typeface="Arial" panose="020B0604020202020204" pitchFamily="34" charset="0"/>
              <a:buChar char="•"/>
            </a:pPr>
            <a:r>
              <a:rPr lang="en-US" altLang="ja-JP" sz="2000" kern="0" dirty="0" smtClean="0">
                <a:solidFill>
                  <a:srgbClr val="FFFFFF"/>
                </a:solidFill>
                <a:latin typeface="+mn-ea"/>
              </a:rPr>
              <a:t>Graphics</a:t>
            </a:r>
          </a:p>
          <a:p>
            <a:pPr marL="342900" indent="-342900">
              <a:buFont typeface="Arial" panose="020B0604020202020204" pitchFamily="34" charset="0"/>
              <a:buChar char="•"/>
            </a:pPr>
            <a:r>
              <a:rPr lang="en-US" altLang="ja-JP" sz="2000" kern="0" dirty="0" smtClean="0">
                <a:solidFill>
                  <a:srgbClr val="FFFFFF"/>
                </a:solidFill>
                <a:latin typeface="+mn-ea"/>
              </a:rPr>
              <a:t>Helpers</a:t>
            </a:r>
          </a:p>
          <a:p>
            <a:pPr marL="342900" indent="-342900">
              <a:buFont typeface="Arial" panose="020B0604020202020204" pitchFamily="34" charset="0"/>
              <a:buChar char="•"/>
            </a:pPr>
            <a:r>
              <a:rPr lang="en-US" altLang="ja-JP" sz="2000" kern="0" dirty="0" smtClean="0">
                <a:solidFill>
                  <a:srgbClr val="FFFFFF"/>
                </a:solidFill>
                <a:latin typeface="+mn-ea"/>
              </a:rPr>
              <a:t>Media</a:t>
            </a:r>
          </a:p>
          <a:p>
            <a:pPr marL="342900" indent="-342900">
              <a:buFont typeface="Arial" panose="020B0604020202020204" pitchFamily="34" charset="0"/>
              <a:buChar char="•"/>
            </a:pPr>
            <a:r>
              <a:rPr lang="en-US" altLang="ja-JP" sz="2000" kern="0" dirty="0" smtClean="0">
                <a:solidFill>
                  <a:srgbClr val="FFFFFF"/>
                </a:solidFill>
                <a:latin typeface="+mn-ea"/>
              </a:rPr>
              <a:t>Networking</a:t>
            </a:r>
          </a:p>
          <a:p>
            <a:pPr marL="342900" indent="-342900">
              <a:buFont typeface="Arial" panose="020B0604020202020204" pitchFamily="34" charset="0"/>
              <a:buChar char="•"/>
            </a:pPr>
            <a:r>
              <a:rPr kumimoji="1" lang="en-US" altLang="ja-JP" sz="2000" kern="0" dirty="0" smtClean="0">
                <a:solidFill>
                  <a:srgbClr val="FFFFFF"/>
                </a:solidFill>
                <a:latin typeface="+mn-ea"/>
              </a:rPr>
              <a:t>Printing</a:t>
            </a:r>
            <a:endParaRPr kumimoji="1" lang="ja-JP" altLang="en-US" sz="2000" dirty="0" err="1">
              <a:gradFill>
                <a:gsLst>
                  <a:gs pos="2917">
                    <a:schemeClr val="tx1"/>
                  </a:gs>
                  <a:gs pos="30000">
                    <a:schemeClr val="tx1"/>
                  </a:gs>
                </a:gsLst>
                <a:lin ang="5400000" scaled="0"/>
              </a:gradFill>
            </a:endParaRPr>
          </a:p>
        </p:txBody>
      </p:sp>
      <p:sp>
        <p:nvSpPr>
          <p:cNvPr id="60" name="テキスト ボックス 59"/>
          <p:cNvSpPr txBox="1"/>
          <p:nvPr/>
        </p:nvSpPr>
        <p:spPr>
          <a:xfrm>
            <a:off x="6837387" y="4747419"/>
            <a:ext cx="2817299" cy="1846659"/>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altLang="ja-JP" sz="2000" kern="0" dirty="0" smtClean="0">
                <a:solidFill>
                  <a:srgbClr val="FFFFFF"/>
                </a:solidFill>
                <a:latin typeface="+mn-ea"/>
              </a:rPr>
              <a:t>Presentation</a:t>
            </a:r>
          </a:p>
          <a:p>
            <a:pPr marL="342900" indent="-342900">
              <a:buFont typeface="Arial" panose="020B0604020202020204" pitchFamily="34" charset="0"/>
              <a:buChar char="•"/>
            </a:pPr>
            <a:r>
              <a:rPr lang="en-US" altLang="ja-JP" sz="2000" kern="0" dirty="0" smtClean="0">
                <a:solidFill>
                  <a:srgbClr val="FFFFFF"/>
                </a:solidFill>
                <a:latin typeface="+mn-ea"/>
              </a:rPr>
              <a:t>Remote Desktop</a:t>
            </a:r>
          </a:p>
          <a:p>
            <a:pPr marL="342900" indent="-342900">
              <a:buFont typeface="Arial" panose="020B0604020202020204" pitchFamily="34" charset="0"/>
              <a:buChar char="•"/>
            </a:pPr>
            <a:r>
              <a:rPr lang="en-US" altLang="ja-JP" sz="2000" kern="0" dirty="0" smtClean="0">
                <a:solidFill>
                  <a:srgbClr val="FFFFFF"/>
                </a:solidFill>
                <a:latin typeface="+mn-ea"/>
              </a:rPr>
              <a:t>Security</a:t>
            </a:r>
          </a:p>
          <a:p>
            <a:pPr marL="342900" indent="-342900">
              <a:buFont typeface="Arial" panose="020B0604020202020204" pitchFamily="34" charset="0"/>
              <a:buChar char="•"/>
            </a:pPr>
            <a:r>
              <a:rPr lang="en-US" altLang="ja-JP" sz="2000" kern="0" dirty="0" smtClean="0">
                <a:solidFill>
                  <a:srgbClr val="FFFFFF"/>
                </a:solidFill>
                <a:latin typeface="+mn-ea"/>
              </a:rPr>
              <a:t>Social</a:t>
            </a:r>
          </a:p>
          <a:p>
            <a:pPr marL="342900" indent="-342900">
              <a:buFont typeface="Arial" panose="020B0604020202020204" pitchFamily="34" charset="0"/>
              <a:buChar char="•"/>
            </a:pPr>
            <a:r>
              <a:rPr lang="en-US" altLang="ja-JP" sz="2000" kern="0" dirty="0">
                <a:solidFill>
                  <a:srgbClr val="FFFFFF"/>
                </a:solidFill>
                <a:latin typeface="+mn-ea"/>
              </a:rPr>
              <a:t>UI Automation</a:t>
            </a:r>
          </a:p>
          <a:p>
            <a:pPr marL="342900" indent="-342900">
              <a:buFont typeface="Arial" panose="020B0604020202020204" pitchFamily="34" charset="0"/>
              <a:buChar char="•"/>
            </a:pPr>
            <a:r>
              <a:rPr lang="en-US" altLang="ja-JP" sz="2000" kern="0" dirty="0">
                <a:solidFill>
                  <a:srgbClr val="FFFFFF"/>
                </a:solidFill>
                <a:latin typeface="+mn-ea"/>
              </a:rPr>
              <a:t>User </a:t>
            </a:r>
            <a:r>
              <a:rPr lang="en-US" altLang="ja-JP" sz="2000" kern="0" dirty="0" smtClean="0">
                <a:solidFill>
                  <a:srgbClr val="FFFFFF"/>
                </a:solidFill>
                <a:latin typeface="+mn-ea"/>
              </a:rPr>
              <a:t>interaction</a:t>
            </a:r>
            <a:endParaRPr lang="en-US" altLang="ja-JP" sz="2000" kern="0" dirty="0">
              <a:solidFill>
                <a:srgbClr val="FFFFFF"/>
              </a:solidFill>
              <a:latin typeface="+mn-ea"/>
            </a:endParaRPr>
          </a:p>
        </p:txBody>
      </p:sp>
      <p:sp>
        <p:nvSpPr>
          <p:cNvPr id="62" name="Rectangle 67"/>
          <p:cNvSpPr/>
          <p:nvPr/>
        </p:nvSpPr>
        <p:spPr>
          <a:xfrm>
            <a:off x="313825" y="4024225"/>
            <a:ext cx="1116696" cy="2679538"/>
          </a:xfrm>
          <a:prstGeom prst="rect">
            <a:avLst/>
          </a:prstGeom>
          <a:solidFill>
            <a:schemeClr val="accent4">
              <a:lumMod val="40000"/>
              <a:lumOff val="60000"/>
            </a:schemeClr>
          </a:solidFill>
          <a:ln w="9525" cap="flat" cmpd="sng" algn="ctr">
            <a:noFill/>
            <a:prstDash val="solid"/>
          </a:ln>
          <a:effectLst/>
        </p:spPr>
        <p:txBody>
          <a:bodyPr lIns="91306" tIns="45653" rIns="91306" bIns="45653" rtlCol="0" anchor="ctr"/>
          <a:lstStyle/>
          <a:p>
            <a:pPr algn="ctr" defTabSz="685891">
              <a:defRPr/>
            </a:pPr>
            <a:r>
              <a:rPr lang="en-US" altLang="ja-JP" sz="2100" kern="0" dirty="0" smtClean="0">
                <a:solidFill>
                  <a:srgbClr val="FFFFFF"/>
                </a:solidFill>
                <a:latin typeface="メイリオ" panose="020B0604030504040204" pitchFamily="50" charset="-128"/>
                <a:ea typeface="メイリオ" panose="020B0604030504040204" pitchFamily="50" charset="-128"/>
              </a:rPr>
              <a:t>API</a:t>
            </a:r>
          </a:p>
          <a:p>
            <a:pPr algn="ctr" defTabSz="685891">
              <a:defRPr/>
            </a:pPr>
            <a:endParaRPr lang="en-US" altLang="ja-JP" sz="2100" kern="0" dirty="0" smtClean="0">
              <a:solidFill>
                <a:srgbClr val="FFFFFF"/>
              </a:solidFill>
              <a:latin typeface="メイリオ" panose="020B0604030504040204" pitchFamily="50" charset="-128"/>
              <a:ea typeface="メイリオ" panose="020B0604030504040204" pitchFamily="50" charset="-128"/>
            </a:endParaRPr>
          </a:p>
          <a:p>
            <a:pPr algn="ctr" defTabSz="685891">
              <a:defRPr/>
            </a:pPr>
            <a:r>
              <a:rPr lang="en-US" altLang="ja-JP" sz="2100" kern="0" dirty="0">
                <a:solidFill>
                  <a:srgbClr val="FFFFFF"/>
                </a:solidFill>
                <a:latin typeface="メイリオ" panose="020B0604030504040204" pitchFamily="50" charset="-128"/>
                <a:ea typeface="メイリオ" panose="020B0604030504040204" pitchFamily="50" charset="-128"/>
              </a:rPr>
              <a:t>(</a:t>
            </a:r>
            <a:r>
              <a:rPr lang="ja-JP" altLang="en-US" sz="2100" kern="0" dirty="0" smtClean="0">
                <a:solidFill>
                  <a:srgbClr val="FFFFFF"/>
                </a:solidFill>
                <a:latin typeface="メイリオ" panose="020B0604030504040204" pitchFamily="50" charset="-128"/>
                <a:ea typeface="メイリオ" panose="020B0604030504040204" pitchFamily="50" charset="-128"/>
              </a:rPr>
              <a:t>公開されている機能</a:t>
            </a:r>
            <a:r>
              <a:rPr lang="en-US" altLang="ja-JP" sz="2100" kern="0" dirty="0" smtClean="0">
                <a:solidFill>
                  <a:srgbClr val="FFFFFF"/>
                </a:solidFill>
                <a:latin typeface="メイリオ" panose="020B0604030504040204" pitchFamily="50" charset="-128"/>
                <a:ea typeface="メイリオ" panose="020B0604030504040204" pitchFamily="50" charset="-128"/>
              </a:rPr>
              <a:t>)</a:t>
            </a:r>
            <a:endParaRPr lang="en-US" sz="2100" kern="0" dirty="0">
              <a:solidFill>
                <a:srgbClr val="FFFFFF"/>
              </a:solidFill>
              <a:latin typeface="メイリオ" panose="020B0604030504040204" pitchFamily="50" charset="-128"/>
              <a:ea typeface="メイリオ" panose="020B0604030504040204" pitchFamily="50" charset="-128"/>
            </a:endParaRPr>
          </a:p>
        </p:txBody>
      </p:sp>
      <p:sp>
        <p:nvSpPr>
          <p:cNvPr id="63" name="Rectangle 67"/>
          <p:cNvSpPr/>
          <p:nvPr/>
        </p:nvSpPr>
        <p:spPr>
          <a:xfrm>
            <a:off x="10531413" y="4166584"/>
            <a:ext cx="1208997" cy="584978"/>
          </a:xfrm>
          <a:prstGeom prst="rect">
            <a:avLst/>
          </a:prstGeom>
          <a:solidFill>
            <a:schemeClr val="accent1">
              <a:lumMod val="50000"/>
            </a:schemeClr>
          </a:solidFill>
          <a:ln w="9525" cap="flat" cmpd="sng" algn="ctr">
            <a:noFill/>
            <a:prstDash val="solid"/>
          </a:ln>
          <a:effectLst/>
        </p:spPr>
        <p:txBody>
          <a:bodyPr lIns="91306" tIns="45653" rIns="91306" bIns="45653" rtlCol="0" anchor="ctr"/>
          <a:lstStyle/>
          <a:p>
            <a:pPr algn="ctr" defTabSz="685891">
              <a:defRPr/>
            </a:pPr>
            <a:r>
              <a:rPr lang="en-US" altLang="ja-JP" kern="0" dirty="0" smtClean="0">
                <a:solidFill>
                  <a:srgbClr val="FFFFFF"/>
                </a:solidFill>
                <a:latin typeface="メイリオ" panose="020B0604030504040204" pitchFamily="50" charset="-128"/>
                <a:ea typeface="メイリオ" panose="020B0604030504040204" pitchFamily="50" charset="-128"/>
              </a:rPr>
              <a:t>Desktop</a:t>
            </a:r>
            <a:endParaRPr lang="en-US" kern="0" dirty="0">
              <a:solidFill>
                <a:srgbClr val="FFFFFF"/>
              </a:solidFill>
              <a:latin typeface="メイリオ" panose="020B0604030504040204" pitchFamily="50" charset="-128"/>
              <a:ea typeface="メイリオ" panose="020B0604030504040204" pitchFamily="50" charset="-128"/>
            </a:endParaRPr>
          </a:p>
        </p:txBody>
      </p:sp>
      <p:sp>
        <p:nvSpPr>
          <p:cNvPr id="64" name="Rectangle 67"/>
          <p:cNvSpPr/>
          <p:nvPr/>
        </p:nvSpPr>
        <p:spPr>
          <a:xfrm>
            <a:off x="7899399" y="4166584"/>
            <a:ext cx="2237905" cy="584978"/>
          </a:xfrm>
          <a:prstGeom prst="rect">
            <a:avLst/>
          </a:prstGeom>
          <a:solidFill>
            <a:schemeClr val="accent1">
              <a:lumMod val="50000"/>
            </a:schemeClr>
          </a:solidFill>
          <a:ln w="9525" cap="flat" cmpd="sng" algn="ctr">
            <a:noFill/>
            <a:prstDash val="solid"/>
          </a:ln>
          <a:effectLst/>
        </p:spPr>
        <p:txBody>
          <a:bodyPr lIns="91306" tIns="45653" rIns="91306" bIns="45653" rtlCol="0" anchor="ctr"/>
          <a:lstStyle/>
          <a:p>
            <a:pPr algn="ctr" defTabSz="685891">
              <a:defRPr/>
            </a:pPr>
            <a:r>
              <a:rPr lang="en-US" kern="0" dirty="0" smtClean="0">
                <a:solidFill>
                  <a:srgbClr val="FFFFFF"/>
                </a:solidFill>
                <a:latin typeface="メイリオ" panose="020B0604030504040204" pitchFamily="50" charset="-128"/>
                <a:ea typeface="メイリオ" panose="020B0604030504040204" pitchFamily="50" charset="-128"/>
              </a:rPr>
              <a:t>Windows Store Apps</a:t>
            </a:r>
            <a:endParaRPr lang="en-US" kern="0" dirty="0">
              <a:solidFill>
                <a:srgbClr val="FFFFF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1884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266065" y="1342933"/>
            <a:ext cx="11671936" cy="2075332"/>
          </a:xfrm>
        </p:spPr>
        <p:txBody>
          <a:bodyPr/>
          <a:lstStyle/>
          <a:p>
            <a:r>
              <a:rPr kumimoji="1" lang="en-US" altLang="ja-JP" sz="3200" dirty="0" smtClean="0"/>
              <a:t>Windows Store Apps</a:t>
            </a:r>
            <a:r>
              <a:rPr kumimoji="1" lang="ja-JP" altLang="en-US" sz="3200" dirty="0" smtClean="0"/>
              <a:t>から</a:t>
            </a:r>
            <a:r>
              <a:rPr kumimoji="1" lang="en-US" altLang="ja-JP" sz="3200" dirty="0" smtClean="0"/>
              <a:t>Win32/COM</a:t>
            </a:r>
            <a:r>
              <a:rPr kumimoji="1" lang="ja-JP" altLang="en-US" sz="3200" dirty="0" err="1" smtClean="0"/>
              <a:t>へは</a:t>
            </a:r>
            <a:r>
              <a:rPr kumimoji="1" lang="ja-JP" altLang="en-US" sz="3200" dirty="0" smtClean="0"/>
              <a:t>、原則呼び出し禁止</a:t>
            </a:r>
            <a:endParaRPr kumimoji="1" lang="en-US" altLang="ja-JP" sz="3200" dirty="0" smtClean="0"/>
          </a:p>
          <a:p>
            <a:r>
              <a:rPr kumimoji="1" lang="en-US" altLang="ja-JP" sz="3200" dirty="0"/>
              <a:t>Windows Store Apps</a:t>
            </a:r>
            <a:r>
              <a:rPr kumimoji="1" lang="ja-JP" altLang="en-US" sz="3200" dirty="0"/>
              <a:t>から</a:t>
            </a:r>
            <a:r>
              <a:rPr kumimoji="1" lang="ja-JP" altLang="en-US" sz="3200" dirty="0" smtClean="0"/>
              <a:t>呼び出しを許可されている</a:t>
            </a:r>
            <a:r>
              <a:rPr kumimoji="1" lang="en-US" altLang="ja-JP" sz="3200" dirty="0" smtClean="0"/>
              <a:t>COM</a:t>
            </a:r>
            <a:r>
              <a:rPr kumimoji="1" lang="ja-JP" altLang="en-US" sz="3200" dirty="0" smtClean="0"/>
              <a:t>はある</a:t>
            </a:r>
            <a:r>
              <a:rPr kumimoji="1" lang="en-US" altLang="ja-JP" sz="3200" dirty="0"/>
              <a:t/>
            </a:r>
            <a:br>
              <a:rPr kumimoji="1" lang="en-US" altLang="ja-JP" sz="3200" dirty="0"/>
            </a:br>
            <a:r>
              <a:rPr kumimoji="1" lang="ja-JP" altLang="en-US" sz="3200" dirty="0" smtClean="0"/>
              <a:t>　</a:t>
            </a:r>
            <a:r>
              <a:rPr kumimoji="1" lang="en-US" altLang="ja-JP" sz="3200" dirty="0" smtClean="0">
                <a:hlinkClick r:id="rId3"/>
              </a:rPr>
              <a:t>http</a:t>
            </a:r>
            <a:r>
              <a:rPr kumimoji="1" lang="en-US" altLang="ja-JP" sz="3200" dirty="0">
                <a:hlinkClick r:id="rId3"/>
              </a:rPr>
              <a:t>://</a:t>
            </a:r>
            <a:r>
              <a:rPr kumimoji="1" lang="en-US" altLang="ja-JP" sz="3200" dirty="0" smtClean="0">
                <a:hlinkClick r:id="rId3"/>
              </a:rPr>
              <a:t>msdn.microsoft.com/en-us/library/br205753</a:t>
            </a:r>
            <a:endParaRPr kumimoji="1" lang="ja-JP" altLang="en-US" sz="3200" dirty="0"/>
          </a:p>
        </p:txBody>
      </p:sp>
      <p:sp>
        <p:nvSpPr>
          <p:cNvPr id="3" name="タイトル 2"/>
          <p:cNvSpPr>
            <a:spLocks noGrp="1"/>
          </p:cNvSpPr>
          <p:nvPr>
            <p:ph type="title"/>
          </p:nvPr>
        </p:nvSpPr>
        <p:spPr>
          <a:xfrm>
            <a:off x="519112" y="228600"/>
            <a:ext cx="11418888" cy="1495794"/>
          </a:xfrm>
        </p:spPr>
        <p:txBody>
          <a:bodyPr/>
          <a:lstStyle/>
          <a:p>
            <a:r>
              <a:rPr kumimoji="1" lang="en-US" altLang="ja-JP" dirty="0" smtClean="0"/>
              <a:t>Win32 and COM for Windows Store apps</a:t>
            </a:r>
            <a:endParaRPr kumimoji="1" lang="ja-JP" altLang="en-US" dirty="0"/>
          </a:p>
        </p:txBody>
      </p:sp>
      <p:sp>
        <p:nvSpPr>
          <p:cNvPr id="4" name="Rectangle 67"/>
          <p:cNvSpPr/>
          <p:nvPr/>
        </p:nvSpPr>
        <p:spPr>
          <a:xfrm>
            <a:off x="891320" y="4914900"/>
            <a:ext cx="10353160" cy="1788863"/>
          </a:xfrm>
          <a:prstGeom prst="rect">
            <a:avLst/>
          </a:prstGeom>
          <a:solidFill>
            <a:srgbClr val="0070C0"/>
          </a:solidFill>
          <a:ln w="9525" cap="flat" cmpd="sng" algn="ctr">
            <a:noFill/>
            <a:prstDash val="solid"/>
          </a:ln>
          <a:effectLst/>
        </p:spPr>
        <p:txBody>
          <a:bodyPr lIns="91306" tIns="45653" rIns="91306" bIns="45653" rtlCol="0" anchor="b"/>
          <a:lstStyle/>
          <a:p>
            <a:pPr algn="ctr" defTabSz="685891">
              <a:defRPr/>
            </a:pPr>
            <a:r>
              <a:rPr lang="en-US" sz="2400" kern="0" dirty="0" smtClean="0">
                <a:solidFill>
                  <a:srgbClr val="FFFFFF"/>
                </a:solidFill>
                <a:latin typeface="+mn-ea"/>
              </a:rPr>
              <a:t>Windows SDKs</a:t>
            </a:r>
            <a:endParaRPr lang="en-US" sz="2400" kern="0" dirty="0">
              <a:solidFill>
                <a:srgbClr val="FFFFFF"/>
              </a:solidFill>
              <a:latin typeface="+mn-ea"/>
            </a:endParaRPr>
          </a:p>
        </p:txBody>
      </p:sp>
      <p:sp>
        <p:nvSpPr>
          <p:cNvPr id="5" name="Rectangle 55"/>
          <p:cNvSpPr/>
          <p:nvPr/>
        </p:nvSpPr>
        <p:spPr>
          <a:xfrm>
            <a:off x="1178548" y="5264676"/>
            <a:ext cx="4915070" cy="905686"/>
          </a:xfrm>
          <a:prstGeom prst="rect">
            <a:avLst/>
          </a:prstGeom>
          <a:solidFill>
            <a:srgbClr val="65BC46"/>
          </a:solidFill>
          <a:ln w="28575" cap="flat" cmpd="sng" algn="ctr">
            <a:solidFill>
              <a:srgbClr val="FFFFFF"/>
            </a:solidFill>
            <a:prstDash val="solid"/>
          </a:ln>
          <a:effectLst/>
        </p:spPr>
        <p:txBody>
          <a:bodyPr lIns="91306" tIns="45653" rIns="91306" bIns="45653" rtlCol="0" anchor="ctr"/>
          <a:lstStyle/>
          <a:p>
            <a:pPr algn="ctr" defTabSz="685891">
              <a:defRPr/>
            </a:pPr>
            <a:r>
              <a:rPr lang="en-US" sz="2800" kern="0" dirty="0" smtClean="0">
                <a:solidFill>
                  <a:srgbClr val="FFFFFF"/>
                </a:solidFill>
                <a:latin typeface="+mn-ea"/>
              </a:rPr>
              <a:t>Windows Runtime</a:t>
            </a:r>
            <a:endParaRPr lang="en-US" sz="2800" kern="0" dirty="0">
              <a:solidFill>
                <a:srgbClr val="FFFFFF"/>
              </a:solidFill>
              <a:latin typeface="+mn-ea"/>
            </a:endParaRPr>
          </a:p>
        </p:txBody>
      </p:sp>
      <p:sp>
        <p:nvSpPr>
          <p:cNvPr id="6" name="Rectangle 39"/>
          <p:cNvSpPr/>
          <p:nvPr/>
        </p:nvSpPr>
        <p:spPr>
          <a:xfrm>
            <a:off x="6380846" y="5270500"/>
            <a:ext cx="4604452" cy="899863"/>
          </a:xfrm>
          <a:prstGeom prst="rect">
            <a:avLst/>
          </a:prstGeom>
          <a:solidFill>
            <a:srgbClr val="65BC46"/>
          </a:solidFill>
          <a:ln w="28575" cap="flat" cmpd="sng" algn="ctr">
            <a:solidFill>
              <a:srgbClr val="FFFFFF"/>
            </a:solid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Win32 / COM</a:t>
            </a:r>
            <a:endParaRPr lang="en-US" sz="2800" kern="0" dirty="0">
              <a:solidFill>
                <a:srgbClr val="FFFFFF"/>
              </a:solidFill>
              <a:latin typeface="+mn-ea"/>
            </a:endParaRPr>
          </a:p>
        </p:txBody>
      </p:sp>
      <p:sp>
        <p:nvSpPr>
          <p:cNvPr id="11" name="Rectangle 67"/>
          <p:cNvSpPr/>
          <p:nvPr/>
        </p:nvSpPr>
        <p:spPr>
          <a:xfrm>
            <a:off x="6362079" y="3466108"/>
            <a:ext cx="2394493" cy="674417"/>
          </a:xfrm>
          <a:prstGeom prst="rect">
            <a:avLst/>
          </a:prstGeom>
          <a:solidFill>
            <a:schemeClr val="accent1">
              <a:lumMod val="50000"/>
            </a:schemeClr>
          </a:solidFill>
          <a:ln w="9525" cap="flat" cmpd="sng" algn="ctr">
            <a:noFill/>
            <a:prstDash val="solid"/>
          </a:ln>
          <a:effectLst/>
        </p:spPr>
        <p:txBody>
          <a:bodyPr lIns="91306" tIns="45653" rIns="91306" bIns="45653" rtlCol="0" anchor="ctr"/>
          <a:lstStyle/>
          <a:p>
            <a:pPr algn="ctr" defTabSz="685891">
              <a:defRPr/>
            </a:pPr>
            <a:r>
              <a:rPr lang="en-US" altLang="ja-JP" sz="2400" kern="0" dirty="0" smtClean="0">
                <a:solidFill>
                  <a:srgbClr val="FFFFFF"/>
                </a:solidFill>
                <a:latin typeface="メイリオ" panose="020B0604030504040204" pitchFamily="50" charset="-128"/>
                <a:ea typeface="メイリオ" panose="020B0604030504040204" pitchFamily="50" charset="-128"/>
              </a:rPr>
              <a:t>Desktop Apps</a:t>
            </a:r>
            <a:endParaRPr lang="en-US" sz="2400" kern="0" dirty="0">
              <a:solidFill>
                <a:srgbClr val="FFFFFF"/>
              </a:solidFill>
              <a:latin typeface="メイリオ" panose="020B0604030504040204" pitchFamily="50" charset="-128"/>
              <a:ea typeface="メイリオ" panose="020B0604030504040204" pitchFamily="50" charset="-128"/>
            </a:endParaRPr>
          </a:p>
        </p:txBody>
      </p:sp>
      <p:sp>
        <p:nvSpPr>
          <p:cNvPr id="12" name="Rectangle 67"/>
          <p:cNvSpPr/>
          <p:nvPr/>
        </p:nvSpPr>
        <p:spPr>
          <a:xfrm>
            <a:off x="2554014" y="3466109"/>
            <a:ext cx="3544903" cy="674417"/>
          </a:xfrm>
          <a:prstGeom prst="rect">
            <a:avLst/>
          </a:prstGeom>
          <a:solidFill>
            <a:schemeClr val="accent1">
              <a:lumMod val="50000"/>
            </a:schemeClr>
          </a:solidFill>
          <a:ln w="9525" cap="flat" cmpd="sng" algn="ctr">
            <a:noFill/>
            <a:prstDash val="solid"/>
          </a:ln>
          <a:effectLst/>
        </p:spPr>
        <p:txBody>
          <a:bodyPr lIns="91306" tIns="45653" rIns="91306" bIns="45653" rtlCol="0" anchor="ctr"/>
          <a:lstStyle/>
          <a:p>
            <a:pPr algn="ctr" defTabSz="685891">
              <a:defRPr/>
            </a:pPr>
            <a:r>
              <a:rPr lang="en-US" sz="2400" kern="0" dirty="0" smtClean="0">
                <a:solidFill>
                  <a:srgbClr val="FFFFFF"/>
                </a:solidFill>
                <a:latin typeface="メイリオ" panose="020B0604030504040204" pitchFamily="50" charset="-128"/>
                <a:ea typeface="メイリオ" panose="020B0604030504040204" pitchFamily="50" charset="-128"/>
              </a:rPr>
              <a:t>Windows Store Apps</a:t>
            </a:r>
            <a:endParaRPr lang="en-US" sz="2400" kern="0" dirty="0">
              <a:solidFill>
                <a:srgbClr val="FFFFFF"/>
              </a:solidFill>
              <a:latin typeface="メイリオ" panose="020B0604030504040204" pitchFamily="50" charset="-128"/>
              <a:ea typeface="メイリオ" panose="020B0604030504040204" pitchFamily="50" charset="-128"/>
            </a:endParaRPr>
          </a:p>
        </p:txBody>
      </p:sp>
      <p:cxnSp>
        <p:nvCxnSpPr>
          <p:cNvPr id="14" name="直線矢印コネクタ 13"/>
          <p:cNvCxnSpPr>
            <a:stCxn id="11" idx="2"/>
          </p:cNvCxnSpPr>
          <p:nvPr/>
        </p:nvCxnSpPr>
        <p:spPr>
          <a:xfrm flipH="1">
            <a:off x="4522752" y="4140525"/>
            <a:ext cx="3036574" cy="1338408"/>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a:stCxn id="11" idx="2"/>
          </p:cNvCxnSpPr>
          <p:nvPr/>
        </p:nvCxnSpPr>
        <p:spPr>
          <a:xfrm>
            <a:off x="7559326" y="4140525"/>
            <a:ext cx="1013956" cy="1307578"/>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a:stCxn id="12" idx="2"/>
          </p:cNvCxnSpPr>
          <p:nvPr/>
        </p:nvCxnSpPr>
        <p:spPr>
          <a:xfrm>
            <a:off x="4326466" y="4140526"/>
            <a:ext cx="3365446" cy="1307577"/>
          </a:xfrm>
          <a:prstGeom prst="straightConnector1">
            <a:avLst/>
          </a:prstGeom>
          <a:ln w="57150">
            <a:solidFill>
              <a:srgbClr val="FF0000"/>
            </a:solidFill>
            <a:prstDash val="sysDash"/>
            <a:headEnd type="none"/>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a:stCxn id="12" idx="2"/>
          </p:cNvCxnSpPr>
          <p:nvPr/>
        </p:nvCxnSpPr>
        <p:spPr>
          <a:xfrm flipH="1">
            <a:off x="3641382" y="4140526"/>
            <a:ext cx="685084" cy="1307577"/>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8067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7"/>
          <p:cNvSpPr/>
          <p:nvPr/>
        </p:nvSpPr>
        <p:spPr>
          <a:xfrm>
            <a:off x="1064741" y="4778047"/>
            <a:ext cx="9466626" cy="1588507"/>
          </a:xfrm>
          <a:prstGeom prst="rect">
            <a:avLst/>
          </a:prstGeom>
          <a:solidFill>
            <a:srgbClr val="0070C0"/>
          </a:solidFill>
          <a:ln w="9525" cap="flat" cmpd="sng" algn="ctr">
            <a:noFill/>
            <a:prstDash val="solid"/>
          </a:ln>
          <a:effectLst/>
        </p:spPr>
        <p:txBody>
          <a:bodyPr lIns="91306" tIns="45653" rIns="91306" bIns="45653" rtlCol="0" anchor="b"/>
          <a:lstStyle/>
          <a:p>
            <a:pPr algn="ctr" defTabSz="685891">
              <a:defRPr/>
            </a:pPr>
            <a:r>
              <a:rPr lang="en-US" sz="2400" kern="0" dirty="0" smtClean="0">
                <a:solidFill>
                  <a:srgbClr val="FFFFFF"/>
                </a:solidFill>
                <a:latin typeface="+mn-ea"/>
              </a:rPr>
              <a:t>Windows SDKs</a:t>
            </a:r>
            <a:endParaRPr lang="en-US" sz="2400" kern="0" dirty="0">
              <a:solidFill>
                <a:srgbClr val="FFFFFF"/>
              </a:solidFill>
              <a:latin typeface="+mn-ea"/>
            </a:endParaRPr>
          </a:p>
        </p:txBody>
      </p:sp>
      <p:sp>
        <p:nvSpPr>
          <p:cNvPr id="5" name="Rectangle 55"/>
          <p:cNvSpPr/>
          <p:nvPr/>
        </p:nvSpPr>
        <p:spPr>
          <a:xfrm>
            <a:off x="1351969" y="4927467"/>
            <a:ext cx="4915070" cy="905686"/>
          </a:xfrm>
          <a:prstGeom prst="rect">
            <a:avLst/>
          </a:prstGeom>
          <a:solidFill>
            <a:srgbClr val="65BC46"/>
          </a:solidFill>
          <a:ln w="28575" cap="flat" cmpd="sng" algn="ctr">
            <a:solidFill>
              <a:srgbClr val="FFFFFF"/>
            </a:solidFill>
            <a:prstDash val="solid"/>
          </a:ln>
          <a:effectLst/>
        </p:spPr>
        <p:txBody>
          <a:bodyPr lIns="91306" tIns="45653" rIns="91306" bIns="45653" rtlCol="0" anchor="ctr"/>
          <a:lstStyle/>
          <a:p>
            <a:pPr algn="ctr" defTabSz="685891">
              <a:defRPr/>
            </a:pPr>
            <a:r>
              <a:rPr lang="en-US" sz="2800" kern="0" dirty="0" smtClean="0">
                <a:solidFill>
                  <a:srgbClr val="FFFFFF"/>
                </a:solidFill>
                <a:latin typeface="+mn-ea"/>
              </a:rPr>
              <a:t>Windows Runtime</a:t>
            </a:r>
            <a:endParaRPr lang="en-US" sz="2800" kern="0" dirty="0">
              <a:solidFill>
                <a:srgbClr val="FFFFFF"/>
              </a:solidFill>
              <a:latin typeface="+mn-ea"/>
            </a:endParaRPr>
          </a:p>
        </p:txBody>
      </p:sp>
      <p:sp>
        <p:nvSpPr>
          <p:cNvPr id="3" name="タイトル 2"/>
          <p:cNvSpPr>
            <a:spLocks noGrp="1"/>
          </p:cNvSpPr>
          <p:nvPr>
            <p:ph type="title"/>
          </p:nvPr>
        </p:nvSpPr>
        <p:spPr/>
        <p:txBody>
          <a:bodyPr/>
          <a:lstStyle/>
          <a:p>
            <a:r>
              <a:rPr kumimoji="1" lang="en-US" altLang="ja-JP" dirty="0" smtClean="0"/>
              <a:t>Use Language</a:t>
            </a:r>
            <a:endParaRPr kumimoji="1" lang="ja-JP" altLang="en-US" dirty="0"/>
          </a:p>
        </p:txBody>
      </p:sp>
      <p:sp>
        <p:nvSpPr>
          <p:cNvPr id="6" name="Rectangle 67"/>
          <p:cNvSpPr/>
          <p:nvPr/>
        </p:nvSpPr>
        <p:spPr>
          <a:xfrm>
            <a:off x="1064741" y="1510199"/>
            <a:ext cx="9466626" cy="674417"/>
          </a:xfrm>
          <a:prstGeom prst="rect">
            <a:avLst/>
          </a:prstGeom>
          <a:solidFill>
            <a:schemeClr val="accent1">
              <a:lumMod val="50000"/>
            </a:schemeClr>
          </a:solidFill>
          <a:ln w="9525" cap="flat" cmpd="sng" algn="ctr">
            <a:noFill/>
            <a:prstDash val="solid"/>
          </a:ln>
          <a:effectLst/>
        </p:spPr>
        <p:txBody>
          <a:bodyPr lIns="91306" tIns="45653" rIns="91306" bIns="45653" rtlCol="0" anchor="ctr"/>
          <a:lstStyle/>
          <a:p>
            <a:pPr algn="ctr" defTabSz="685891">
              <a:defRPr/>
            </a:pPr>
            <a:r>
              <a:rPr lang="en-US" sz="2400" kern="0" dirty="0" smtClean="0">
                <a:solidFill>
                  <a:srgbClr val="FFFFFF"/>
                </a:solidFill>
                <a:latin typeface="メイリオ" panose="020B0604030504040204" pitchFamily="50" charset="-128"/>
                <a:ea typeface="メイリオ" panose="020B0604030504040204" pitchFamily="50" charset="-128"/>
              </a:rPr>
              <a:t>Windows Store Apps</a:t>
            </a:r>
            <a:endParaRPr lang="en-US" sz="2400" kern="0" dirty="0">
              <a:solidFill>
                <a:srgbClr val="FFFFFF"/>
              </a:solidFill>
              <a:latin typeface="メイリオ" panose="020B0604030504040204" pitchFamily="50" charset="-128"/>
              <a:ea typeface="メイリオ" panose="020B0604030504040204" pitchFamily="50" charset="-128"/>
            </a:endParaRPr>
          </a:p>
        </p:txBody>
      </p:sp>
      <p:cxnSp>
        <p:nvCxnSpPr>
          <p:cNvPr id="19" name="直線矢印コネクタ 18"/>
          <p:cNvCxnSpPr>
            <a:stCxn id="6" idx="2"/>
          </p:cNvCxnSpPr>
          <p:nvPr/>
        </p:nvCxnSpPr>
        <p:spPr>
          <a:xfrm flipH="1">
            <a:off x="3814806" y="2184616"/>
            <a:ext cx="1983248" cy="3090699"/>
          </a:xfrm>
          <a:prstGeom prst="straightConnector1">
            <a:avLst/>
          </a:prstGeom>
          <a:ln w="57150">
            <a:solidFill>
              <a:srgbClr val="FF0000"/>
            </a:solidFill>
            <a:headEnd type="none"/>
            <a:tailEnd type="arrow"/>
          </a:ln>
        </p:spPr>
        <p:style>
          <a:lnRef idx="1">
            <a:schemeClr val="dk1"/>
          </a:lnRef>
          <a:fillRef idx="0">
            <a:schemeClr val="dk1"/>
          </a:fillRef>
          <a:effectRef idx="0">
            <a:schemeClr val="dk1"/>
          </a:effectRef>
          <a:fontRef idx="minor">
            <a:schemeClr val="tx1"/>
          </a:fontRef>
        </p:style>
      </p:cxnSp>
      <p:sp>
        <p:nvSpPr>
          <p:cNvPr id="16" name="正方形/長方形 15"/>
          <p:cNvSpPr/>
          <p:nvPr/>
        </p:nvSpPr>
        <p:spPr bwMode="auto">
          <a:xfrm>
            <a:off x="1064741" y="2847426"/>
            <a:ext cx="9466626" cy="1402627"/>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61"/>
          <p:cNvSpPr/>
          <p:nvPr/>
        </p:nvSpPr>
        <p:spPr>
          <a:xfrm>
            <a:off x="1708430" y="3147713"/>
            <a:ext cx="1743979" cy="874699"/>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C/C++</a:t>
            </a:r>
          </a:p>
          <a:p>
            <a:pPr algn="ctr" defTabSz="685891">
              <a:defRPr/>
            </a:pPr>
            <a:r>
              <a:rPr lang="en-US" sz="2000" kern="0" dirty="0" smtClean="0">
                <a:solidFill>
                  <a:srgbClr val="FFFFFF"/>
                </a:solidFill>
                <a:latin typeface="+mn-ea"/>
              </a:rPr>
              <a:t>-C++11</a:t>
            </a:r>
            <a:endParaRPr lang="en-US" sz="2000" kern="0" dirty="0">
              <a:solidFill>
                <a:srgbClr val="FFFFFF"/>
              </a:solidFill>
              <a:latin typeface="+mn-ea"/>
            </a:endParaRPr>
          </a:p>
        </p:txBody>
      </p:sp>
      <p:sp>
        <p:nvSpPr>
          <p:cNvPr id="11" name="Rectangle 61"/>
          <p:cNvSpPr/>
          <p:nvPr/>
        </p:nvSpPr>
        <p:spPr>
          <a:xfrm>
            <a:off x="4539590" y="3127797"/>
            <a:ext cx="1792414" cy="874699"/>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C# / VB</a:t>
            </a:r>
            <a:endParaRPr lang="en-US" sz="2800" kern="0" dirty="0">
              <a:solidFill>
                <a:srgbClr val="FFFFFF"/>
              </a:solidFill>
              <a:latin typeface="+mn-ea"/>
            </a:endParaRPr>
          </a:p>
        </p:txBody>
      </p:sp>
      <p:sp>
        <p:nvSpPr>
          <p:cNvPr id="13" name="Rectangle 61"/>
          <p:cNvSpPr/>
          <p:nvPr/>
        </p:nvSpPr>
        <p:spPr>
          <a:xfrm>
            <a:off x="7610406" y="3147713"/>
            <a:ext cx="1957906" cy="841684"/>
          </a:xfrm>
          <a:prstGeom prst="rect">
            <a:avLst/>
          </a:prstGeom>
          <a:solidFill>
            <a:srgbClr val="65BC46"/>
          </a:solidFill>
          <a:ln w="9525" cap="flat" cmpd="sng" algn="ctr">
            <a:noFill/>
            <a:prstDash val="solid"/>
          </a:ln>
          <a:effectLst/>
        </p:spPr>
        <p:txBody>
          <a:bodyPr lIns="121725" tIns="60862" rIns="121725" bIns="60862" rtlCol="0" anchor="ctr"/>
          <a:lstStyle/>
          <a:p>
            <a:pPr algn="ctr" defTabSz="685891">
              <a:defRPr/>
            </a:pPr>
            <a:r>
              <a:rPr lang="en-US" sz="2800" kern="0" dirty="0" smtClean="0">
                <a:solidFill>
                  <a:srgbClr val="FFFFFF"/>
                </a:solidFill>
                <a:latin typeface="+mn-ea"/>
              </a:rPr>
              <a:t>JavaScript</a:t>
            </a:r>
            <a:r>
              <a:rPr lang="en-US" sz="2000" kern="0" dirty="0" smtClean="0">
                <a:solidFill>
                  <a:srgbClr val="FFFFFF"/>
                </a:solidFill>
                <a:latin typeface="+mn-ea"/>
              </a:rPr>
              <a:t>-Chakra</a:t>
            </a:r>
          </a:p>
        </p:txBody>
      </p:sp>
    </p:spTree>
    <p:extLst>
      <p:ext uri="{BB962C8B-B14F-4D97-AF65-F5344CB8AC3E}">
        <p14:creationId xmlns:p14="http://schemas.microsoft.com/office/powerpoint/2010/main" val="289881854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LAsyncWindows">
  <a:themeElements>
    <a:clrScheme name="DPE">
      <a:dk1>
        <a:srgbClr val="000000"/>
      </a:dk1>
      <a:lt1>
        <a:srgbClr val="FFFFFF"/>
      </a:lt1>
      <a:dk2>
        <a:srgbClr val="00BCF2"/>
      </a:dk2>
      <a:lt2>
        <a:srgbClr val="D2D2D2"/>
      </a:lt2>
      <a:accent1>
        <a:srgbClr val="0072C6"/>
      </a:accent1>
      <a:accent2>
        <a:srgbClr val="BAD80A"/>
      </a:accent2>
      <a:accent3>
        <a:srgbClr val="FF8C00"/>
      </a:accent3>
      <a:accent4>
        <a:srgbClr val="B4009E"/>
      </a:accent4>
      <a:accent5>
        <a:srgbClr val="55D455"/>
      </a:accent5>
      <a:accent6>
        <a:srgbClr val="FFB900"/>
      </a:accent6>
      <a:hlink>
        <a:srgbClr val="008DB5"/>
      </a:hlink>
      <a:folHlink>
        <a:srgbClr val="5EDB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FFA66F162D9D47BE9EF53D1897E8E6" ma:contentTypeVersion="0" ma:contentTypeDescription="Create a new document." ma:contentTypeScope="" ma:versionID="4ebe2aa92a577ddab9410104299b8a4f">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ontrol xmlns="http://schemas.microsoft.com/VisualStudio/2011/storyboarding/control">
  <Id Name="System.Storyboarding.WindowsApps.WindowsAppsButton" Revision="1" Stencil="System.Storyboarding.WindowsApps" StencilVersion="0.1"/>
</Control>
</file>

<file path=customXml/itemProps1.xml><?xml version="1.0" encoding="utf-8"?>
<ds:datastoreItem xmlns:ds="http://schemas.openxmlformats.org/officeDocument/2006/customXml" ds:itemID="{F990F116-B58F-4255-B05B-DA3808E0E5C6}">
  <ds:schemaRefs>
    <ds:schemaRef ds:uri="http://www.w3.org/XML/1998/namespac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A60972F6-1069-4093-98B3-E13C71A29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4.xml><?xml version="1.0" encoding="utf-8"?>
<ds:datastoreItem xmlns:ds="http://schemas.openxmlformats.org/officeDocument/2006/customXml" ds:itemID="{2A9703B0-B7E5-41ED-8AD4-3D705F83000A}">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PPLAsyncWindows</Template>
  <TotalTime>33667</TotalTime>
  <Words>5328</Words>
  <Application>Microsoft Office PowerPoint</Application>
  <PresentationFormat>ユーザー設定</PresentationFormat>
  <Paragraphs>478</Paragraphs>
  <Slides>59</Slides>
  <Notes>31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59</vt:i4>
      </vt:variant>
    </vt:vector>
  </HeadingPairs>
  <TitlesOfParts>
    <vt:vector size="71" baseType="lpstr">
      <vt:lpstr>AR P丸ゴシック体M</vt:lpstr>
      <vt:lpstr>ＭＳ Ｐゴシック</vt:lpstr>
      <vt:lpstr>メイリオ</vt:lpstr>
      <vt:lpstr>Arial</vt:lpstr>
      <vt:lpstr>Calibri</vt:lpstr>
      <vt:lpstr>Consolas</vt:lpstr>
      <vt:lpstr>Segoe UI</vt:lpstr>
      <vt:lpstr>Segoe UI Light</vt:lpstr>
      <vt:lpstr>Segoe UI Semibold</vt:lpstr>
      <vt:lpstr>Wingdings</vt:lpstr>
      <vt:lpstr>PPLAsyncWindows</vt:lpstr>
      <vt:lpstr>Visio</vt:lpstr>
      <vt:lpstr>Introducing Windows Runtime</vt:lpstr>
      <vt:lpstr>はじめに</vt:lpstr>
      <vt:lpstr>@hr_sao</vt:lpstr>
      <vt:lpstr>本日の目的</vt:lpstr>
      <vt:lpstr>Topics</vt:lpstr>
      <vt:lpstr>1. Windows Runtime architecture</vt:lpstr>
      <vt:lpstr>Windows Runtime Technology Stacks</vt:lpstr>
      <vt:lpstr>Win32 and COM for Windows Store apps</vt:lpstr>
      <vt:lpstr>Use Language</vt:lpstr>
      <vt:lpstr>Windows MetaData</vt:lpstr>
      <vt:lpstr>WinMD &lt;-&gt; DLL</vt:lpstr>
      <vt:lpstr>Application Binary Interface</vt:lpstr>
      <vt:lpstr>WinRT API projection - C#/VB</vt:lpstr>
      <vt:lpstr>WinRT API projection - C++/CX</vt:lpstr>
      <vt:lpstr>WinRT API projection - JavaScript</vt:lpstr>
      <vt:lpstr>PowerPoint プレゼンテーション</vt:lpstr>
      <vt:lpstr>2. Process</vt:lpstr>
      <vt:lpstr>Activation (1)</vt:lpstr>
      <vt:lpstr>Activation (2)</vt:lpstr>
      <vt:lpstr>Initialization</vt:lpstr>
      <vt:lpstr>Process life time</vt:lpstr>
      <vt:lpstr>3. Features</vt:lpstr>
      <vt:lpstr>Windows Runtime Features</vt:lpstr>
      <vt:lpstr>Package Data</vt:lpstr>
      <vt:lpstr>ApplicationData</vt:lpstr>
      <vt:lpstr>Notification</vt:lpstr>
      <vt:lpstr>Push Notification</vt:lpstr>
      <vt:lpstr>Push Notification</vt:lpstr>
      <vt:lpstr>Sharing data between apps</vt:lpstr>
      <vt:lpstr>Sharing data - Clipboard</vt:lpstr>
      <vt:lpstr>Shareing</vt:lpstr>
      <vt:lpstr>Sharing data - DataPackage</vt:lpstr>
      <vt:lpstr>Advertisement</vt:lpstr>
      <vt:lpstr>PowerPoint プレゼンテーション</vt:lpstr>
      <vt:lpstr>Advertisement</vt:lpstr>
      <vt:lpstr>Ad control</vt:lpstr>
      <vt:lpstr>PowerPoint プレゼンテーション</vt:lpstr>
      <vt:lpstr>4. Visual Studio Template</vt:lpstr>
      <vt:lpstr>Ex) ApplicationData</vt:lpstr>
      <vt:lpstr>Visual studio Template</vt:lpstr>
      <vt:lpstr>5. Universal windows apps</vt:lpstr>
      <vt:lpstr>PowerPoint プレゼンテーション</vt:lpstr>
      <vt:lpstr>PowerPoint プレゼンテーション</vt:lpstr>
      <vt:lpstr>6. Windows store</vt:lpstr>
      <vt:lpstr>Windows Developer Center</vt:lpstr>
      <vt:lpstr>ストアへの お布施 （年単位）</vt:lpstr>
      <vt:lpstr>app for certification</vt:lpstr>
      <vt:lpstr>Live Services site http://msdn.microsoft.com/ja-jp/library/windows/apps/xaml/hh868206.aspx</vt:lpstr>
      <vt:lpstr>PowerPoint プレゼンテーション</vt:lpstr>
      <vt:lpstr>PowerPoint プレゼンテーション</vt:lpstr>
      <vt:lpstr>7. App deployment</vt:lpstr>
      <vt:lpstr>Deployment …?</vt:lpstr>
      <vt:lpstr>How to Install (1/4)</vt:lpstr>
      <vt:lpstr>How to Install (2/4)</vt:lpstr>
      <vt:lpstr>How to Install (3/4)</vt:lpstr>
      <vt:lpstr>How to Install (4/4)</vt:lpstr>
      <vt:lpstr>Fun…</vt:lpstr>
      <vt:lpstr>Let’s Windows Runtime</vt:lpstr>
      <vt:lpstr>参考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Hokuriku.net vol12 WindowsストアアプリをC++/CXで作る</dc:title>
  <dc:creator>Sao Haruka</dc:creator>
  <cp:lastModifiedBy>Sao Haruka</cp:lastModifiedBy>
  <cp:revision>594</cp:revision>
  <dcterms:created xsi:type="dcterms:W3CDTF">2012-05-15T04:43:23Z</dcterms:created>
  <dcterms:modified xsi:type="dcterms:W3CDTF">2014-08-31T03:10:28Z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0x01010006FFA66F162D9D47BE9EF53D1897E8E6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fs.IsStoryboard">
    <vt:bool>true</vt:bool>
  </property>
</Properties>
</file>