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7" r:id="rId5"/>
  </p:sldMasterIdLst>
  <p:notesMasterIdLst>
    <p:notesMasterId r:id="rId73"/>
  </p:notesMasterIdLst>
  <p:handoutMasterIdLst>
    <p:handoutMasterId r:id="rId74"/>
  </p:handoutMasterIdLst>
  <p:sldIdLst>
    <p:sldId id="543" r:id="rId6"/>
    <p:sldId id="701" r:id="rId7"/>
    <p:sldId id="673" r:id="rId8"/>
    <p:sldId id="702" r:id="rId9"/>
    <p:sldId id="648" r:id="rId10"/>
    <p:sldId id="581" r:id="rId11"/>
    <p:sldId id="740" r:id="rId12"/>
    <p:sldId id="741" r:id="rId13"/>
    <p:sldId id="761" r:id="rId14"/>
    <p:sldId id="742" r:id="rId15"/>
    <p:sldId id="765" r:id="rId16"/>
    <p:sldId id="764" r:id="rId17"/>
    <p:sldId id="743" r:id="rId18"/>
    <p:sldId id="744" r:id="rId19"/>
    <p:sldId id="718" r:id="rId20"/>
    <p:sldId id="724" r:id="rId21"/>
    <p:sldId id="729" r:id="rId22"/>
    <p:sldId id="719" r:id="rId23"/>
    <p:sldId id="722" r:id="rId24"/>
    <p:sldId id="728" r:id="rId25"/>
    <p:sldId id="730" r:id="rId26"/>
    <p:sldId id="721" r:id="rId27"/>
    <p:sldId id="725" r:id="rId28"/>
    <p:sldId id="731" r:id="rId29"/>
    <p:sldId id="726" r:id="rId30"/>
    <p:sldId id="727" r:id="rId31"/>
    <p:sldId id="732" r:id="rId32"/>
    <p:sldId id="756" r:id="rId33"/>
    <p:sldId id="711" r:id="rId34"/>
    <p:sldId id="733" r:id="rId35"/>
    <p:sldId id="710" r:id="rId36"/>
    <p:sldId id="734" r:id="rId37"/>
    <p:sldId id="753" r:id="rId38"/>
    <p:sldId id="766" r:id="rId39"/>
    <p:sldId id="767" r:id="rId40"/>
    <p:sldId id="759" r:id="rId41"/>
    <p:sldId id="737" r:id="rId42"/>
    <p:sldId id="735" r:id="rId43"/>
    <p:sldId id="758" r:id="rId44"/>
    <p:sldId id="723" r:id="rId45"/>
    <p:sldId id="703" r:id="rId46"/>
    <p:sldId id="773" r:id="rId47"/>
    <p:sldId id="762" r:id="rId48"/>
    <p:sldId id="770" r:id="rId49"/>
    <p:sldId id="772" r:id="rId50"/>
    <p:sldId id="774" r:id="rId51"/>
    <p:sldId id="775" r:id="rId52"/>
    <p:sldId id="777" r:id="rId53"/>
    <p:sldId id="778" r:id="rId54"/>
    <p:sldId id="779" r:id="rId55"/>
    <p:sldId id="780" r:id="rId56"/>
    <p:sldId id="783" r:id="rId57"/>
    <p:sldId id="781" r:id="rId58"/>
    <p:sldId id="782" r:id="rId59"/>
    <p:sldId id="785" r:id="rId60"/>
    <p:sldId id="784" r:id="rId61"/>
    <p:sldId id="786" r:id="rId62"/>
    <p:sldId id="788" r:id="rId63"/>
    <p:sldId id="787" r:id="rId64"/>
    <p:sldId id="789" r:id="rId65"/>
    <p:sldId id="769" r:id="rId66"/>
    <p:sldId id="791" r:id="rId67"/>
    <p:sldId id="792" r:id="rId68"/>
    <p:sldId id="793" r:id="rId69"/>
    <p:sldId id="794" r:id="rId70"/>
    <p:sldId id="795" r:id="rId71"/>
    <p:sldId id="796" r:id="rId7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p15:clr>
            <a:srgbClr val="A4A3A4"/>
          </p15:clr>
        </p15:guide>
        <p15:guide id="2" orient="horz" pos="4176">
          <p15:clr>
            <a:srgbClr val="A4A3A4"/>
          </p15:clr>
        </p15:guide>
        <p15:guide id="3" orient="horz" pos="912">
          <p15:clr>
            <a:srgbClr val="A4A3A4"/>
          </p15:clr>
        </p15:guide>
        <p15:guide id="4" orient="horz" pos="1197">
          <p15:clr>
            <a:srgbClr val="A4A3A4"/>
          </p15:clr>
        </p15:guide>
        <p15:guide id="5" orient="horz" pos="1957">
          <p15:clr>
            <a:srgbClr val="A4A3A4"/>
          </p15:clr>
        </p15:guide>
        <p15:guide id="6" orient="horz" pos="2736">
          <p15:clr>
            <a:srgbClr val="A4A3A4"/>
          </p15:clr>
        </p15:guide>
        <p15:guide id="7" orient="horz" pos="2159">
          <p15:clr>
            <a:srgbClr val="A4A3A4"/>
          </p15:clr>
        </p15:guide>
        <p15:guide id="8" orient="horz" pos="4050">
          <p15:clr>
            <a:srgbClr val="A4A3A4"/>
          </p15:clr>
        </p15:guide>
        <p15:guide id="9" pos="156">
          <p15:clr>
            <a:srgbClr val="A4A3A4"/>
          </p15:clr>
        </p15:guide>
        <p15:guide id="10" pos="1767">
          <p15:clr>
            <a:srgbClr val="A4A3A4"/>
          </p15:clr>
        </p15:guide>
        <p15:guide id="11" pos="7548">
          <p15:clr>
            <a:srgbClr val="A4A3A4"/>
          </p15:clr>
        </p15:guide>
        <p15:guide id="12" pos="328">
          <p15:clr>
            <a:srgbClr val="A4A3A4"/>
          </p15:clr>
        </p15:guide>
        <p15:guide id="13" pos="7353">
          <p15:clr>
            <a:srgbClr val="A4A3A4"/>
          </p15:clr>
        </p15:guide>
        <p15:guide id="14" pos="613">
          <p15:clr>
            <a:srgbClr val="A4A3A4"/>
          </p15:clr>
        </p15:guide>
        <p15:guide id="15" pos="7062">
          <p15:clr>
            <a:srgbClr val="A4A3A4"/>
          </p15:clr>
        </p15:guide>
        <p15:guide id="16" pos="38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I" initials="A"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69696"/>
    <a:srgbClr val="66FF33"/>
    <a:srgbClr val="FFF100"/>
    <a:srgbClr val="D2D2D2"/>
    <a:srgbClr val="FFFFFF"/>
    <a:srgbClr val="000000"/>
    <a:srgbClr val="505050"/>
    <a:srgbClr val="5F5F5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6" autoAdjust="0"/>
    <p:restoredTop sz="83253" autoAdjust="0"/>
  </p:normalViewPr>
  <p:slideViewPr>
    <p:cSldViewPr snapToGrid="0" snapToObjects="1">
      <p:cViewPr varScale="1">
        <p:scale>
          <a:sx n="56" d="100"/>
          <a:sy n="56" d="100"/>
        </p:scale>
        <p:origin x="42" y="102"/>
      </p:cViewPr>
      <p:guideLst>
        <p:guide orient="horz" pos="142"/>
        <p:guide orient="horz" pos="4176"/>
        <p:guide orient="horz" pos="912"/>
        <p:guide orient="horz" pos="1197"/>
        <p:guide orient="horz" pos="1957"/>
        <p:guide orient="horz" pos="2736"/>
        <p:guide orient="horz" pos="2159"/>
        <p:guide orient="horz" pos="4050"/>
        <p:guide pos="156"/>
        <p:guide pos="1767"/>
        <p:guide pos="7548"/>
        <p:guide pos="328"/>
        <p:guide pos="7353"/>
        <p:guide pos="613"/>
        <p:guide pos="7062"/>
        <p:guide pos="3837"/>
      </p:guideLst>
    </p:cSldViewPr>
  </p:slideViewPr>
  <p:notesTextViewPr>
    <p:cViewPr>
      <p:scale>
        <a:sx n="150" d="100"/>
        <a:sy n="150" d="100"/>
      </p:scale>
      <p:origin x="0" y="0"/>
    </p:cViewPr>
  </p:notesTextViewPr>
  <p:sorterViewPr>
    <p:cViewPr varScale="1">
      <p:scale>
        <a:sx n="1" d="1"/>
        <a:sy n="1" d="1"/>
      </p:scale>
      <p:origin x="0" y="3078"/>
    </p:cViewPr>
  </p:sorterViewPr>
  <p:notesViewPr>
    <p:cSldViewPr snapToGrid="0" snapToObjects="1" showGuides="1">
      <p:cViewPr varScale="1">
        <p:scale>
          <a:sx n="84" d="100"/>
          <a:sy n="84" d="100"/>
        </p:scale>
        <p:origin x="-30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t>3/23/2014</a:t>
            </a:fld>
            <a:endParaRPr lang="en-US"/>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9" name="Slide Image Placeholder 8"/>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B1278-D92B-4AF3-A9C1-71DD298190CE}" type="datetimeFigureOut">
              <a:rPr lang="en-US" smtClean="0"/>
              <a:t>3/23/2014</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8" name="Date Placeholder 7"/>
          <p:cNvSpPr>
            <a:spLocks noGrp="1"/>
          </p:cNvSpPr>
          <p:nvPr>
            <p:ph type="dt" idx="10"/>
          </p:nvPr>
        </p:nvSpPr>
        <p:spPr>
          <a:xfrm>
            <a:off x="3884613" y="0"/>
            <a:ext cx="2971800" cy="457200"/>
          </a:xfrm>
          <a:prstGeom prst="rect">
            <a:avLst/>
          </a:prstGeom>
        </p:spPr>
        <p:txBody>
          <a:bodyPr/>
          <a:lstStyle/>
          <a:p>
            <a:fld id="{D54BCB9A-E1C3-4BF3-85AA-C7FE76B15853}" type="datetime1">
              <a:rPr lang="en-US" smtClean="0"/>
              <a:t>3/23/2014</a:t>
            </a:fld>
            <a:endParaRPr lang="en-US" dirty="0"/>
          </a:p>
        </p:txBody>
      </p:sp>
      <p:sp>
        <p:nvSpPr>
          <p:cNvPr id="9" name="Footer Placeholder 8"/>
          <p:cNvSpPr>
            <a:spLocks noGrp="1"/>
          </p:cNvSpPr>
          <p:nvPr>
            <p:ph type="ftr" sz="quarter" idx="11"/>
          </p:nvPr>
        </p:nvSpPr>
        <p:spPr>
          <a:xfrm>
            <a:off x="0" y="8685213"/>
            <a:ext cx="6172200" cy="457200"/>
          </a:xfrm>
          <a:prstGeom prst="rect">
            <a:avLst/>
          </a:prstGeom>
        </p:spPr>
        <p:txBody>
          <a:bodyPr/>
          <a:lstStyle/>
          <a:p>
            <a:r>
              <a:rPr lang="en-US" smtClean="0">
                <a:solidFill>
                  <a:srgbClr val="000000"/>
                </a:solidFill>
                <a:latin typeface="Segoe UI Light" pitchFamily="34" charset="0"/>
              </a:rPr>
              <a:t>© 2012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Light" pitchFamily="34" charset="0"/>
              </a:rPr>
            </a:br>
            <a:r>
              <a:rPr lang="en-US" smtClean="0">
                <a:solidFill>
                  <a:srgbClr val="000000"/>
                </a:solidFill>
                <a:latin typeface="Segoe UI Light" pitchFamily="34" charset="0"/>
              </a:rPr>
              <a:t>MICROSOFT MAKES NO WARRANTIES, EXPRESS, IMPLIED OR STATUTORY, AS TO THE INFORMATION IN THIS PRESENTATION.</a:t>
            </a:r>
            <a:endParaRPr lang="en-US" dirty="0" smtClean="0">
              <a:solidFill>
                <a:srgbClr val="000000"/>
              </a:solidFill>
              <a:latin typeface="Segoe UI Light" pitchFamily="34" charset="0"/>
            </a:endParaRPr>
          </a:p>
        </p:txBody>
      </p:sp>
      <p:sp>
        <p:nvSpPr>
          <p:cNvPr id="10" name="Slide Number Placeholder 9"/>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1</a:t>
            </a:fld>
            <a:endParaRPr lang="en-US" dirty="0"/>
          </a:p>
        </p:txBody>
      </p:sp>
      <p:sp>
        <p:nvSpPr>
          <p:cNvPr id="11" name="Header Placeholder 10"/>
          <p:cNvSpPr>
            <a:spLocks noGrp="1"/>
          </p:cNvSpPr>
          <p:nvPr>
            <p:ph type="hdr" sz="quarter" idx="13"/>
          </p:nvPr>
        </p:nvSpPr>
        <p:spPr>
          <a:xfrm>
            <a:off x="0" y="0"/>
            <a:ext cx="2971800" cy="457200"/>
          </a:xfrm>
          <a:prstGeom prst="rect">
            <a:avLst/>
          </a:prstGeom>
        </p:spPr>
        <p:txBody>
          <a:bodyPr/>
          <a:lstStyle/>
          <a:p>
            <a:r>
              <a:rPr lang="en-US" smtClean="0"/>
              <a:t>Microsoft Consumer Channels and Central Marketing Group</a:t>
            </a:r>
            <a:endParaRPr lang="en-US" dirty="0"/>
          </a:p>
        </p:txBody>
      </p:sp>
    </p:spTree>
    <p:extLst>
      <p:ext uri="{BB962C8B-B14F-4D97-AF65-F5344CB8AC3E}">
        <p14:creationId xmlns:p14="http://schemas.microsoft.com/office/powerpoint/2010/main" val="277335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仮想メモリ、レジスタ情報など</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959A3FBD-40CF-4664-B018-012C6DC52E7D}"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19</a:t>
            </a:fld>
            <a:endParaRPr lang="en-US" dirty="0"/>
          </a:p>
        </p:txBody>
      </p:sp>
    </p:spTree>
    <p:extLst>
      <p:ext uri="{BB962C8B-B14F-4D97-AF65-F5344CB8AC3E}">
        <p14:creationId xmlns:p14="http://schemas.microsoft.com/office/powerpoint/2010/main" val="242467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仮想メモリ、レジスタ情報など</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959A3FBD-40CF-4664-B018-012C6DC52E7D}"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20</a:t>
            </a:fld>
            <a:endParaRPr lang="en-US" dirty="0"/>
          </a:p>
        </p:txBody>
      </p:sp>
    </p:spTree>
    <p:extLst>
      <p:ext uri="{BB962C8B-B14F-4D97-AF65-F5344CB8AC3E}">
        <p14:creationId xmlns:p14="http://schemas.microsoft.com/office/powerpoint/2010/main" val="91520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Linux</a:t>
            </a:r>
            <a:r>
              <a:rPr kumimoji="1" lang="ja-JP" altLang="en-US" dirty="0" smtClean="0"/>
              <a:t>系はスレッドはプロセス実装</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2E95AF9D-E1BF-433C-BE9D-DC828A685B63}"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22</a:t>
            </a:fld>
            <a:endParaRPr lang="en-US" dirty="0"/>
          </a:p>
        </p:txBody>
      </p:sp>
    </p:spTree>
    <p:extLst>
      <p:ext uri="{BB962C8B-B14F-4D97-AF65-F5344CB8AC3E}">
        <p14:creationId xmlns:p14="http://schemas.microsoft.com/office/powerpoint/2010/main" val="1389095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プロセス内には、複数スレッドがあるということは、同時に何か出来る</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E068FFCC-CFCE-4EF0-A5B1-9FE13366C227}"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23</a:t>
            </a:fld>
            <a:endParaRPr lang="en-US" dirty="0"/>
          </a:p>
        </p:txBody>
      </p:sp>
    </p:spTree>
    <p:extLst>
      <p:ext uri="{BB962C8B-B14F-4D97-AF65-F5344CB8AC3E}">
        <p14:creationId xmlns:p14="http://schemas.microsoft.com/office/powerpoint/2010/main" val="2518495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各スレッドのリソース競合が起きないように、セマフォやミューテクスで同期を取っている</a:t>
            </a:r>
            <a:endParaRPr kumimoji="1" lang="en-US" altLang="ja-JP" dirty="0" smtClean="0"/>
          </a:p>
          <a:p>
            <a:r>
              <a:rPr kumimoji="1" lang="ja-JP" altLang="en-US" dirty="0" smtClean="0"/>
              <a:t>「同時」に「並列」処理している</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28F7ACA7-6342-4417-B4D6-97B0501DF463}"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27</a:t>
            </a:fld>
            <a:endParaRPr lang="en-US" dirty="0"/>
          </a:p>
        </p:txBody>
      </p:sp>
    </p:spTree>
    <p:extLst>
      <p:ext uri="{BB962C8B-B14F-4D97-AF65-F5344CB8AC3E}">
        <p14:creationId xmlns:p14="http://schemas.microsoft.com/office/powerpoint/2010/main" val="3899202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別に</a:t>
            </a:r>
            <a:r>
              <a:rPr kumimoji="1" lang="en-US" altLang="ja-JP" dirty="0" smtClean="0"/>
              <a:t>CPU</a:t>
            </a:r>
            <a:r>
              <a:rPr kumimoji="1" lang="ja-JP" altLang="en-US" dirty="0" smtClean="0"/>
              <a:t>のセッションじゃないんですけど、概念を理解するために</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EC89CC0E-E4D9-4514-A245-93803DDD1783}"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28</a:t>
            </a:fld>
            <a:endParaRPr lang="en-US" dirty="0"/>
          </a:p>
        </p:txBody>
      </p:sp>
    </p:spTree>
    <p:extLst>
      <p:ext uri="{BB962C8B-B14F-4D97-AF65-F5344CB8AC3E}">
        <p14:creationId xmlns:p14="http://schemas.microsoft.com/office/powerpoint/2010/main" val="1864714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資源</a:t>
            </a:r>
            <a:r>
              <a:rPr kumimoji="1" lang="en-US" altLang="ja-JP" dirty="0" smtClean="0"/>
              <a:t>(</a:t>
            </a:r>
            <a:r>
              <a:rPr kumimoji="1" lang="ja-JP" altLang="en-US" dirty="0" smtClean="0"/>
              <a:t>変数やオブジェクト</a:t>
            </a:r>
            <a:r>
              <a:rPr kumimoji="1" lang="en-US" altLang="ja-JP" dirty="0" smtClean="0"/>
              <a:t>)</a:t>
            </a:r>
            <a:r>
              <a:rPr kumimoji="1" lang="ja-JP" altLang="en-US" dirty="0" smtClean="0"/>
              <a:t>を共有していない場合に限る</a:t>
            </a:r>
            <a:endParaRPr kumimoji="1" lang="en-US" altLang="ja-JP" dirty="0" smtClean="0"/>
          </a:p>
          <a:p>
            <a:r>
              <a:rPr kumimoji="1" lang="ja-JP" altLang="en-US" dirty="0" smtClean="0"/>
              <a:t>共有していると待ち合わせが多発してコンテキストスイッチのコストの方が高くなる可能性もある</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8878EA15-01CB-403E-ADA3-1D1BB2AFCC46}"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29</a:t>
            </a:fld>
            <a:endParaRPr lang="en-US" dirty="0"/>
          </a:p>
        </p:txBody>
      </p:sp>
    </p:spTree>
    <p:extLst>
      <p:ext uri="{BB962C8B-B14F-4D97-AF65-F5344CB8AC3E}">
        <p14:creationId xmlns:p14="http://schemas.microsoft.com/office/powerpoint/2010/main" val="2631298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ハイパースレッディングの話</a:t>
            </a:r>
            <a:endParaRPr kumimoji="1" lang="en-US" altLang="ja-JP" dirty="0" smtClean="0"/>
          </a:p>
          <a:p>
            <a:r>
              <a:rPr kumimoji="1" lang="en-US" altLang="ja-JP" dirty="0" smtClean="0"/>
              <a:t>Java/Ruby/Haskell</a:t>
            </a:r>
            <a:r>
              <a:rPr kumimoji="1" lang="ja-JP" altLang="en-US" dirty="0" smtClean="0"/>
              <a:t>などは</a:t>
            </a:r>
            <a:r>
              <a:rPr kumimoji="1" lang="en-US" altLang="ja-JP" dirty="0" smtClean="0"/>
              <a:t>VM</a:t>
            </a:r>
            <a:r>
              <a:rPr kumimoji="1" lang="ja-JP" altLang="en-US" dirty="0" smtClean="0"/>
              <a:t>で管理できるグリーンスレッドなどある</a:t>
            </a:r>
            <a:endParaRPr kumimoji="1" lang="en-US" altLang="ja-JP" dirty="0" smtClean="0"/>
          </a:p>
          <a:p>
            <a:r>
              <a:rPr kumimoji="1" lang="en-US" altLang="ja-JP" dirty="0" smtClean="0"/>
              <a:t>C++</a:t>
            </a:r>
            <a:r>
              <a:rPr kumimoji="1" lang="ja-JP" altLang="en-US" dirty="0" smtClean="0"/>
              <a:t>はないけど</a:t>
            </a:r>
            <a:endParaRPr kumimoji="1" lang="en-US" altLang="ja-JP" dirty="0" smtClean="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D9E32372-1E58-4E07-8FCA-1872F6A68700}"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31</a:t>
            </a:fld>
            <a:endParaRPr lang="en-US" dirty="0"/>
          </a:p>
        </p:txBody>
      </p:sp>
    </p:spTree>
    <p:extLst>
      <p:ext uri="{BB962C8B-B14F-4D97-AF65-F5344CB8AC3E}">
        <p14:creationId xmlns:p14="http://schemas.microsoft.com/office/powerpoint/2010/main" val="1827609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E5CC2C7F-BA40-4A5F-8A66-0BBD7C1442B9}"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32</a:t>
            </a:fld>
            <a:endParaRPr lang="en-US" dirty="0"/>
          </a:p>
        </p:txBody>
      </p:sp>
    </p:spTree>
    <p:extLst>
      <p:ext uri="{BB962C8B-B14F-4D97-AF65-F5344CB8AC3E}">
        <p14:creationId xmlns:p14="http://schemas.microsoft.com/office/powerpoint/2010/main" val="3845004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キュー：処理待ち部屋、順不同に処理する</a:t>
            </a:r>
            <a:endParaRPr kumimoji="1" lang="en-US" altLang="ja-JP" dirty="0" smtClean="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867B3FA9-9AD6-4B73-978A-1565490D025B}"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34</a:t>
            </a:fld>
            <a:endParaRPr lang="en-US" dirty="0"/>
          </a:p>
        </p:txBody>
      </p:sp>
    </p:spTree>
    <p:extLst>
      <p:ext uri="{BB962C8B-B14F-4D97-AF65-F5344CB8AC3E}">
        <p14:creationId xmlns:p14="http://schemas.microsoft.com/office/powerpoint/2010/main" val="2564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次回は、</a:t>
            </a:r>
            <a:r>
              <a:rPr kumimoji="1" lang="en-US" altLang="ja-JP" dirty="0" smtClean="0"/>
              <a:t>3/24(</a:t>
            </a:r>
            <a:r>
              <a:rPr kumimoji="1" lang="ja-JP" altLang="en-US" dirty="0" smtClean="0"/>
              <a:t>月</a:t>
            </a:r>
            <a:r>
              <a:rPr kumimoji="1" lang="en-US" altLang="ja-JP" dirty="0" smtClean="0"/>
              <a:t>)</a:t>
            </a:r>
            <a:r>
              <a:rPr kumimoji="1" lang="ja-JP" altLang="en-US" dirty="0" smtClean="0"/>
              <a:t>に</a:t>
            </a:r>
            <a:r>
              <a:rPr kumimoji="1" lang="en-US" altLang="ja-JP" dirty="0" err="1" smtClean="0"/>
              <a:t>cpptmp</a:t>
            </a:r>
            <a:r>
              <a:rPr kumimoji="1" lang="ja-JP" altLang="en-US" dirty="0" smtClean="0"/>
              <a:t>読書会やるよ！</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7108A47C-6AAD-4093-9E84-B10A11416946}"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3</a:t>
            </a:fld>
            <a:endParaRPr lang="en-US" dirty="0"/>
          </a:p>
        </p:txBody>
      </p:sp>
    </p:spTree>
    <p:extLst>
      <p:ext uri="{BB962C8B-B14F-4D97-AF65-F5344CB8AC3E}">
        <p14:creationId xmlns:p14="http://schemas.microsoft.com/office/powerpoint/2010/main" val="3608152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867B3FA9-9AD6-4B73-978A-1565490D025B}"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35</a:t>
            </a:fld>
            <a:endParaRPr lang="en-US" dirty="0"/>
          </a:p>
        </p:txBody>
      </p:sp>
    </p:spTree>
    <p:extLst>
      <p:ext uri="{BB962C8B-B14F-4D97-AF65-F5344CB8AC3E}">
        <p14:creationId xmlns:p14="http://schemas.microsoft.com/office/powerpoint/2010/main" val="4011065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lang="ja-JP" altLang="en-US" sz="900" b="0" i="0" kern="1200" dirty="0" smtClean="0">
                <a:solidFill>
                  <a:schemeClr val="tx1"/>
                </a:solidFill>
                <a:effectLst/>
                <a:latin typeface="Segoe UI Light" pitchFamily="34" charset="0"/>
                <a:ea typeface="+mn-ea"/>
                <a:cs typeface="+mn-cs"/>
              </a:rPr>
              <a:t>並列処理は、そもそも</a:t>
            </a:r>
            <a:r>
              <a:rPr lang="en-US" altLang="ja-JP" sz="900" b="0" i="0" kern="1200" dirty="0" smtClean="0">
                <a:solidFill>
                  <a:schemeClr val="tx1"/>
                </a:solidFill>
                <a:effectLst/>
                <a:latin typeface="Segoe UI Light" pitchFamily="34" charset="0"/>
                <a:ea typeface="+mn-ea"/>
                <a:cs typeface="+mn-cs"/>
              </a:rPr>
              <a:t>CPU</a:t>
            </a:r>
            <a:r>
              <a:rPr lang="ja-JP" altLang="en-US" sz="900" b="0" i="0" kern="1200" dirty="0" smtClean="0">
                <a:solidFill>
                  <a:schemeClr val="tx1"/>
                </a:solidFill>
                <a:effectLst/>
                <a:latin typeface="Segoe UI Light" pitchFamily="34" charset="0"/>
                <a:ea typeface="+mn-ea"/>
                <a:cs typeface="+mn-cs"/>
              </a:rPr>
              <a:t>のマルチスレッドで効率的に処理させたりする高速化の手法</a:t>
            </a:r>
            <a:endParaRPr lang="en-US" altLang="ja-JP" sz="900" b="0" i="0" kern="1200" dirty="0" smtClean="0">
              <a:solidFill>
                <a:schemeClr val="tx1"/>
              </a:solidFill>
              <a:effectLst/>
              <a:latin typeface="Segoe UI Light" pitchFamily="34" charset="0"/>
              <a:ea typeface="+mn-ea"/>
              <a:cs typeface="+mn-cs"/>
            </a:endParaRPr>
          </a:p>
          <a:p>
            <a:pPr rtl="0"/>
            <a:r>
              <a:rPr lang="ja-JP" altLang="en-US" sz="900" b="0" i="0" kern="1200" dirty="0" smtClean="0">
                <a:solidFill>
                  <a:schemeClr val="tx1"/>
                </a:solidFill>
                <a:effectLst/>
                <a:latin typeface="Segoe UI Light" pitchFamily="34" charset="0"/>
                <a:ea typeface="+mn-ea"/>
                <a:cs typeface="+mn-cs"/>
              </a:rPr>
              <a:t>その一環として、非同期入出力の手法が使われることもある。これは同期処理でも</a:t>
            </a:r>
            <a:r>
              <a:rPr lang="en-US" altLang="ja-JP" sz="900" b="0" i="0" kern="1200" dirty="0" smtClean="0">
                <a:solidFill>
                  <a:schemeClr val="tx1"/>
                </a:solidFill>
                <a:effectLst/>
                <a:latin typeface="Segoe UI Light" pitchFamily="34" charset="0"/>
                <a:ea typeface="+mn-ea"/>
                <a:cs typeface="+mn-cs"/>
              </a:rPr>
              <a:t>OK</a:t>
            </a:r>
          </a:p>
          <a:p>
            <a:pPr rtl="0"/>
            <a:r>
              <a:rPr lang="ja-JP" altLang="en-US" sz="900" b="0" i="0" kern="1200" dirty="0" smtClean="0">
                <a:solidFill>
                  <a:schemeClr val="tx1"/>
                </a:solidFill>
                <a:effectLst/>
                <a:latin typeface="Segoe UI Light" pitchFamily="34" charset="0"/>
                <a:ea typeface="+mn-ea"/>
                <a:cs typeface="+mn-cs"/>
              </a:rPr>
              <a:t>我ら多くの普通のエンジニアが並列だと勘違いしてものは並行で</a:t>
            </a:r>
          </a:p>
          <a:p>
            <a:pPr rtl="0"/>
            <a:r>
              <a:rPr lang="en-US" altLang="ja-JP" sz="900" b="0" i="0" kern="1200" dirty="0" smtClean="0">
                <a:solidFill>
                  <a:schemeClr val="tx1"/>
                </a:solidFill>
                <a:effectLst/>
                <a:latin typeface="Segoe UI Light" pitchFamily="34" charset="0"/>
                <a:ea typeface="+mn-ea"/>
                <a:cs typeface="+mn-cs"/>
              </a:rPr>
              <a:t>OS</a:t>
            </a:r>
            <a:r>
              <a:rPr lang="ja-JP" altLang="en-US" sz="900" b="0" i="0" kern="1200" dirty="0" smtClean="0">
                <a:solidFill>
                  <a:schemeClr val="tx1"/>
                </a:solidFill>
                <a:effectLst/>
                <a:latin typeface="Segoe UI Light" pitchFamily="34" charset="0"/>
                <a:ea typeface="+mn-ea"/>
                <a:cs typeface="+mn-cs"/>
              </a:rPr>
              <a:t>が後はよろしく並列にしてくれる場合もあると言うだけ</a:t>
            </a:r>
            <a:endParaRPr lang="en-US" altLang="ja-JP" sz="900" b="0" i="0" kern="1200" dirty="0" smtClean="0">
              <a:solidFill>
                <a:schemeClr val="tx1"/>
              </a:solidFill>
              <a:effectLst/>
              <a:latin typeface="Segoe UI Light" pitchFamily="34" charset="0"/>
              <a:ea typeface="+mn-ea"/>
              <a:cs typeface="+mn-cs"/>
            </a:endParaRPr>
          </a:p>
          <a:p>
            <a:pPr rtl="0"/>
            <a:r>
              <a:rPr lang="ja-JP" altLang="en-US" sz="900" b="0" i="0" kern="1200" dirty="0" smtClean="0">
                <a:solidFill>
                  <a:schemeClr val="tx1"/>
                </a:solidFill>
                <a:effectLst/>
                <a:latin typeface="Segoe UI Light" pitchFamily="34" charset="0"/>
                <a:ea typeface="+mn-ea"/>
                <a:cs typeface="+mn-cs"/>
              </a:rPr>
              <a:t>基本的には高速化を目的とした並列処理ではない</a:t>
            </a:r>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44D3C9D7-3339-4144-BC52-668B5B17ADF2}"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37</a:t>
            </a:fld>
            <a:endParaRPr lang="en-US" dirty="0"/>
          </a:p>
        </p:txBody>
      </p:sp>
    </p:spTree>
    <p:extLst>
      <p:ext uri="{BB962C8B-B14F-4D97-AF65-F5344CB8AC3E}">
        <p14:creationId xmlns:p14="http://schemas.microsoft.com/office/powerpoint/2010/main" val="4218762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5EA0428A-A72D-462D-9DEE-56AFB6FA77C4}"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38</a:t>
            </a:fld>
            <a:endParaRPr lang="en-US" dirty="0"/>
          </a:p>
        </p:txBody>
      </p:sp>
    </p:spTree>
    <p:extLst>
      <p:ext uri="{BB962C8B-B14F-4D97-AF65-F5344CB8AC3E}">
        <p14:creationId xmlns:p14="http://schemas.microsoft.com/office/powerpoint/2010/main" val="1588299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レスポンスタイムの向上とは、単純に処理を「待たない」だけ、概念は「並行処理」</a:t>
            </a:r>
            <a:endParaRPr kumimoji="1" lang="en-US" altLang="ja-JP" dirty="0" smtClean="0"/>
          </a:p>
          <a:p>
            <a:r>
              <a:rPr kumimoji="1" lang="ja-JP" altLang="en-US" dirty="0" smtClean="0"/>
              <a:t>「スレッド」は無関係</a:t>
            </a:r>
            <a:endParaRPr kumimoji="1" lang="en-US" altLang="ja-JP" dirty="0" smtClean="0"/>
          </a:p>
          <a:p>
            <a:r>
              <a:rPr kumimoji="1" lang="ja-JP" altLang="en-US" dirty="0" smtClean="0"/>
              <a:t>何の目的で非同期処理を行うのか、どうして「非同期」を調べていると、「スレッド」や「並列」がキーワードに出てくるのか理解すること</a:t>
            </a:r>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5EA0428A-A72D-462D-9DEE-56AFB6FA77C4}"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39</a:t>
            </a:fld>
            <a:endParaRPr lang="en-US" dirty="0"/>
          </a:p>
        </p:txBody>
      </p:sp>
    </p:spTree>
    <p:extLst>
      <p:ext uri="{BB962C8B-B14F-4D97-AF65-F5344CB8AC3E}">
        <p14:creationId xmlns:p14="http://schemas.microsoft.com/office/powerpoint/2010/main" val="1836051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とにかく、待つか待たないか？</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4C214EA8-BBB3-4F22-848C-984DB62FBF32}"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40</a:t>
            </a:fld>
            <a:endParaRPr lang="en-US" dirty="0"/>
          </a:p>
        </p:txBody>
      </p:sp>
    </p:spTree>
    <p:extLst>
      <p:ext uri="{BB962C8B-B14F-4D97-AF65-F5344CB8AC3E}">
        <p14:creationId xmlns:p14="http://schemas.microsoft.com/office/powerpoint/2010/main" val="949293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EBA7E62E-7DA6-475E-8E3A-A7366F4DABA7}"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41</a:t>
            </a:fld>
            <a:endParaRPr lang="en-US" dirty="0"/>
          </a:p>
        </p:txBody>
      </p:sp>
    </p:spTree>
    <p:extLst>
      <p:ext uri="{BB962C8B-B14F-4D97-AF65-F5344CB8AC3E}">
        <p14:creationId xmlns:p14="http://schemas.microsoft.com/office/powerpoint/2010/main" val="4225460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promise </a:t>
            </a:r>
            <a:r>
              <a:rPr kumimoji="1" lang="ja-JP" altLang="en-US" dirty="0" smtClean="0"/>
              <a:t>の宣言、</a:t>
            </a:r>
            <a:r>
              <a:rPr kumimoji="1" lang="en-US" altLang="ja-JP" dirty="0" err="1" smtClean="0"/>
              <a:t>futuer</a:t>
            </a:r>
            <a:r>
              <a:rPr kumimoji="1" lang="ja-JP" altLang="en-US" dirty="0" smtClean="0"/>
              <a:t>の受け取り、</a:t>
            </a:r>
            <a:r>
              <a:rPr kumimoji="1" lang="en-US" altLang="ja-JP" dirty="0" smtClean="0"/>
              <a:t>.join()</a:t>
            </a:r>
            <a:r>
              <a:rPr kumimoji="1" lang="ja-JP" altLang="en-US" dirty="0" smtClean="0"/>
              <a:t>関数 </a:t>
            </a:r>
            <a:r>
              <a:rPr kumimoji="1" lang="en-US" altLang="ja-JP" dirty="0" smtClean="0"/>
              <a:t>3</a:t>
            </a:r>
            <a:r>
              <a:rPr kumimoji="1" lang="ja-JP" altLang="en-US" dirty="0" smtClean="0"/>
              <a:t>行だけ削除された程度ですけど</a:t>
            </a:r>
            <a:r>
              <a:rPr kumimoji="1" lang="en-US" altLang="ja-JP" dirty="0" smtClean="0"/>
              <a:t>…</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7DD8D8E7-19C7-48AC-8ABC-A1FD108541B9}"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45</a:t>
            </a:fld>
            <a:endParaRPr lang="en-US" dirty="0"/>
          </a:p>
        </p:txBody>
      </p:sp>
    </p:spTree>
    <p:extLst>
      <p:ext uri="{BB962C8B-B14F-4D97-AF65-F5344CB8AC3E}">
        <p14:creationId xmlns:p14="http://schemas.microsoft.com/office/powerpoint/2010/main" val="3809731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std</a:t>
            </a:r>
            <a:r>
              <a:rPr kumimoji="1" lang="en-US" altLang="ja-JP" dirty="0" smtClean="0"/>
              <a:t>::</a:t>
            </a:r>
            <a:r>
              <a:rPr kumimoji="1" lang="en-US" altLang="ja-JP" dirty="0" err="1" smtClean="0"/>
              <a:t>for_each</a:t>
            </a:r>
            <a:r>
              <a:rPr kumimoji="1" lang="en-US" altLang="ja-JP" dirty="0" smtClean="0"/>
              <a:t> </a:t>
            </a:r>
            <a:r>
              <a:rPr kumimoji="1" lang="ja-JP" altLang="en-US" dirty="0" smtClean="0"/>
              <a:t>アルゴリズムの並列バージョンは</a:t>
            </a:r>
            <a:r>
              <a:rPr kumimoji="1" lang="en-US" altLang="ja-JP" dirty="0" smtClean="0"/>
              <a:t>PPL </a:t>
            </a:r>
            <a:r>
              <a:rPr kumimoji="1" lang="ja-JP" altLang="en-US" dirty="0" smtClean="0"/>
              <a:t>の</a:t>
            </a:r>
            <a:r>
              <a:rPr kumimoji="1" lang="en-US" altLang="ja-JP" dirty="0" smtClean="0"/>
              <a:t>Concurrency::</a:t>
            </a:r>
            <a:r>
              <a:rPr kumimoji="1" lang="en-US" altLang="ja-JP" dirty="0" err="1" smtClean="0"/>
              <a:t>parallel_for_each</a:t>
            </a:r>
            <a:r>
              <a:rPr kumimoji="1" lang="en-US" altLang="ja-JP" dirty="0" smtClean="0"/>
              <a:t> </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D723464F-8497-4D99-AB4B-049AF7851503}"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47</a:t>
            </a:fld>
            <a:endParaRPr lang="en-US" dirty="0"/>
          </a:p>
        </p:txBody>
      </p:sp>
    </p:spTree>
    <p:extLst>
      <p:ext uri="{BB962C8B-B14F-4D97-AF65-F5344CB8AC3E}">
        <p14:creationId xmlns:p14="http://schemas.microsoft.com/office/powerpoint/2010/main" val="2417666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結局、</a:t>
            </a:r>
            <a:r>
              <a:rPr kumimoji="1" lang="en-US" altLang="ja-JP" dirty="0" smtClean="0"/>
              <a:t>concurrency::task</a:t>
            </a:r>
            <a:r>
              <a:rPr kumimoji="1" lang="ja-JP" altLang="en-US" dirty="0" smtClean="0"/>
              <a:t>を使っても、この程度だと </a:t>
            </a:r>
            <a:r>
              <a:rPr kumimoji="1" lang="en-US" altLang="ja-JP" dirty="0" err="1" smtClean="0"/>
              <a:t>std</a:t>
            </a:r>
            <a:r>
              <a:rPr kumimoji="1" lang="en-US" altLang="ja-JP" dirty="0" smtClean="0"/>
              <a:t>::task </a:t>
            </a:r>
            <a:r>
              <a:rPr kumimoji="1" lang="ja-JP" altLang="en-US" dirty="0" smtClean="0"/>
              <a:t>と全く同じ</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7DD8D8E7-19C7-48AC-8ABC-A1FD108541B9}"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48</a:t>
            </a:fld>
            <a:endParaRPr lang="en-US" dirty="0"/>
          </a:p>
        </p:txBody>
      </p:sp>
    </p:spTree>
    <p:extLst>
      <p:ext uri="{BB962C8B-B14F-4D97-AF65-F5344CB8AC3E}">
        <p14:creationId xmlns:p14="http://schemas.microsoft.com/office/powerpoint/2010/main" val="1379495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短くなったけど、でも、これも生々しく思えてきます</a:t>
            </a:r>
            <a:endParaRPr kumimoji="1" lang="en-US" altLang="ja-JP" dirty="0" smtClean="0"/>
          </a:p>
          <a:p>
            <a:r>
              <a:rPr kumimoji="1" lang="en-US" altLang="ja-JP" dirty="0" smtClean="0"/>
              <a:t>C#</a:t>
            </a:r>
            <a:r>
              <a:rPr kumimoji="1" lang="ja-JP" altLang="en-US" dirty="0" smtClean="0"/>
              <a:t>だったら、</a:t>
            </a:r>
            <a:r>
              <a:rPr kumimoji="1" lang="en-US" altLang="ja-JP" dirty="0" err="1" smtClean="0"/>
              <a:t>async</a:t>
            </a:r>
            <a:r>
              <a:rPr kumimoji="1" lang="en-US" altLang="ja-JP" dirty="0" smtClean="0"/>
              <a:t>/await</a:t>
            </a:r>
            <a:r>
              <a:rPr kumimoji="1" lang="ja-JP" altLang="en-US" dirty="0" smtClean="0"/>
              <a:t>で書ける</a:t>
            </a:r>
            <a:r>
              <a:rPr kumimoji="1" lang="en-US" altLang="ja-JP" dirty="0" smtClean="0"/>
              <a:t>…</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ED7BD0D1-E945-4D9F-8CA9-F779AB52D487}"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50</a:t>
            </a:fld>
            <a:endParaRPr lang="en-US" dirty="0"/>
          </a:p>
        </p:txBody>
      </p:sp>
    </p:spTree>
    <p:extLst>
      <p:ext uri="{BB962C8B-B14F-4D97-AF65-F5344CB8AC3E}">
        <p14:creationId xmlns:p14="http://schemas.microsoft.com/office/powerpoint/2010/main" val="2491208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基本はこれ</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DA6D8C68-89ED-47FE-92F4-C2B2C4FA05B3}"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8</a:t>
            </a:fld>
            <a:endParaRPr lang="en-US" dirty="0"/>
          </a:p>
        </p:txBody>
      </p:sp>
    </p:spTree>
    <p:extLst>
      <p:ext uri="{BB962C8B-B14F-4D97-AF65-F5344CB8AC3E}">
        <p14:creationId xmlns:p14="http://schemas.microsoft.com/office/powerpoint/2010/main" val="3727022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a:t>
            </a:r>
            <a:r>
              <a:rPr kumimoji="1" lang="ja-JP" altLang="en-US" dirty="0" smtClean="0"/>
              <a:t>冬の時代を乗り越え、今まさに空前絶後の</a:t>
            </a:r>
            <a:r>
              <a:rPr kumimoji="1" lang="en-US" altLang="ja-JP" dirty="0" smtClean="0"/>
              <a:t>C++</a:t>
            </a:r>
            <a:r>
              <a:rPr kumimoji="1" lang="ja-JP" altLang="en-US" dirty="0" smtClean="0"/>
              <a:t>バージョンアップブーム</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29454BCC-4D9B-4004-998C-14C33A0F2090}"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52</a:t>
            </a:fld>
            <a:endParaRPr lang="en-US" dirty="0"/>
          </a:p>
        </p:txBody>
      </p:sp>
    </p:spTree>
    <p:extLst>
      <p:ext uri="{BB962C8B-B14F-4D97-AF65-F5344CB8AC3E}">
        <p14:creationId xmlns:p14="http://schemas.microsoft.com/office/powerpoint/2010/main" val="3613943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まだ規格にすら入っていない機能を、今回の</a:t>
            </a:r>
            <a:r>
              <a:rPr kumimoji="1" lang="en-US" altLang="ja-JP" dirty="0" smtClean="0"/>
              <a:t>CTP</a:t>
            </a:r>
            <a:r>
              <a:rPr kumimoji="1" lang="ja-JP" altLang="en-US" dirty="0" smtClean="0"/>
              <a:t>に入れてきた</a:t>
            </a:r>
            <a:r>
              <a:rPr kumimoji="1" lang="en-US" altLang="ja-JP" dirty="0" smtClean="0"/>
              <a:t>MS</a:t>
            </a:r>
            <a:r>
              <a:rPr kumimoji="1" lang="ja-JP" altLang="en-US" dirty="0" err="1" smtClean="0"/>
              <a:t>さん</a:t>
            </a:r>
            <a:endParaRPr kumimoji="1" lang="en-US" altLang="ja-JP" dirty="0" smtClean="0"/>
          </a:p>
          <a:p>
            <a:r>
              <a:rPr kumimoji="1" lang="en-US" altLang="ja-JP" dirty="0" smtClean="0"/>
              <a:t>C#</a:t>
            </a:r>
            <a:r>
              <a:rPr kumimoji="1" lang="ja-JP" altLang="en-US" dirty="0" smtClean="0"/>
              <a:t>の</a:t>
            </a:r>
            <a:r>
              <a:rPr kumimoji="1" lang="en-US" altLang="ja-JP" dirty="0" err="1" smtClean="0"/>
              <a:t>async</a:t>
            </a:r>
            <a:r>
              <a:rPr kumimoji="1" lang="en-US" altLang="ja-JP" dirty="0" smtClean="0"/>
              <a:t>/await</a:t>
            </a:r>
            <a:r>
              <a:rPr kumimoji="1" lang="ja-JP" altLang="en-US" dirty="0" err="1" smtClean="0"/>
              <a:t>をめっちゃ</a:t>
            </a:r>
            <a:r>
              <a:rPr kumimoji="1" lang="ja-JP" altLang="en-US" dirty="0" smtClean="0"/>
              <a:t>意識</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D723464F-8497-4D99-AB4B-049AF7851503}"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53</a:t>
            </a:fld>
            <a:endParaRPr lang="en-US" dirty="0"/>
          </a:p>
        </p:txBody>
      </p:sp>
    </p:spTree>
    <p:extLst>
      <p:ext uri="{BB962C8B-B14F-4D97-AF65-F5344CB8AC3E}">
        <p14:creationId xmlns:p14="http://schemas.microsoft.com/office/powerpoint/2010/main" val="1925967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__ </a:t>
            </a:r>
            <a:r>
              <a:rPr kumimoji="1" lang="ja-JP" altLang="en-US" dirty="0" smtClean="0"/>
              <a:t>のプレフィックスは、まだ正式規格としての対応ではないから</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64A12126-9041-4479-A6BB-0187771B1E77}"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54</a:t>
            </a:fld>
            <a:endParaRPr lang="en-US" dirty="0"/>
          </a:p>
        </p:txBody>
      </p:sp>
    </p:spTree>
    <p:extLst>
      <p:ext uri="{BB962C8B-B14F-4D97-AF65-F5344CB8AC3E}">
        <p14:creationId xmlns:p14="http://schemas.microsoft.com/office/powerpoint/2010/main" val="925529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__await </a:t>
            </a:r>
            <a:r>
              <a:rPr kumimoji="1" lang="ja-JP" altLang="en-US" dirty="0" smtClean="0"/>
              <a:t>の後ろはスタックコールバックと思ったらいい</a:t>
            </a:r>
            <a:endParaRPr kumimoji="1" lang="en-US" altLang="ja-JP" dirty="0" smtClean="0"/>
          </a:p>
          <a:p>
            <a:r>
              <a:rPr kumimoji="1" lang="en-US" altLang="ja-JP" dirty="0" smtClean="0"/>
              <a:t>.then </a:t>
            </a:r>
            <a:r>
              <a:rPr kumimoji="1" lang="ja-JP" altLang="en-US" dirty="0" smtClean="0"/>
              <a:t>を書く必要がない</a:t>
            </a:r>
          </a:p>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ED7BD0D1-E945-4D9F-8CA9-F779AB52D487}"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55</a:t>
            </a:fld>
            <a:endParaRPr lang="en-US" dirty="0"/>
          </a:p>
        </p:txBody>
      </p:sp>
    </p:spTree>
    <p:extLst>
      <p:ext uri="{BB962C8B-B14F-4D97-AF65-F5344CB8AC3E}">
        <p14:creationId xmlns:p14="http://schemas.microsoft.com/office/powerpoint/2010/main" val="2088628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4C214EA8-BBB3-4F22-848C-984DB62FBF32}"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56</a:t>
            </a:fld>
            <a:endParaRPr lang="en-US" dirty="0"/>
          </a:p>
        </p:txBody>
      </p:sp>
    </p:spTree>
    <p:extLst>
      <p:ext uri="{BB962C8B-B14F-4D97-AF65-F5344CB8AC3E}">
        <p14:creationId xmlns:p14="http://schemas.microsoft.com/office/powerpoint/2010/main" val="676131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これらの合わせ技</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D723464F-8497-4D99-AB4B-049AF7851503}"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57</a:t>
            </a:fld>
            <a:endParaRPr lang="en-US" dirty="0"/>
          </a:p>
        </p:txBody>
      </p:sp>
    </p:spTree>
    <p:extLst>
      <p:ext uri="{BB962C8B-B14F-4D97-AF65-F5344CB8AC3E}">
        <p14:creationId xmlns:p14="http://schemas.microsoft.com/office/powerpoint/2010/main" val="4161597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ED7BD0D1-E945-4D9F-8CA9-F779AB52D487}"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58</a:t>
            </a:fld>
            <a:endParaRPr lang="en-US" dirty="0"/>
          </a:p>
        </p:txBody>
      </p:sp>
    </p:spTree>
    <p:extLst>
      <p:ext uri="{BB962C8B-B14F-4D97-AF65-F5344CB8AC3E}">
        <p14:creationId xmlns:p14="http://schemas.microsoft.com/office/powerpoint/2010/main" val="1399170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.then</a:t>
            </a:r>
            <a:r>
              <a:rPr kumimoji="1" lang="ja-JP" altLang="en-US" dirty="0" smtClean="0"/>
              <a:t>よりもちょっとは見やすくなった</a:t>
            </a:r>
            <a:r>
              <a:rPr kumimoji="1" lang="en-US" altLang="ja-JP" dirty="0" smtClean="0"/>
              <a:t>…</a:t>
            </a:r>
            <a:r>
              <a:rPr kumimoji="1" lang="ja-JP" altLang="en-US" dirty="0" smtClean="0"/>
              <a:t>？</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ED7BD0D1-E945-4D9F-8CA9-F779AB52D487}"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59</a:t>
            </a:fld>
            <a:endParaRPr lang="en-US" dirty="0"/>
          </a:p>
        </p:txBody>
      </p:sp>
    </p:spTree>
    <p:extLst>
      <p:ext uri="{BB962C8B-B14F-4D97-AF65-F5344CB8AC3E}">
        <p14:creationId xmlns:p14="http://schemas.microsoft.com/office/powerpoint/2010/main" val="115914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4C214EA8-BBB3-4F22-848C-984DB62FBF32}"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60</a:t>
            </a:fld>
            <a:endParaRPr lang="en-US" dirty="0"/>
          </a:p>
        </p:txBody>
      </p:sp>
    </p:spTree>
    <p:extLst>
      <p:ext uri="{BB962C8B-B14F-4D97-AF65-F5344CB8AC3E}">
        <p14:creationId xmlns:p14="http://schemas.microsoft.com/office/powerpoint/2010/main" val="92748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これだけは覚えて帰ってね！</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016B2439-D840-4824-A3AC-B154E6319738}"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61</a:t>
            </a:fld>
            <a:endParaRPr lang="en-US" dirty="0"/>
          </a:p>
        </p:txBody>
      </p:sp>
    </p:spTree>
    <p:extLst>
      <p:ext uri="{BB962C8B-B14F-4D97-AF65-F5344CB8AC3E}">
        <p14:creationId xmlns:p14="http://schemas.microsoft.com/office/powerpoint/2010/main" val="209831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例えば、</a:t>
            </a:r>
            <a:r>
              <a:rPr kumimoji="1" lang="en-US" altLang="ja-JP" dirty="0" smtClean="0"/>
              <a:t>1. </a:t>
            </a:r>
            <a:r>
              <a:rPr kumimoji="1" lang="ja-JP" altLang="en-US" dirty="0" smtClean="0"/>
              <a:t>ボタンを押す、</a:t>
            </a:r>
            <a:r>
              <a:rPr kumimoji="1" lang="en-US" altLang="ja-JP" dirty="0" smtClean="0"/>
              <a:t>1-1. </a:t>
            </a:r>
            <a:r>
              <a:rPr kumimoji="1" lang="ja-JP" altLang="en-US" dirty="0" smtClean="0"/>
              <a:t>データ取得する、</a:t>
            </a:r>
            <a:r>
              <a:rPr kumimoji="1" lang="en-US" altLang="ja-JP" dirty="0" smtClean="0"/>
              <a:t>2. UI</a:t>
            </a:r>
            <a:r>
              <a:rPr kumimoji="1" lang="ja-JP" altLang="en-US" dirty="0" smtClean="0"/>
              <a:t>更新</a:t>
            </a:r>
            <a:endParaRPr kumimoji="1" lang="en-US" altLang="ja-JP" dirty="0" smtClean="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7E6599EF-FE3A-4563-B2C2-C5FD5EF9A06A}"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10</a:t>
            </a:fld>
            <a:endParaRPr lang="en-US" dirty="0"/>
          </a:p>
        </p:txBody>
      </p:sp>
    </p:spTree>
    <p:extLst>
      <p:ext uri="{BB962C8B-B14F-4D97-AF65-F5344CB8AC3E}">
        <p14:creationId xmlns:p14="http://schemas.microsoft.com/office/powerpoint/2010/main" val="3264257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4C214EA8-BBB3-4F22-848C-984DB62FBF32}"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62</a:t>
            </a:fld>
            <a:endParaRPr lang="en-US" dirty="0"/>
          </a:p>
        </p:txBody>
      </p:sp>
    </p:spTree>
    <p:extLst>
      <p:ext uri="{BB962C8B-B14F-4D97-AF65-F5344CB8AC3E}">
        <p14:creationId xmlns:p14="http://schemas.microsoft.com/office/powerpoint/2010/main" val="1286921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016B2439-D840-4824-A3AC-B154E6319738}"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67</a:t>
            </a:fld>
            <a:endParaRPr lang="en-US" dirty="0"/>
          </a:p>
        </p:txBody>
      </p:sp>
    </p:spTree>
    <p:extLst>
      <p:ext uri="{BB962C8B-B14F-4D97-AF65-F5344CB8AC3E}">
        <p14:creationId xmlns:p14="http://schemas.microsoft.com/office/powerpoint/2010/main" val="2541896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7E6599EF-FE3A-4563-B2C2-C5FD5EF9A06A}"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11</a:t>
            </a:fld>
            <a:endParaRPr lang="en-US" dirty="0"/>
          </a:p>
        </p:txBody>
      </p:sp>
    </p:spTree>
    <p:extLst>
      <p:ext uri="{BB962C8B-B14F-4D97-AF65-F5344CB8AC3E}">
        <p14:creationId xmlns:p14="http://schemas.microsoft.com/office/powerpoint/2010/main" val="3214679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7E6599EF-FE3A-4563-B2C2-C5FD5EF9A06A}"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12</a:t>
            </a:fld>
            <a:endParaRPr lang="en-US" dirty="0"/>
          </a:p>
        </p:txBody>
      </p:sp>
    </p:spTree>
    <p:extLst>
      <p:ext uri="{BB962C8B-B14F-4D97-AF65-F5344CB8AC3E}">
        <p14:creationId xmlns:p14="http://schemas.microsoft.com/office/powerpoint/2010/main" val="4070214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キュー：処理待ち部屋、順不同に処理する</a:t>
            </a:r>
            <a:endParaRPr kumimoji="1" lang="en-US" altLang="ja-JP" dirty="0" smtClean="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867B3FA9-9AD6-4B73-978A-1565490D025B}"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13</a:t>
            </a:fld>
            <a:endParaRPr lang="en-US" dirty="0"/>
          </a:p>
        </p:txBody>
      </p:sp>
    </p:spTree>
    <p:extLst>
      <p:ext uri="{BB962C8B-B14F-4D97-AF65-F5344CB8AC3E}">
        <p14:creationId xmlns:p14="http://schemas.microsoft.com/office/powerpoint/2010/main" val="4052102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7DE3663C-2027-46BE-8665-8E33A8DABF63}"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16</a:t>
            </a:fld>
            <a:endParaRPr lang="en-US" dirty="0"/>
          </a:p>
        </p:txBody>
      </p:sp>
    </p:spTree>
    <p:extLst>
      <p:ext uri="{BB962C8B-B14F-4D97-AF65-F5344CB8AC3E}">
        <p14:creationId xmlns:p14="http://schemas.microsoft.com/office/powerpoint/2010/main" val="3378475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ここでは、こう定義します。プロセス≒タスク　という意味で使われている資料を多く見ます</a:t>
            </a:r>
            <a:endParaRPr kumimoji="1" lang="en-US" altLang="ja-JP" dirty="0" smtClean="0"/>
          </a:p>
          <a:p>
            <a:r>
              <a:rPr kumimoji="1" lang="en-US" altLang="ja-JP" dirty="0" smtClean="0"/>
              <a:t>Windows</a:t>
            </a:r>
            <a:r>
              <a:rPr kumimoji="1" lang="ja-JP" altLang="en-US" dirty="0" smtClean="0"/>
              <a:t>の場合は、ユーザの目に触れる部分を「タスク」と表現しているように見えます</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959A3FBD-40CF-4664-B018-012C6DC52E7D}" type="datetime1">
              <a:rPr lang="en-US" altLang="ja-JP" smtClean="0"/>
              <a:t>3/23/2014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18</a:t>
            </a:fld>
            <a:endParaRPr lang="en-US" dirty="0"/>
          </a:p>
        </p:txBody>
      </p:sp>
    </p:spTree>
    <p:extLst>
      <p:ext uri="{BB962C8B-B14F-4D97-AF65-F5344CB8AC3E}">
        <p14:creationId xmlns:p14="http://schemas.microsoft.com/office/powerpoint/2010/main" val="3825634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33" name="Rectangle 32"/>
          <p:cNvSpPr/>
          <p:nvPr userDrawn="1"/>
        </p:nvSpPr>
        <p:spPr bwMode="auto">
          <a:xfrm>
            <a:off x="9847978" y="-160540"/>
            <a:ext cx="1828800" cy="1828800"/>
          </a:xfrm>
          <a:prstGeom prst="rect">
            <a:avLst/>
          </a:prstGeom>
          <a:noFill/>
          <a:ln w="28575"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 name="Rectangle 33"/>
          <p:cNvSpPr/>
          <p:nvPr userDrawn="1"/>
        </p:nvSpPr>
        <p:spPr bwMode="auto">
          <a:xfrm>
            <a:off x="9262520" y="1298576"/>
            <a:ext cx="1170916" cy="1170916"/>
          </a:xfrm>
          <a:prstGeom prst="rect">
            <a:avLst/>
          </a:prstGeom>
          <a:noFill/>
          <a:ln w="57150" cap="flat" cmpd="sng" algn="ctr">
            <a:solidFill>
              <a:srgbClr val="FFFFFF">
                <a:alpha val="2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Rectangle 34"/>
          <p:cNvSpPr/>
          <p:nvPr userDrawn="1"/>
        </p:nvSpPr>
        <p:spPr bwMode="auto">
          <a:xfrm>
            <a:off x="9262520" y="-160540"/>
            <a:ext cx="875010" cy="875010"/>
          </a:xfrm>
          <a:prstGeom prst="rect">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6" name="Rectangle 35"/>
          <p:cNvSpPr/>
          <p:nvPr userDrawn="1"/>
        </p:nvSpPr>
        <p:spPr bwMode="auto">
          <a:xfrm>
            <a:off x="8219107" y="1423060"/>
            <a:ext cx="665432" cy="665432"/>
          </a:xfrm>
          <a:prstGeom prst="rect">
            <a:avLst/>
          </a:prstGeom>
          <a:noFill/>
          <a:ln w="28575"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7" name="Rectangle 36"/>
          <p:cNvSpPr/>
          <p:nvPr userDrawn="1"/>
        </p:nvSpPr>
        <p:spPr bwMode="auto">
          <a:xfrm>
            <a:off x="9262520" y="5753556"/>
            <a:ext cx="1170916" cy="1170916"/>
          </a:xfrm>
          <a:prstGeom prst="rect">
            <a:avLst/>
          </a:prstGeom>
          <a:noFill/>
          <a:ln w="7620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8" name="Rectangle 37"/>
          <p:cNvSpPr/>
          <p:nvPr userDrawn="1"/>
        </p:nvSpPr>
        <p:spPr bwMode="auto">
          <a:xfrm>
            <a:off x="10527822" y="5081417"/>
            <a:ext cx="773912" cy="773912"/>
          </a:xfrm>
          <a:prstGeom prst="rect">
            <a:avLst/>
          </a:prstGeom>
          <a:noFill/>
          <a:ln w="190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9" name="Rectangle 38"/>
          <p:cNvSpPr/>
          <p:nvPr userDrawn="1"/>
        </p:nvSpPr>
        <p:spPr bwMode="auto">
          <a:xfrm>
            <a:off x="11216481" y="5610291"/>
            <a:ext cx="316712" cy="316712"/>
          </a:xfrm>
          <a:prstGeom prst="rect">
            <a:avLst/>
          </a:prstGeom>
          <a:noFill/>
          <a:ln w="19050"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0" name="Rectangle 39"/>
          <p:cNvSpPr/>
          <p:nvPr userDrawn="1"/>
        </p:nvSpPr>
        <p:spPr bwMode="auto">
          <a:xfrm>
            <a:off x="10622883" y="6339014"/>
            <a:ext cx="2361286" cy="2361286"/>
          </a:xfrm>
          <a:prstGeom prst="rect">
            <a:avLst/>
          </a:prstGeom>
          <a:noFill/>
          <a:ln w="57150"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 name="Rectangle 40"/>
          <p:cNvSpPr/>
          <p:nvPr userDrawn="1"/>
        </p:nvSpPr>
        <p:spPr bwMode="auto">
          <a:xfrm>
            <a:off x="681947" y="442110"/>
            <a:ext cx="1255574" cy="1255574"/>
          </a:xfrm>
          <a:prstGeom prst="rect">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2" name="Rectangle 41"/>
          <p:cNvSpPr/>
          <p:nvPr userDrawn="1"/>
        </p:nvSpPr>
        <p:spPr bwMode="auto">
          <a:xfrm>
            <a:off x="1866442" y="-160540"/>
            <a:ext cx="513190" cy="513190"/>
          </a:xfrm>
          <a:prstGeom prst="rect">
            <a:avLst/>
          </a:prstGeom>
          <a:noFill/>
          <a:ln w="19050"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 name="Rectangle 42"/>
          <p:cNvSpPr/>
          <p:nvPr userDrawn="1"/>
        </p:nvSpPr>
        <p:spPr bwMode="auto">
          <a:xfrm>
            <a:off x="11749866" y="1234418"/>
            <a:ext cx="244474" cy="244474"/>
          </a:xfrm>
          <a:prstGeom prst="rect">
            <a:avLst/>
          </a:prstGeom>
          <a:noFill/>
          <a:ln w="19050"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4" name="Rectangle 43"/>
          <p:cNvSpPr/>
          <p:nvPr userDrawn="1"/>
        </p:nvSpPr>
        <p:spPr bwMode="auto">
          <a:xfrm>
            <a:off x="5824555" y="1918422"/>
            <a:ext cx="875010" cy="875010"/>
          </a:xfrm>
          <a:prstGeom prst="rect">
            <a:avLst/>
          </a:prstGeom>
          <a:noFill/>
          <a:ln w="9525"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 name="Rectangle 44"/>
          <p:cNvSpPr/>
          <p:nvPr userDrawn="1"/>
        </p:nvSpPr>
        <p:spPr bwMode="auto">
          <a:xfrm>
            <a:off x="4973451" y="5410281"/>
            <a:ext cx="603404" cy="603404"/>
          </a:xfrm>
          <a:prstGeom prst="rect">
            <a:avLst/>
          </a:prstGeom>
          <a:noFill/>
          <a:ln w="3810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6" name="Rectangle 45"/>
          <p:cNvSpPr/>
          <p:nvPr userDrawn="1"/>
        </p:nvSpPr>
        <p:spPr bwMode="auto">
          <a:xfrm>
            <a:off x="5629432" y="4681875"/>
            <a:ext cx="1030108" cy="1030108"/>
          </a:xfrm>
          <a:prstGeom prst="rect">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hasCustomPrompt="1"/>
          </p:nvPr>
        </p:nvSpPr>
        <p:spPr>
          <a:xfrm>
            <a:off x="978694" y="2192642"/>
            <a:ext cx="10237787" cy="914096"/>
          </a:xfrm>
        </p:spPr>
        <p:txBody>
          <a:bodyPr anchor="b" anchorCtr="0"/>
          <a:lstStyle>
            <a:lvl1pPr>
              <a:defRPr sz="6600" spc="-150" baseline="0">
                <a:solidFill>
                  <a:schemeClr val="bg1">
                    <a:alpha val="99000"/>
                  </a:schemeClr>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solidFill>
                  <a:schemeClr val="tx2">
                    <a:lumMod val="20000"/>
                    <a:lumOff val="80000"/>
                    <a:alpha val="99000"/>
                  </a:schemeClr>
                </a:soli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4245151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_boxe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436814" y="2110595"/>
            <a:ext cx="3585662" cy="1207351"/>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10" name="Text Placeholder 8"/>
          <p:cNvSpPr>
            <a:spLocks noGrp="1"/>
          </p:cNvSpPr>
          <p:nvPr>
            <p:ph type="body" sz="quarter" idx="12"/>
          </p:nvPr>
        </p:nvSpPr>
        <p:spPr>
          <a:xfrm>
            <a:off x="2436813" y="3317947"/>
            <a:ext cx="3585661" cy="2050705"/>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11" name="Text Placeholder 8"/>
          <p:cNvSpPr>
            <a:spLocks noGrp="1"/>
          </p:cNvSpPr>
          <p:nvPr>
            <p:ph type="body" sz="quarter" idx="13"/>
          </p:nvPr>
        </p:nvSpPr>
        <p:spPr>
          <a:xfrm>
            <a:off x="6166350" y="2110595"/>
            <a:ext cx="3585661" cy="1207351"/>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12" name="Text Placeholder 8"/>
          <p:cNvSpPr>
            <a:spLocks noGrp="1"/>
          </p:cNvSpPr>
          <p:nvPr>
            <p:ph type="body" sz="quarter" idx="14"/>
          </p:nvPr>
        </p:nvSpPr>
        <p:spPr>
          <a:xfrm>
            <a:off x="6166350" y="3317947"/>
            <a:ext cx="3585661" cy="2050705"/>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404588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ext_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4756214" y="2526576"/>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10" name="Text Placeholder 8"/>
          <p:cNvSpPr>
            <a:spLocks noGrp="1"/>
          </p:cNvSpPr>
          <p:nvPr>
            <p:ph type="body" sz="quarter" idx="12"/>
          </p:nvPr>
        </p:nvSpPr>
        <p:spPr>
          <a:xfrm>
            <a:off x="4756214" y="3440976"/>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11" name="Text Placeholder 8"/>
          <p:cNvSpPr>
            <a:spLocks noGrp="1"/>
          </p:cNvSpPr>
          <p:nvPr>
            <p:ph type="body" sz="quarter" idx="13"/>
          </p:nvPr>
        </p:nvSpPr>
        <p:spPr>
          <a:xfrm>
            <a:off x="7533397" y="2526576"/>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12" name="Text Placeholder 8"/>
          <p:cNvSpPr>
            <a:spLocks noGrp="1"/>
          </p:cNvSpPr>
          <p:nvPr>
            <p:ph type="body" sz="quarter" idx="14"/>
          </p:nvPr>
        </p:nvSpPr>
        <p:spPr>
          <a:xfrm>
            <a:off x="7533397" y="3440976"/>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13" name="Text Placeholder 8"/>
          <p:cNvSpPr>
            <a:spLocks noGrp="1"/>
          </p:cNvSpPr>
          <p:nvPr>
            <p:ph type="body" sz="quarter" idx="15"/>
          </p:nvPr>
        </p:nvSpPr>
        <p:spPr>
          <a:xfrm>
            <a:off x="1982115" y="2526576"/>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14" name="Text Placeholder 8"/>
          <p:cNvSpPr>
            <a:spLocks noGrp="1"/>
          </p:cNvSpPr>
          <p:nvPr>
            <p:ph type="body" sz="quarter" idx="16"/>
          </p:nvPr>
        </p:nvSpPr>
        <p:spPr>
          <a:xfrm>
            <a:off x="1982115" y="3440976"/>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Tree>
    <p:extLst>
      <p:ext uri="{BB962C8B-B14F-4D97-AF65-F5344CB8AC3E}">
        <p14:creationId xmlns:p14="http://schemas.microsoft.com/office/powerpoint/2010/main" val="111190404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ext_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23" name="Text Placeholder 8"/>
          <p:cNvSpPr>
            <a:spLocks noGrp="1"/>
          </p:cNvSpPr>
          <p:nvPr>
            <p:ph type="body" sz="quarter" idx="10"/>
          </p:nvPr>
        </p:nvSpPr>
        <p:spPr>
          <a:xfrm>
            <a:off x="6141323" y="1394951"/>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24" name="Text Placeholder 8"/>
          <p:cNvSpPr>
            <a:spLocks noGrp="1"/>
          </p:cNvSpPr>
          <p:nvPr>
            <p:ph type="body" sz="quarter" idx="12"/>
          </p:nvPr>
        </p:nvSpPr>
        <p:spPr>
          <a:xfrm>
            <a:off x="6141323" y="2309351"/>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75000"/>
                    <a:lumOff val="2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25" name="Text Placeholder 8"/>
          <p:cNvSpPr>
            <a:spLocks noGrp="1"/>
          </p:cNvSpPr>
          <p:nvPr>
            <p:ph type="body" sz="quarter" idx="15"/>
          </p:nvPr>
        </p:nvSpPr>
        <p:spPr>
          <a:xfrm>
            <a:off x="3367224" y="1394951"/>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26" name="Text Placeholder 8"/>
          <p:cNvSpPr>
            <a:spLocks noGrp="1"/>
          </p:cNvSpPr>
          <p:nvPr>
            <p:ph type="body" sz="quarter" idx="16"/>
          </p:nvPr>
        </p:nvSpPr>
        <p:spPr>
          <a:xfrm>
            <a:off x="3367224" y="2309351"/>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75000"/>
                    <a:lumOff val="2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27" name="Text Placeholder 8"/>
          <p:cNvSpPr>
            <a:spLocks noGrp="1"/>
          </p:cNvSpPr>
          <p:nvPr>
            <p:ph type="body" sz="quarter" idx="17"/>
          </p:nvPr>
        </p:nvSpPr>
        <p:spPr>
          <a:xfrm>
            <a:off x="6141323" y="3961640"/>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28" name="Text Placeholder 8"/>
          <p:cNvSpPr>
            <a:spLocks noGrp="1"/>
          </p:cNvSpPr>
          <p:nvPr>
            <p:ph type="body" sz="quarter" idx="18"/>
          </p:nvPr>
        </p:nvSpPr>
        <p:spPr>
          <a:xfrm>
            <a:off x="6141323" y="4876040"/>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75000"/>
                    <a:lumOff val="2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29" name="Text Placeholder 8"/>
          <p:cNvSpPr>
            <a:spLocks noGrp="1"/>
          </p:cNvSpPr>
          <p:nvPr>
            <p:ph type="body" sz="quarter" idx="21"/>
          </p:nvPr>
        </p:nvSpPr>
        <p:spPr>
          <a:xfrm>
            <a:off x="3367224" y="3961640"/>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30" name="Text Placeholder 8"/>
          <p:cNvSpPr>
            <a:spLocks noGrp="1"/>
          </p:cNvSpPr>
          <p:nvPr>
            <p:ph type="body" sz="quarter" idx="22"/>
          </p:nvPr>
        </p:nvSpPr>
        <p:spPr>
          <a:xfrm>
            <a:off x="3367224" y="4876040"/>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75000"/>
                    <a:lumOff val="2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Tree>
    <p:extLst>
      <p:ext uri="{BB962C8B-B14F-4D97-AF65-F5344CB8AC3E}">
        <p14:creationId xmlns:p14="http://schemas.microsoft.com/office/powerpoint/2010/main" val="115131953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ext_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1" name="Text Placeholder 8"/>
          <p:cNvSpPr>
            <a:spLocks noGrp="1"/>
          </p:cNvSpPr>
          <p:nvPr>
            <p:ph type="body" sz="quarter" idx="10"/>
          </p:nvPr>
        </p:nvSpPr>
        <p:spPr>
          <a:xfrm>
            <a:off x="4756214" y="1394951"/>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32" name="Text Placeholder 8"/>
          <p:cNvSpPr>
            <a:spLocks noGrp="1"/>
          </p:cNvSpPr>
          <p:nvPr>
            <p:ph type="body" sz="quarter" idx="12"/>
          </p:nvPr>
        </p:nvSpPr>
        <p:spPr>
          <a:xfrm>
            <a:off x="4756214" y="2309351"/>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33" name="Text Placeholder 8"/>
          <p:cNvSpPr>
            <a:spLocks noGrp="1"/>
          </p:cNvSpPr>
          <p:nvPr>
            <p:ph type="body" sz="quarter" idx="13"/>
          </p:nvPr>
        </p:nvSpPr>
        <p:spPr>
          <a:xfrm>
            <a:off x="7533397" y="1394951"/>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34" name="Text Placeholder 8"/>
          <p:cNvSpPr>
            <a:spLocks noGrp="1"/>
          </p:cNvSpPr>
          <p:nvPr>
            <p:ph type="body" sz="quarter" idx="14"/>
          </p:nvPr>
        </p:nvSpPr>
        <p:spPr>
          <a:xfrm>
            <a:off x="7533397" y="2309351"/>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35" name="Text Placeholder 8"/>
          <p:cNvSpPr>
            <a:spLocks noGrp="1"/>
          </p:cNvSpPr>
          <p:nvPr>
            <p:ph type="body" sz="quarter" idx="15"/>
          </p:nvPr>
        </p:nvSpPr>
        <p:spPr>
          <a:xfrm>
            <a:off x="1982115" y="1394951"/>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36" name="Text Placeholder 8"/>
          <p:cNvSpPr>
            <a:spLocks noGrp="1"/>
          </p:cNvSpPr>
          <p:nvPr>
            <p:ph type="body" sz="quarter" idx="16"/>
          </p:nvPr>
        </p:nvSpPr>
        <p:spPr>
          <a:xfrm>
            <a:off x="1982115" y="2309351"/>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37" name="Text Placeholder 8"/>
          <p:cNvSpPr>
            <a:spLocks noGrp="1"/>
          </p:cNvSpPr>
          <p:nvPr>
            <p:ph type="body" sz="quarter" idx="17"/>
          </p:nvPr>
        </p:nvSpPr>
        <p:spPr>
          <a:xfrm>
            <a:off x="4756214" y="3961640"/>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38" name="Text Placeholder 8"/>
          <p:cNvSpPr>
            <a:spLocks noGrp="1"/>
          </p:cNvSpPr>
          <p:nvPr>
            <p:ph type="body" sz="quarter" idx="18"/>
          </p:nvPr>
        </p:nvSpPr>
        <p:spPr>
          <a:xfrm>
            <a:off x="4756214" y="4876040"/>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39" name="Text Placeholder 8"/>
          <p:cNvSpPr>
            <a:spLocks noGrp="1"/>
          </p:cNvSpPr>
          <p:nvPr>
            <p:ph type="body" sz="quarter" idx="19"/>
          </p:nvPr>
        </p:nvSpPr>
        <p:spPr>
          <a:xfrm>
            <a:off x="7533397" y="3961640"/>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40" name="Text Placeholder 8"/>
          <p:cNvSpPr>
            <a:spLocks noGrp="1"/>
          </p:cNvSpPr>
          <p:nvPr>
            <p:ph type="body" sz="quarter" idx="20"/>
          </p:nvPr>
        </p:nvSpPr>
        <p:spPr>
          <a:xfrm>
            <a:off x="7533397" y="4876040"/>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41" name="Text Placeholder 8"/>
          <p:cNvSpPr>
            <a:spLocks noGrp="1"/>
          </p:cNvSpPr>
          <p:nvPr>
            <p:ph type="body" sz="quarter" idx="21"/>
          </p:nvPr>
        </p:nvSpPr>
        <p:spPr>
          <a:xfrm>
            <a:off x="1982115" y="3961640"/>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42" name="Text Placeholder 8"/>
          <p:cNvSpPr>
            <a:spLocks noGrp="1"/>
          </p:cNvSpPr>
          <p:nvPr>
            <p:ph type="body" sz="quarter" idx="22"/>
          </p:nvPr>
        </p:nvSpPr>
        <p:spPr>
          <a:xfrm>
            <a:off x="1982115" y="4876040"/>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Tree>
    <p:extLst>
      <p:ext uri="{BB962C8B-B14F-4D97-AF65-F5344CB8AC3E}">
        <p14:creationId xmlns:p14="http://schemas.microsoft.com/office/powerpoint/2010/main" val="350647575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6" name="Rectangle 5"/>
          <p:cNvSpPr/>
          <p:nvPr userDrawn="1"/>
        </p:nvSpPr>
        <p:spPr bwMode="hidden">
          <a:xfrm rot="10800000" flipV="1">
            <a:off x="0" y="0"/>
            <a:ext cx="12188825" cy="11559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solidFill>
                <a:schemeClr val="tx1">
                  <a:alpha val="99000"/>
                </a:schemeClr>
              </a:solidFill>
              <a:ea typeface="Segoe UI" pitchFamily="34" charset="0"/>
              <a:cs typeface="Segoe UI" pitchFamily="34" charset="0"/>
            </a:endParaRPr>
          </a:p>
        </p:txBody>
      </p:sp>
      <p:sp>
        <p:nvSpPr>
          <p:cNvPr id="2" name="Title 1"/>
          <p:cNvSpPr>
            <a:spLocks noGrp="1"/>
          </p:cNvSpPr>
          <p:nvPr>
            <p:ph type="title" hasCustomPrompt="1"/>
          </p:nvPr>
        </p:nvSpPr>
        <p:spPr/>
        <p:txBody>
          <a:bodyPr>
            <a:normAutofit/>
          </a:bodyPr>
          <a:lstStyle>
            <a:lvl1pPr>
              <a:defRPr>
                <a:solidFill>
                  <a:schemeClr val="bg1">
                    <a:alpha val="99000"/>
                  </a:schemeClr>
                </a:solidFill>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5181600"/>
          </a:xfrm>
        </p:spPr>
        <p:txBody>
          <a:bodyPr>
            <a:normAutofit/>
          </a:bodyPr>
          <a:lstStyle>
            <a:lvl1pPr marL="0" indent="0">
              <a:buNone/>
              <a:defRPr sz="3200">
                <a:solidFill>
                  <a:schemeClr val="tx1">
                    <a:lumMod val="75000"/>
                    <a:lumOff val="25000"/>
                  </a:schemeClr>
                </a:solidFill>
                <a:latin typeface="Consolas" pitchFamily="49" charset="0"/>
                <a:cs typeface="Consolas" pitchFamily="49" charset="0"/>
              </a:defRPr>
            </a:lvl1pPr>
            <a:lvl2pPr marL="339725" indent="0">
              <a:buNone/>
              <a:defRPr>
                <a:solidFill>
                  <a:schemeClr val="tx1">
                    <a:lumMod val="75000"/>
                    <a:lumOff val="25000"/>
                  </a:schemeClr>
                </a:solidFill>
                <a:latin typeface="Consolas" pitchFamily="49" charset="0"/>
                <a:cs typeface="Consolas" pitchFamily="49" charset="0"/>
              </a:defRPr>
            </a:lvl2pPr>
            <a:lvl3pPr marL="573088" indent="0">
              <a:buNone/>
              <a:defRPr>
                <a:solidFill>
                  <a:schemeClr val="tx1">
                    <a:lumMod val="75000"/>
                    <a:lumOff val="25000"/>
                  </a:schemeClr>
                </a:solidFill>
                <a:latin typeface="Consolas" pitchFamily="49" charset="0"/>
                <a:cs typeface="Consolas" pitchFamily="49" charset="0"/>
              </a:defRPr>
            </a:lvl3pPr>
            <a:lvl4pPr marL="798513" indent="0">
              <a:buNone/>
              <a:defRPr>
                <a:solidFill>
                  <a:schemeClr val="tx1">
                    <a:lumMod val="75000"/>
                    <a:lumOff val="25000"/>
                  </a:schemeClr>
                </a:solidFill>
                <a:latin typeface="Consolas" pitchFamily="49" charset="0"/>
                <a:cs typeface="Consolas" pitchFamily="49" charset="0"/>
              </a:defRPr>
            </a:lvl4pPr>
            <a:lvl5pPr marL="1030288" indent="0">
              <a:buNone/>
              <a:defRPr>
                <a:solidFill>
                  <a:schemeClr val="tx1">
                    <a:lumMod val="75000"/>
                    <a:lumOff val="25000"/>
                  </a:schemeClr>
                </a:soli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496599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ck Notes slide Layou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560454656"/>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64500" y="1752600"/>
            <a:ext cx="6856216" cy="1828800"/>
          </a:xfrm>
        </p:spPr>
        <p:txBody>
          <a:bodyPr anchor="b">
            <a:normAutofit/>
          </a:bodyPr>
          <a:lstStyle>
            <a:lvl1pPr algn="l" latinLnBrk="0">
              <a:defRPr kumimoji="1" lang="ja-JP" sz="4799"/>
            </a:lvl1pPr>
          </a:lstStyle>
          <a:p>
            <a:r>
              <a:rPr kumimoji="1" lang="ja-JP" altLang="en-US" smtClean="0"/>
              <a:t>マスター タイトルの書式設定</a:t>
            </a:r>
            <a:endParaRPr kumimoji="1" lang="ja-JP" dirty="0"/>
          </a:p>
        </p:txBody>
      </p:sp>
      <p:sp>
        <p:nvSpPr>
          <p:cNvPr id="3" name="サブタイトル 2"/>
          <p:cNvSpPr>
            <a:spLocks noGrp="1"/>
          </p:cNvSpPr>
          <p:nvPr>
            <p:ph type="subTitle" idx="1"/>
          </p:nvPr>
        </p:nvSpPr>
        <p:spPr>
          <a:xfrm>
            <a:off x="4264499" y="3733800"/>
            <a:ext cx="6856216" cy="914400"/>
          </a:xfrm>
        </p:spPr>
        <p:txBody>
          <a:bodyPr>
            <a:normAutofit/>
          </a:bodyPr>
          <a:lstStyle>
            <a:lvl1pPr marL="0" indent="0" algn="l" latinLnBrk="0">
              <a:spcBef>
                <a:spcPts val="0"/>
              </a:spcBef>
              <a:buNone/>
              <a:defRPr kumimoji="1" lang="ja-JP" sz="1999"/>
            </a:lvl1pPr>
            <a:lvl2pPr marL="457063" indent="0" algn="ctr" latinLnBrk="0">
              <a:buNone/>
              <a:defRPr kumimoji="1" lang="ja-JP" sz="1999"/>
            </a:lvl2pPr>
            <a:lvl3pPr marL="914126" indent="0" algn="ctr" latinLnBrk="0">
              <a:buNone/>
              <a:defRPr kumimoji="1" lang="ja-JP" sz="1799"/>
            </a:lvl3pPr>
            <a:lvl4pPr marL="1371189" indent="0" algn="ctr" latinLnBrk="0">
              <a:buNone/>
              <a:defRPr kumimoji="1" lang="ja-JP" sz="1600"/>
            </a:lvl4pPr>
            <a:lvl5pPr marL="1828251" indent="0" algn="ctr" latinLnBrk="0">
              <a:buNone/>
              <a:defRPr kumimoji="1" lang="ja-JP" sz="1600"/>
            </a:lvl5pPr>
            <a:lvl6pPr marL="2285314" indent="0" algn="ctr" latinLnBrk="0">
              <a:buNone/>
              <a:defRPr kumimoji="1" lang="ja-JP" sz="1600"/>
            </a:lvl6pPr>
            <a:lvl7pPr marL="2742377" indent="0" algn="ctr" latinLnBrk="0">
              <a:buNone/>
              <a:defRPr kumimoji="1" lang="ja-JP" sz="1600"/>
            </a:lvl7pPr>
            <a:lvl8pPr marL="3199440" indent="0" algn="ctr" latinLnBrk="0">
              <a:buNone/>
              <a:defRPr kumimoji="1" lang="ja-JP" sz="1600"/>
            </a:lvl8pPr>
            <a:lvl9pPr marL="3656503" indent="0" algn="ctr" latinLnBrk="0">
              <a:buNone/>
              <a:defRPr kumimoji="1" lang="ja-JP" sz="1600"/>
            </a:lvl9pPr>
          </a:lstStyle>
          <a:p>
            <a:r>
              <a:rPr kumimoji="1" lang="ja-JP" altLang="en-US" smtClean="0"/>
              <a:t>マスター サブタイトルの書式設定</a:t>
            </a:r>
            <a:endParaRPr kumimoji="1" lang="ja-JP" dirty="0"/>
          </a:p>
        </p:txBody>
      </p:sp>
    </p:spTree>
    <p:extLst>
      <p:ext uri="{BB962C8B-B14F-4D97-AF65-F5344CB8AC3E}">
        <p14:creationId xmlns:p14="http://schemas.microsoft.com/office/powerpoint/2010/main" val="206762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8073508" y="6019801"/>
            <a:ext cx="1395896" cy="228600"/>
          </a:xfrm>
          <a:prstGeom prst="rect">
            <a:avLst/>
          </a:prstGeom>
        </p:spPr>
        <p:txBody>
          <a:bodyPr/>
          <a:lstStyle/>
          <a:p>
            <a:fld id="{CBFA080A-A3FA-4606-92FE-0BD226DF1862}" type="datetimeFigureOut">
              <a:rPr kumimoji="1" lang="ja-JP" altLang="en-US" smtClean="0"/>
              <a:t>2014/3/23</a:t>
            </a:fld>
            <a:endParaRPr kumimoji="1" lang="ja-JP" altLang="en-US"/>
          </a:p>
        </p:txBody>
      </p:sp>
      <p:sp>
        <p:nvSpPr>
          <p:cNvPr id="3" name="フッター プレースホルダー 2"/>
          <p:cNvSpPr>
            <a:spLocks noGrp="1"/>
          </p:cNvSpPr>
          <p:nvPr>
            <p:ph type="ftr" sz="quarter" idx="11"/>
          </p:nvPr>
        </p:nvSpPr>
        <p:spPr>
          <a:xfrm>
            <a:off x="1979098" y="6019801"/>
            <a:ext cx="5942052" cy="228600"/>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1064935" y="6019801"/>
            <a:ext cx="761802" cy="228600"/>
          </a:xfrm>
          <a:prstGeom prst="rect">
            <a:avLst/>
          </a:prstGeom>
        </p:spPr>
        <p:txBody>
          <a:bodyPr/>
          <a:lstStyle/>
          <a:p>
            <a:fld id="{4CFC3EB8-F02A-4526-AFC2-9A21259B0C2D}" type="slidenum">
              <a:rPr kumimoji="1" lang="ja-JP" altLang="en-US" smtClean="0"/>
              <a:t>‹#›</a:t>
            </a:fld>
            <a:endParaRPr kumimoji="1" lang="ja-JP" altLang="en-US"/>
          </a:p>
        </p:txBody>
      </p:sp>
    </p:spTree>
    <p:extLst>
      <p:ext uri="{BB962C8B-B14F-4D97-AF65-F5344CB8AC3E}">
        <p14:creationId xmlns:p14="http://schemas.microsoft.com/office/powerpoint/2010/main" val="334424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2"/>
        </a:solidFill>
        <a:effectLst/>
      </p:bgPr>
    </p:bg>
    <p:spTree>
      <p:nvGrpSpPr>
        <p:cNvPr id="1" name=""/>
        <p:cNvGrpSpPr/>
        <p:nvPr/>
      </p:nvGrpSpPr>
      <p:grpSpPr>
        <a:xfrm>
          <a:off x="0" y="0"/>
          <a:ext cx="0" cy="0"/>
          <a:chOff x="0" y="0"/>
          <a:chExt cx="0" cy="0"/>
        </a:xfrm>
      </p:grpSpPr>
      <p:sp>
        <p:nvSpPr>
          <p:cNvPr id="17" name="Oval 16"/>
          <p:cNvSpPr/>
          <p:nvPr userDrawn="1"/>
        </p:nvSpPr>
        <p:spPr bwMode="auto">
          <a:xfrm>
            <a:off x="10202421" y="-383422"/>
            <a:ext cx="1828800" cy="1828800"/>
          </a:xfrm>
          <a:prstGeom prst="ellipse">
            <a:avLst/>
          </a:prstGeom>
          <a:noFill/>
          <a:ln w="28575"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 name="Oval 17"/>
          <p:cNvSpPr/>
          <p:nvPr userDrawn="1"/>
        </p:nvSpPr>
        <p:spPr bwMode="auto">
          <a:xfrm>
            <a:off x="9616963" y="1075694"/>
            <a:ext cx="1170916" cy="1170916"/>
          </a:xfrm>
          <a:prstGeom prst="ellipse">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 name="Oval 18"/>
          <p:cNvSpPr/>
          <p:nvPr userDrawn="1"/>
        </p:nvSpPr>
        <p:spPr bwMode="auto">
          <a:xfrm>
            <a:off x="9616963" y="-383422"/>
            <a:ext cx="875010" cy="875010"/>
          </a:xfrm>
          <a:prstGeom prst="ellipse">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 name="Oval 19"/>
          <p:cNvSpPr/>
          <p:nvPr userDrawn="1"/>
        </p:nvSpPr>
        <p:spPr bwMode="auto">
          <a:xfrm>
            <a:off x="8573550" y="1200178"/>
            <a:ext cx="665432" cy="665432"/>
          </a:xfrm>
          <a:prstGeom prst="ellipse">
            <a:avLst/>
          </a:prstGeom>
          <a:noFill/>
          <a:ln w="28575"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 name="Oval 20"/>
          <p:cNvSpPr/>
          <p:nvPr userDrawn="1"/>
        </p:nvSpPr>
        <p:spPr bwMode="auto">
          <a:xfrm>
            <a:off x="9490215" y="5499901"/>
            <a:ext cx="1170916" cy="1170916"/>
          </a:xfrm>
          <a:prstGeom prst="ellipse">
            <a:avLst/>
          </a:prstGeom>
          <a:noFill/>
          <a:ln w="7620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Oval 21"/>
          <p:cNvSpPr/>
          <p:nvPr userDrawn="1"/>
        </p:nvSpPr>
        <p:spPr bwMode="auto">
          <a:xfrm>
            <a:off x="10755517" y="4827762"/>
            <a:ext cx="773912" cy="773912"/>
          </a:xfrm>
          <a:prstGeom prst="ellipse">
            <a:avLst/>
          </a:prstGeom>
          <a:noFill/>
          <a:ln w="190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 name="Oval 22"/>
          <p:cNvSpPr/>
          <p:nvPr userDrawn="1"/>
        </p:nvSpPr>
        <p:spPr bwMode="auto">
          <a:xfrm>
            <a:off x="11444176" y="5356636"/>
            <a:ext cx="316712" cy="316712"/>
          </a:xfrm>
          <a:prstGeom prst="ellipse">
            <a:avLst/>
          </a:prstGeom>
          <a:noFill/>
          <a:ln w="19050"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 name="Oval 23"/>
          <p:cNvSpPr/>
          <p:nvPr userDrawn="1"/>
        </p:nvSpPr>
        <p:spPr bwMode="auto">
          <a:xfrm>
            <a:off x="10850578" y="6085359"/>
            <a:ext cx="2361286" cy="2361286"/>
          </a:xfrm>
          <a:prstGeom prst="ellipse">
            <a:avLst/>
          </a:prstGeom>
          <a:noFill/>
          <a:ln w="57150"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Oval 24"/>
          <p:cNvSpPr/>
          <p:nvPr userDrawn="1"/>
        </p:nvSpPr>
        <p:spPr bwMode="auto">
          <a:xfrm>
            <a:off x="1503468" y="1115602"/>
            <a:ext cx="1255574" cy="1255574"/>
          </a:xfrm>
          <a:prstGeom prst="ellipse">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 name="Oval 25"/>
          <p:cNvSpPr/>
          <p:nvPr userDrawn="1"/>
        </p:nvSpPr>
        <p:spPr bwMode="auto">
          <a:xfrm>
            <a:off x="2687963" y="512952"/>
            <a:ext cx="513190" cy="513190"/>
          </a:xfrm>
          <a:prstGeom prst="ellipse">
            <a:avLst/>
          </a:prstGeom>
          <a:noFill/>
          <a:ln w="19050"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 name="Oval 26"/>
          <p:cNvSpPr/>
          <p:nvPr userDrawn="1"/>
        </p:nvSpPr>
        <p:spPr bwMode="auto">
          <a:xfrm>
            <a:off x="12104309" y="1011536"/>
            <a:ext cx="244474" cy="244474"/>
          </a:xfrm>
          <a:prstGeom prst="ellipse">
            <a:avLst/>
          </a:prstGeom>
          <a:noFill/>
          <a:ln w="19050"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 name="Oval 27"/>
          <p:cNvSpPr/>
          <p:nvPr userDrawn="1"/>
        </p:nvSpPr>
        <p:spPr bwMode="auto">
          <a:xfrm>
            <a:off x="11156211" y="1879032"/>
            <a:ext cx="875010" cy="875010"/>
          </a:xfrm>
          <a:prstGeom prst="ellipse">
            <a:avLst/>
          </a:prstGeom>
          <a:noFill/>
          <a:ln w="9525"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Oval 28"/>
          <p:cNvSpPr/>
          <p:nvPr userDrawn="1"/>
        </p:nvSpPr>
        <p:spPr bwMode="auto">
          <a:xfrm>
            <a:off x="4973451" y="5410281"/>
            <a:ext cx="603404" cy="603404"/>
          </a:xfrm>
          <a:prstGeom prst="ellipse">
            <a:avLst/>
          </a:prstGeom>
          <a:noFill/>
          <a:ln w="3810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 name="Oval 29"/>
          <p:cNvSpPr/>
          <p:nvPr userDrawn="1"/>
        </p:nvSpPr>
        <p:spPr bwMode="auto">
          <a:xfrm>
            <a:off x="5629432" y="4681875"/>
            <a:ext cx="1030108" cy="1030108"/>
          </a:xfrm>
          <a:prstGeom prst="ellipse">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hasCustomPrompt="1"/>
          </p:nvPr>
        </p:nvSpPr>
        <p:spPr>
          <a:xfrm>
            <a:off x="519112" y="2971952"/>
            <a:ext cx="11149013" cy="914096"/>
          </a:xfrm>
        </p:spPr>
        <p:txBody>
          <a:bodyPr anchor="ctr" anchorCtr="0"/>
          <a:lstStyle>
            <a:lvl1pPr>
              <a:defRPr sz="6600" spc="-300" baseline="0">
                <a:solidFill>
                  <a:schemeClr val="bg1">
                    <a:alpha val="99000"/>
                  </a:schemeClr>
                </a:solidFill>
              </a:defRPr>
            </a:lvl1pPr>
          </a:lstStyle>
          <a:p>
            <a:r>
              <a:rPr lang="en-US" dirty="0" smtClean="0"/>
              <a:t>Click to edit title style</a:t>
            </a:r>
            <a:endParaRPr lang="en-US" dirty="0"/>
          </a:p>
        </p:txBody>
      </p:sp>
    </p:spTree>
    <p:extLst>
      <p:ext uri="{BB962C8B-B14F-4D97-AF65-F5344CB8AC3E}">
        <p14:creationId xmlns:p14="http://schemas.microsoft.com/office/powerpoint/2010/main" val="210021938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g_Lin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3055052"/>
            <a:ext cx="11149013" cy="747897"/>
          </a:xfrm>
        </p:spPr>
        <p:txBody>
          <a:bodyPr anchor="ctr" anchorCtr="0"/>
          <a:lstStyle>
            <a:lvl1pPr>
              <a:defRPr sz="5400" spc="-300" baseline="0">
                <a:solidFill>
                  <a:schemeClr val="bg1">
                    <a:alpha val="99000"/>
                  </a:schemeClr>
                </a:solidFill>
              </a:defRPr>
            </a:lvl1pPr>
          </a:lstStyle>
          <a:p>
            <a:r>
              <a:rPr lang="en-US" dirty="0" smtClean="0"/>
              <a:t>Click to edit title style</a:t>
            </a:r>
            <a:endParaRPr lang="en-US" dirty="0"/>
          </a:p>
        </p:txBody>
      </p:sp>
    </p:spTree>
    <p:extLst>
      <p:ext uri="{BB962C8B-B14F-4D97-AF65-F5344CB8AC3E}">
        <p14:creationId xmlns:p14="http://schemas.microsoft.com/office/powerpoint/2010/main" val="370338708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solidFill>
          <a:schemeClr val="accent3"/>
        </a:solidFill>
        <a:effectLst/>
      </p:bgPr>
    </p:bg>
    <p:spTree>
      <p:nvGrpSpPr>
        <p:cNvPr id="1" name=""/>
        <p:cNvGrpSpPr/>
        <p:nvPr/>
      </p:nvGrpSpPr>
      <p:grpSpPr>
        <a:xfrm>
          <a:off x="0" y="0"/>
          <a:ext cx="0" cy="0"/>
          <a:chOff x="0" y="0"/>
          <a:chExt cx="0" cy="0"/>
        </a:xfrm>
      </p:grpSpPr>
      <p:sp>
        <p:nvSpPr>
          <p:cNvPr id="21" name="Teardrop 20"/>
          <p:cNvSpPr/>
          <p:nvPr userDrawn="1"/>
        </p:nvSpPr>
        <p:spPr bwMode="auto">
          <a:xfrm>
            <a:off x="9847978" y="-160540"/>
            <a:ext cx="1828800" cy="1828800"/>
          </a:xfrm>
          <a:prstGeom prst="teardrop">
            <a:avLst/>
          </a:prstGeom>
          <a:noFill/>
          <a:ln w="28575"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Teardrop 21"/>
          <p:cNvSpPr/>
          <p:nvPr userDrawn="1"/>
        </p:nvSpPr>
        <p:spPr bwMode="auto">
          <a:xfrm>
            <a:off x="9262520" y="1298576"/>
            <a:ext cx="1170916" cy="1170916"/>
          </a:xfrm>
          <a:prstGeom prst="teardrop">
            <a:avLst/>
          </a:prstGeom>
          <a:noFill/>
          <a:ln w="57150" cap="flat" cmpd="sng" algn="ctr">
            <a:solidFill>
              <a:srgbClr val="FFFFFF">
                <a:alpha val="2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 name="Teardrop 22"/>
          <p:cNvSpPr/>
          <p:nvPr userDrawn="1"/>
        </p:nvSpPr>
        <p:spPr bwMode="auto">
          <a:xfrm>
            <a:off x="9262520" y="-160540"/>
            <a:ext cx="875010" cy="875010"/>
          </a:xfrm>
          <a:prstGeom prst="teardrop">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 name="Teardrop 23"/>
          <p:cNvSpPr/>
          <p:nvPr userDrawn="1"/>
        </p:nvSpPr>
        <p:spPr bwMode="auto">
          <a:xfrm>
            <a:off x="8219107" y="1423060"/>
            <a:ext cx="665432" cy="665432"/>
          </a:xfrm>
          <a:prstGeom prst="teardrop">
            <a:avLst/>
          </a:prstGeom>
          <a:noFill/>
          <a:ln w="28575"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Teardrop 24"/>
          <p:cNvSpPr/>
          <p:nvPr userDrawn="1"/>
        </p:nvSpPr>
        <p:spPr bwMode="auto">
          <a:xfrm>
            <a:off x="9262520" y="5753556"/>
            <a:ext cx="1170916" cy="1170916"/>
          </a:xfrm>
          <a:prstGeom prst="teardrop">
            <a:avLst/>
          </a:prstGeom>
          <a:noFill/>
          <a:ln w="7620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 name="Teardrop 25"/>
          <p:cNvSpPr/>
          <p:nvPr userDrawn="1"/>
        </p:nvSpPr>
        <p:spPr bwMode="auto">
          <a:xfrm>
            <a:off x="10527822" y="5081417"/>
            <a:ext cx="773912" cy="773912"/>
          </a:xfrm>
          <a:prstGeom prst="teardrop">
            <a:avLst/>
          </a:prstGeom>
          <a:noFill/>
          <a:ln w="190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 name="Teardrop 26"/>
          <p:cNvSpPr/>
          <p:nvPr userDrawn="1"/>
        </p:nvSpPr>
        <p:spPr bwMode="auto">
          <a:xfrm>
            <a:off x="11216481" y="5610291"/>
            <a:ext cx="316712" cy="316712"/>
          </a:xfrm>
          <a:prstGeom prst="teardrop">
            <a:avLst/>
          </a:prstGeom>
          <a:noFill/>
          <a:ln w="19050"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 name="Teardrop 27"/>
          <p:cNvSpPr/>
          <p:nvPr userDrawn="1"/>
        </p:nvSpPr>
        <p:spPr bwMode="auto">
          <a:xfrm>
            <a:off x="10622883" y="6339014"/>
            <a:ext cx="2361286" cy="2361286"/>
          </a:xfrm>
          <a:prstGeom prst="teardrop">
            <a:avLst/>
          </a:prstGeom>
          <a:noFill/>
          <a:ln w="57150"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Teardrop 28"/>
          <p:cNvSpPr/>
          <p:nvPr userDrawn="1"/>
        </p:nvSpPr>
        <p:spPr bwMode="auto">
          <a:xfrm>
            <a:off x="681947" y="442110"/>
            <a:ext cx="1255574" cy="1255574"/>
          </a:xfrm>
          <a:prstGeom prst="teardrop">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 name="Teardrop 29"/>
          <p:cNvSpPr/>
          <p:nvPr userDrawn="1"/>
        </p:nvSpPr>
        <p:spPr bwMode="auto">
          <a:xfrm>
            <a:off x="1866442" y="-160540"/>
            <a:ext cx="513190" cy="513190"/>
          </a:xfrm>
          <a:prstGeom prst="teardrop">
            <a:avLst/>
          </a:prstGeom>
          <a:noFill/>
          <a:ln w="19050"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 name="Teardrop 30"/>
          <p:cNvSpPr/>
          <p:nvPr userDrawn="1"/>
        </p:nvSpPr>
        <p:spPr bwMode="auto">
          <a:xfrm>
            <a:off x="11749866" y="1234418"/>
            <a:ext cx="244474" cy="244474"/>
          </a:xfrm>
          <a:prstGeom prst="teardrop">
            <a:avLst/>
          </a:prstGeom>
          <a:noFill/>
          <a:ln w="19050"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 name="Teardrop 31"/>
          <p:cNvSpPr/>
          <p:nvPr userDrawn="1"/>
        </p:nvSpPr>
        <p:spPr bwMode="auto">
          <a:xfrm>
            <a:off x="5824555" y="1918422"/>
            <a:ext cx="875010" cy="875010"/>
          </a:xfrm>
          <a:prstGeom prst="teardrop">
            <a:avLst/>
          </a:prstGeom>
          <a:noFill/>
          <a:ln w="9525"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 name="Teardrop 32"/>
          <p:cNvSpPr/>
          <p:nvPr userDrawn="1"/>
        </p:nvSpPr>
        <p:spPr bwMode="auto">
          <a:xfrm>
            <a:off x="4973451" y="5410281"/>
            <a:ext cx="603404" cy="603404"/>
          </a:xfrm>
          <a:prstGeom prst="teardrop">
            <a:avLst/>
          </a:prstGeom>
          <a:noFill/>
          <a:ln w="3810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 name="Teardrop 33"/>
          <p:cNvSpPr/>
          <p:nvPr userDrawn="1"/>
        </p:nvSpPr>
        <p:spPr bwMode="auto">
          <a:xfrm>
            <a:off x="5629432" y="4681875"/>
            <a:ext cx="1030108" cy="1030108"/>
          </a:xfrm>
          <a:prstGeom prst="teardrop">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solidFill>
                  <a:schemeClr val="bg1">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6313" y="2739678"/>
            <a:ext cx="10242550"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solidFill>
                  <a:schemeClr val="accent3">
                    <a:lumMod val="20000"/>
                    <a:lumOff val="80000"/>
                    <a:alpha val="99000"/>
                  </a:schemeClr>
                </a:soli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900238"/>
            <a:ext cx="10237787" cy="914096"/>
          </a:xfrm>
        </p:spPr>
        <p:txBody>
          <a:bodyPr wrap="square" anchor="b">
            <a:noAutofit/>
          </a:bodyPr>
          <a:lstStyle>
            <a:lvl1pPr marL="0" indent="0">
              <a:buNone/>
              <a:defRPr sz="6600" spc="-150">
                <a:solidFill>
                  <a:schemeClr val="bg1">
                    <a:alpha val="99000"/>
                  </a:schemeClr>
                </a:solidFill>
              </a:defRPr>
            </a:lvl1pPr>
          </a:lstStyle>
          <a:p>
            <a:pPr lvl="0"/>
            <a:r>
              <a:rPr lang="en-US" smtClean="0"/>
              <a:t>Click to edit Master text styles</a:t>
            </a:r>
          </a:p>
        </p:txBody>
      </p:sp>
    </p:spTree>
    <p:extLst>
      <p:ext uri="{BB962C8B-B14F-4D97-AF65-F5344CB8AC3E}">
        <p14:creationId xmlns:p14="http://schemas.microsoft.com/office/powerpoint/2010/main" val="12221178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8"/>
            <a:ext cx="11149013" cy="5181601"/>
          </a:xfrm>
          <a:prstGeom prst="rect">
            <a:avLst/>
          </a:prstGeom>
        </p:spPr>
        <p:txBody>
          <a:bodyPr/>
          <a:lstStyle>
            <a:lvl1pPr marL="0" indent="0">
              <a:spcBef>
                <a:spcPts val="2400"/>
              </a:spcBef>
              <a:buNone/>
              <a:defRPr sz="4000">
                <a:solidFill>
                  <a:schemeClr val="tx1">
                    <a:lumMod val="75000"/>
                    <a:lumOff val="25000"/>
                    <a:alpha val="99000"/>
                  </a:schemeClr>
                </a:solidFill>
                <a:latin typeface="+mn-lt"/>
              </a:defRPr>
            </a:lvl1pPr>
            <a:lvl2pPr marL="0" indent="0">
              <a:buNone/>
              <a:defRPr sz="3200">
                <a:solidFill>
                  <a:schemeClr val="tx1">
                    <a:lumMod val="75000"/>
                    <a:lumOff val="25000"/>
                    <a:alpha val="99000"/>
                  </a:schemeClr>
                </a:solidFill>
                <a:latin typeface="+mn-lt"/>
              </a:defRPr>
            </a:lvl2pPr>
            <a:lvl3pPr marL="231775" indent="0">
              <a:buNone/>
              <a:defRPr sz="3200">
                <a:solidFill>
                  <a:schemeClr val="tx1">
                    <a:lumMod val="75000"/>
                    <a:lumOff val="25000"/>
                    <a:alpha val="99000"/>
                  </a:schemeClr>
                </a:solidFill>
                <a:latin typeface="+mn-lt"/>
              </a:defRPr>
            </a:lvl3pPr>
            <a:lvl4pPr marL="457200" indent="0">
              <a:buNone/>
              <a:defRPr sz="3200">
                <a:solidFill>
                  <a:schemeClr val="tx1">
                    <a:lumMod val="75000"/>
                    <a:lumOff val="25000"/>
                    <a:alpha val="99000"/>
                  </a:schemeClr>
                </a:solidFill>
                <a:latin typeface="+mn-lt"/>
              </a:defRPr>
            </a:lvl4pPr>
            <a:lvl5pPr marL="693738" indent="0">
              <a:buNone/>
              <a:defRPr sz="3200">
                <a:solidFill>
                  <a:schemeClr val="tx1">
                    <a:lumMod val="75000"/>
                    <a:lumOff val="25000"/>
                    <a:alpha val="99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6838841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solidFill>
                  <a:schemeClr val="tx1">
                    <a:lumMod val="75000"/>
                    <a:lumOff val="25000"/>
                  </a:schemeClr>
                </a:solidFill>
                <a:latin typeface="+mn-lt"/>
              </a:defRPr>
            </a:lvl1pPr>
            <a:lvl2pPr marL="0" indent="0">
              <a:buNone/>
              <a:defRPr sz="2000">
                <a:solidFill>
                  <a:schemeClr val="tx1">
                    <a:lumMod val="75000"/>
                    <a:lumOff val="25000"/>
                  </a:schemeClr>
                </a:solidFill>
                <a:latin typeface="+mn-lt"/>
              </a:defRPr>
            </a:lvl2pPr>
            <a:lvl3pPr marL="231775" indent="0">
              <a:buNone/>
              <a:defRPr sz="2000">
                <a:solidFill>
                  <a:schemeClr val="tx1">
                    <a:lumMod val="75000"/>
                    <a:lumOff val="25000"/>
                  </a:schemeClr>
                </a:solidFill>
                <a:latin typeface="+mn-lt"/>
              </a:defRPr>
            </a:lvl3pPr>
            <a:lvl4pPr marL="457200" indent="0">
              <a:buNone/>
              <a:defRPr sz="2000">
                <a:solidFill>
                  <a:schemeClr val="tx1">
                    <a:lumMod val="75000"/>
                    <a:lumOff val="25000"/>
                  </a:schemeClr>
                </a:solidFill>
                <a:latin typeface="+mn-lt"/>
              </a:defRPr>
            </a:lvl4pPr>
            <a:lvl5pPr marL="693738" indent="0">
              <a:buNone/>
              <a:defRPr sz="2000">
                <a:solidFill>
                  <a:schemeClr val="tx1">
                    <a:lumMod val="75000"/>
                    <a:lumOff val="2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3971137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5181600"/>
          </a:xfrm>
        </p:spPr>
        <p:txBody>
          <a:bodyPr/>
          <a:lstStyle>
            <a:lvl1pPr marL="0" indent="0">
              <a:spcBef>
                <a:spcPts val="1200"/>
              </a:spcBef>
              <a:buNone/>
              <a:defRPr sz="4000">
                <a:solidFill>
                  <a:schemeClr val="tx1">
                    <a:lumMod val="75000"/>
                    <a:lumOff val="25000"/>
                  </a:schemeClr>
                </a:solidFill>
                <a:latin typeface="+mn-lt"/>
              </a:defRPr>
            </a:lvl1pPr>
            <a:lvl2pPr marL="0" indent="0">
              <a:buNone/>
              <a:defRPr sz="2000">
                <a:solidFill>
                  <a:schemeClr val="tx1">
                    <a:lumMod val="75000"/>
                    <a:lumOff val="25000"/>
                  </a:schemeClr>
                </a:solidFill>
                <a:latin typeface="+mn-lt"/>
              </a:defRPr>
            </a:lvl2pPr>
            <a:lvl3pPr marL="233363" indent="0">
              <a:buNone/>
              <a:defRPr sz="2000">
                <a:solidFill>
                  <a:schemeClr val="tx1">
                    <a:lumMod val="75000"/>
                    <a:lumOff val="25000"/>
                  </a:schemeClr>
                </a:solidFill>
                <a:latin typeface="+mn-lt"/>
              </a:defRPr>
            </a:lvl3pPr>
            <a:lvl4pPr marL="457200" indent="0">
              <a:buNone/>
              <a:defRPr sz="2000">
                <a:solidFill>
                  <a:schemeClr val="tx1">
                    <a:lumMod val="75000"/>
                    <a:lumOff val="25000"/>
                  </a:schemeClr>
                </a:solidFill>
                <a:latin typeface="+mn-lt"/>
              </a:defRPr>
            </a:lvl4pPr>
            <a:lvl5pPr marL="693738" indent="0">
              <a:buNone/>
              <a:defRPr sz="2000">
                <a:solidFill>
                  <a:schemeClr val="tx1">
                    <a:lumMod val="75000"/>
                    <a:lumOff val="2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5181600"/>
          </a:xfrm>
        </p:spPr>
        <p:txBody>
          <a:bodyPr/>
          <a:lstStyle>
            <a:lvl1pPr marL="0" indent="0">
              <a:spcBef>
                <a:spcPts val="1200"/>
              </a:spcBef>
              <a:buNone/>
              <a:defRPr lang="en-US" sz="4000" kern="1200" spc="-70" baseline="0" dirty="0" smtClean="0">
                <a:solidFill>
                  <a:schemeClr val="tx1">
                    <a:lumMod val="75000"/>
                    <a:lumOff val="25000"/>
                  </a:schemeClr>
                </a:solidFill>
                <a:latin typeface="+mn-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solidFill>
                  <a:schemeClr val="tx1">
                    <a:lumMod val="75000"/>
                    <a:lumOff val="25000"/>
                  </a:schemeClr>
                </a:soli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211693143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5349198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7990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700" y="1447800"/>
            <a:ext cx="11152188" cy="51816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6598421"/>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82" r:id="rId3"/>
    <p:sldLayoutId id="2147484070" r:id="rId4"/>
    <p:sldLayoutId id="2147484072" r:id="rId5"/>
    <p:sldLayoutId id="2147484073" r:id="rId6"/>
    <p:sldLayoutId id="2147484076" r:id="rId7"/>
    <p:sldLayoutId id="2147484077" r:id="rId8"/>
    <p:sldLayoutId id="2147484078" r:id="rId9"/>
    <p:sldLayoutId id="2147484083" r:id="rId10"/>
    <p:sldLayoutId id="2147484086" r:id="rId11"/>
    <p:sldLayoutId id="2147484084" r:id="rId12"/>
    <p:sldLayoutId id="2147484085" r:id="rId13"/>
    <p:sldLayoutId id="2147484079" r:id="rId14"/>
    <p:sldLayoutId id="2147484081" r:id="rId15"/>
    <p:sldLayoutId id="2147484087" r:id="rId16"/>
    <p:sldLayoutId id="2147484088"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solidFill>
            <a:schemeClr val="accent1">
              <a:alpha val="99000"/>
            </a:schemeClr>
          </a:soli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solidFill>
            <a:schemeClr val="tx1">
              <a:lumMod val="75000"/>
              <a:lumOff val="25000"/>
              <a:alpha val="99000"/>
            </a:schemeClr>
          </a:solidFill>
          <a:latin typeface="+mn-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ü"/>
        <a:tabLst/>
        <a:defRPr sz="2400" kern="1200" spc="0" baseline="0">
          <a:solidFill>
            <a:schemeClr val="tx1">
              <a:lumMod val="75000"/>
              <a:lumOff val="25000"/>
              <a:alpha val="99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lumMod val="75000"/>
              <a:lumOff val="25000"/>
              <a:alpha val="99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lumMod val="75000"/>
              <a:lumOff val="25000"/>
              <a:alpha val="99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itpro.nikkeibp.co.jp/article/COLUMN/20070416/268374/"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www.atmarkit.co.jp/ait/articles/0503/12/news025.html"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hyperlink" Target="http://isocpp.org/std/status"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8694" y="2192642"/>
            <a:ext cx="10237787" cy="914096"/>
          </a:xfrm>
        </p:spPr>
        <p:txBody>
          <a:bodyPr/>
          <a:lstStyle/>
          <a:p>
            <a:r>
              <a:rPr lang="en-US" altLang="ja-JP" dirty="0" smtClean="0"/>
              <a:t>VC++</a:t>
            </a:r>
            <a:r>
              <a:rPr lang="ja-JP" altLang="en-US" dirty="0" smtClean="0"/>
              <a:t>まわりの非同期処理</a:t>
            </a:r>
            <a:endParaRPr lang="en-US" dirty="0"/>
          </a:p>
        </p:txBody>
      </p:sp>
      <p:sp>
        <p:nvSpPr>
          <p:cNvPr id="3" name="Text Placeholder 2"/>
          <p:cNvSpPr>
            <a:spLocks noGrp="1"/>
          </p:cNvSpPr>
          <p:nvPr>
            <p:ph type="body" sz="quarter" idx="12"/>
          </p:nvPr>
        </p:nvSpPr>
        <p:spPr>
          <a:xfrm>
            <a:off x="978694" y="3425824"/>
            <a:ext cx="10237787" cy="2924176"/>
          </a:xfrm>
        </p:spPr>
        <p:txBody>
          <a:bodyPr/>
          <a:lstStyle/>
          <a:p>
            <a:r>
              <a:rPr lang="ja-JP" altLang="en-US" dirty="0" smtClean="0"/>
              <a:t>～</a:t>
            </a:r>
            <a:r>
              <a:rPr lang="en-US" altLang="ja-JP" dirty="0" smtClean="0"/>
              <a:t>VC++</a:t>
            </a:r>
            <a:r>
              <a:rPr lang="ja-JP" altLang="en-US" dirty="0" smtClean="0"/>
              <a:t>と</a:t>
            </a:r>
            <a:r>
              <a:rPr lang="en-US" altLang="ja-JP" dirty="0" smtClean="0"/>
              <a:t>C++/CX</a:t>
            </a:r>
            <a:r>
              <a:rPr lang="ja-JP" altLang="en-US" dirty="0" smtClean="0"/>
              <a:t>について～</a:t>
            </a:r>
            <a:endParaRPr lang="en-US" altLang="ja-JP" dirty="0" smtClean="0"/>
          </a:p>
          <a:p>
            <a:r>
              <a:rPr lang="en-US" altLang="ja-JP" dirty="0" smtClean="0"/>
              <a:t>CommunityOpenDay2014</a:t>
            </a:r>
          </a:p>
          <a:p>
            <a:r>
              <a:rPr lang="en-US" altLang="ja-JP" dirty="0" smtClean="0"/>
              <a:t>2014/3/22 Sat</a:t>
            </a:r>
          </a:p>
          <a:p>
            <a:endParaRPr lang="en-US" altLang="ja-JP" dirty="0" smtClean="0"/>
          </a:p>
          <a:p>
            <a:r>
              <a:rPr lang="en-US" altLang="ja-JP" dirty="0" smtClean="0"/>
              <a:t>Room metro</a:t>
            </a:r>
            <a:r>
              <a:rPr lang="ja-JP" altLang="en-US" dirty="0" smtClean="0"/>
              <a:t>大阪</a:t>
            </a:r>
            <a:r>
              <a:rPr lang="en-US" altLang="ja-JP" dirty="0" smtClean="0"/>
              <a:t> </a:t>
            </a:r>
            <a:r>
              <a:rPr lang="ja-JP" altLang="en-US" dirty="0" smtClean="0"/>
              <a:t>遥佐保</a:t>
            </a:r>
            <a:endParaRPr lang="en-US" dirty="0"/>
          </a:p>
        </p:txBody>
      </p:sp>
    </p:spTree>
    <p:extLst>
      <p:ext uri="{BB962C8B-B14F-4D97-AF65-F5344CB8AC3E}">
        <p14:creationId xmlns:p14="http://schemas.microsoft.com/office/powerpoint/2010/main" val="42129672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同期処理 </a:t>
            </a:r>
            <a:r>
              <a:rPr kumimoji="1" lang="en-US" altLang="ja-JP" dirty="0" smtClean="0"/>
              <a:t>/ </a:t>
            </a:r>
            <a:r>
              <a:rPr kumimoji="1" lang="ja-JP" altLang="en-US" dirty="0" smtClean="0"/>
              <a:t>シングルスレッド</a:t>
            </a:r>
            <a:endParaRPr kumimoji="1" lang="ja-JP" altLang="en-US" dirty="0"/>
          </a:p>
        </p:txBody>
      </p:sp>
      <p:sp>
        <p:nvSpPr>
          <p:cNvPr id="4" name="角丸四角形 3"/>
          <p:cNvSpPr/>
          <p:nvPr/>
        </p:nvSpPr>
        <p:spPr bwMode="auto">
          <a:xfrm>
            <a:off x="1566914" y="1825414"/>
            <a:ext cx="2140395" cy="779930"/>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2800" dirty="0" smtClean="0">
                <a:solidFill>
                  <a:schemeClr val="tx1"/>
                </a:solidFill>
                <a:ea typeface="Segoe UI" pitchFamily="34" charset="0"/>
                <a:cs typeface="Segoe UI" pitchFamily="34" charset="0"/>
              </a:rPr>
              <a:t>Web</a:t>
            </a:r>
            <a:r>
              <a:rPr kumimoji="1" lang="ja-JP" altLang="en-US" sz="2800" dirty="0" smtClean="0">
                <a:solidFill>
                  <a:schemeClr val="tx1"/>
                </a:solidFill>
                <a:ea typeface="Segoe UI" pitchFamily="34" charset="0"/>
                <a:cs typeface="Segoe UI" pitchFamily="34" charset="0"/>
              </a:rPr>
              <a:t>サイト</a:t>
            </a:r>
          </a:p>
        </p:txBody>
      </p:sp>
      <p:sp>
        <p:nvSpPr>
          <p:cNvPr id="5" name="角丸四角形 4"/>
          <p:cNvSpPr/>
          <p:nvPr/>
        </p:nvSpPr>
        <p:spPr bwMode="auto">
          <a:xfrm>
            <a:off x="1265130" y="3451367"/>
            <a:ext cx="2743966"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1. </a:t>
            </a:r>
            <a:r>
              <a:rPr kumimoji="1" lang="ja-JP" altLang="en-US" sz="3200" dirty="0" smtClean="0">
                <a:solidFill>
                  <a:schemeClr val="tx1"/>
                </a:solidFill>
                <a:ea typeface="Segoe UI" pitchFamily="34" charset="0"/>
                <a:cs typeface="Segoe UI" pitchFamily="34" charset="0"/>
              </a:rPr>
              <a:t>ボタン押す</a:t>
            </a:r>
          </a:p>
        </p:txBody>
      </p:sp>
      <p:sp>
        <p:nvSpPr>
          <p:cNvPr id="6" name="角丸四角形 5"/>
          <p:cNvSpPr/>
          <p:nvPr/>
        </p:nvSpPr>
        <p:spPr bwMode="auto">
          <a:xfrm>
            <a:off x="5017319" y="3255499"/>
            <a:ext cx="2260303" cy="1065980"/>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1-1.</a:t>
            </a:r>
            <a:r>
              <a:rPr kumimoji="1" lang="ja-JP" altLang="en-US" sz="3200" dirty="0" smtClean="0">
                <a:solidFill>
                  <a:schemeClr val="tx1"/>
                </a:solidFill>
                <a:ea typeface="Segoe UI" pitchFamily="34" charset="0"/>
                <a:cs typeface="Segoe UI" pitchFamily="34" charset="0"/>
              </a:rPr>
              <a:t>データ取得</a:t>
            </a:r>
          </a:p>
        </p:txBody>
      </p:sp>
      <p:sp>
        <p:nvSpPr>
          <p:cNvPr id="7" name="角丸四角形 6"/>
          <p:cNvSpPr/>
          <p:nvPr/>
        </p:nvSpPr>
        <p:spPr bwMode="auto">
          <a:xfrm>
            <a:off x="1265129" y="4621521"/>
            <a:ext cx="2743966"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2. UI</a:t>
            </a:r>
            <a:r>
              <a:rPr kumimoji="1" lang="ja-JP" altLang="en-US" sz="3200" dirty="0" smtClean="0">
                <a:solidFill>
                  <a:schemeClr val="tx1"/>
                </a:solidFill>
                <a:ea typeface="Segoe UI" pitchFamily="34" charset="0"/>
                <a:cs typeface="Segoe UI" pitchFamily="34" charset="0"/>
              </a:rPr>
              <a:t>更新</a:t>
            </a:r>
          </a:p>
        </p:txBody>
      </p:sp>
      <p:cxnSp>
        <p:nvCxnSpPr>
          <p:cNvPr id="11" name="直線矢印コネクタ 10"/>
          <p:cNvCxnSpPr>
            <a:stCxn id="4" idx="2"/>
            <a:endCxn id="5" idx="0"/>
          </p:cNvCxnSpPr>
          <p:nvPr/>
        </p:nvCxnSpPr>
        <p:spPr>
          <a:xfrm>
            <a:off x="2637112" y="2605344"/>
            <a:ext cx="1" cy="846023"/>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6" idx="2"/>
            <a:endCxn id="7" idx="3"/>
          </p:cNvCxnSpPr>
          <p:nvPr/>
        </p:nvCxnSpPr>
        <p:spPr>
          <a:xfrm flipH="1">
            <a:off x="4009095" y="4321479"/>
            <a:ext cx="2138376" cy="637164"/>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5" idx="3"/>
            <a:endCxn id="6" idx="1"/>
          </p:cNvCxnSpPr>
          <p:nvPr/>
        </p:nvCxnSpPr>
        <p:spPr>
          <a:xfrm>
            <a:off x="4009096" y="3788489"/>
            <a:ext cx="1008223" cy="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sp>
        <p:nvSpPr>
          <p:cNvPr id="31" name="Text Placeholder 9"/>
          <p:cNvSpPr>
            <a:spLocks noGrp="1"/>
          </p:cNvSpPr>
          <p:nvPr>
            <p:ph type="body" sz="quarter" idx="10"/>
          </p:nvPr>
        </p:nvSpPr>
        <p:spPr>
          <a:xfrm>
            <a:off x="6797472" y="2805278"/>
            <a:ext cx="4927888" cy="2536166"/>
          </a:xfrm>
        </p:spPr>
        <p:txBody>
          <a:bodyPr/>
          <a:lstStyle/>
          <a:p>
            <a:pPr algn="ctr"/>
            <a:r>
              <a:rPr lang="ja-JP" altLang="en-US" dirty="0"/>
              <a:t>直前</a:t>
            </a:r>
            <a:r>
              <a:rPr lang="ja-JP" altLang="en-US" dirty="0" smtClean="0"/>
              <a:t>の処理が</a:t>
            </a:r>
            <a:endParaRPr lang="en-US" altLang="ja-JP" dirty="0" smtClean="0"/>
          </a:p>
          <a:p>
            <a:pPr algn="ctr"/>
            <a:r>
              <a:rPr lang="ja-JP" altLang="en-US" dirty="0" smtClean="0"/>
              <a:t>終わってから</a:t>
            </a:r>
            <a:endParaRPr lang="en-US" altLang="ja-JP" dirty="0" smtClean="0"/>
          </a:p>
          <a:p>
            <a:pPr algn="ctr"/>
            <a:r>
              <a:rPr lang="ja-JP" altLang="en-US" dirty="0"/>
              <a:t>次</a:t>
            </a:r>
            <a:r>
              <a:rPr lang="ja-JP" altLang="en-US" dirty="0" smtClean="0"/>
              <a:t>の処理へ</a:t>
            </a:r>
            <a:endParaRPr lang="en-US" altLang="ja-JP" dirty="0" smtClean="0"/>
          </a:p>
        </p:txBody>
      </p:sp>
    </p:spTree>
    <p:extLst>
      <p:ext uri="{BB962C8B-B14F-4D97-AF65-F5344CB8AC3E}">
        <p14:creationId xmlns:p14="http://schemas.microsoft.com/office/powerpoint/2010/main" val="195122382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非同期処理</a:t>
            </a:r>
            <a:endParaRPr kumimoji="1" lang="ja-JP" altLang="en-US" dirty="0"/>
          </a:p>
        </p:txBody>
      </p:sp>
      <p:sp>
        <p:nvSpPr>
          <p:cNvPr id="4" name="角丸四角形 3"/>
          <p:cNvSpPr/>
          <p:nvPr/>
        </p:nvSpPr>
        <p:spPr bwMode="auto">
          <a:xfrm>
            <a:off x="1566914" y="1399530"/>
            <a:ext cx="2140395" cy="779930"/>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2800" dirty="0" smtClean="0">
                <a:solidFill>
                  <a:schemeClr val="tx1"/>
                </a:solidFill>
                <a:ea typeface="Segoe UI" pitchFamily="34" charset="0"/>
                <a:cs typeface="Segoe UI" pitchFamily="34" charset="0"/>
              </a:rPr>
              <a:t>Web</a:t>
            </a:r>
            <a:r>
              <a:rPr kumimoji="1" lang="ja-JP" altLang="en-US" sz="2800" dirty="0" smtClean="0">
                <a:solidFill>
                  <a:schemeClr val="tx1"/>
                </a:solidFill>
                <a:ea typeface="Segoe UI" pitchFamily="34" charset="0"/>
                <a:cs typeface="Segoe UI" pitchFamily="34" charset="0"/>
              </a:rPr>
              <a:t>サイト</a:t>
            </a:r>
          </a:p>
        </p:txBody>
      </p:sp>
      <p:sp>
        <p:nvSpPr>
          <p:cNvPr id="5" name="角丸四角形 4"/>
          <p:cNvSpPr/>
          <p:nvPr/>
        </p:nvSpPr>
        <p:spPr bwMode="auto">
          <a:xfrm>
            <a:off x="1265130" y="3025483"/>
            <a:ext cx="2743966"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1. </a:t>
            </a:r>
            <a:r>
              <a:rPr kumimoji="1" lang="ja-JP" altLang="en-US" sz="3200" dirty="0" smtClean="0">
                <a:solidFill>
                  <a:schemeClr val="tx1"/>
                </a:solidFill>
                <a:ea typeface="Segoe UI" pitchFamily="34" charset="0"/>
                <a:cs typeface="Segoe UI" pitchFamily="34" charset="0"/>
              </a:rPr>
              <a:t>ボタン押す</a:t>
            </a:r>
          </a:p>
        </p:txBody>
      </p:sp>
      <p:sp>
        <p:nvSpPr>
          <p:cNvPr id="6" name="角丸四角形 5"/>
          <p:cNvSpPr/>
          <p:nvPr/>
        </p:nvSpPr>
        <p:spPr bwMode="auto">
          <a:xfrm>
            <a:off x="5017319" y="2829615"/>
            <a:ext cx="2260303" cy="1065980"/>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1-1.</a:t>
            </a:r>
            <a:r>
              <a:rPr kumimoji="1" lang="ja-JP" altLang="en-US" sz="3200" dirty="0" smtClean="0">
                <a:solidFill>
                  <a:schemeClr val="tx1"/>
                </a:solidFill>
                <a:ea typeface="Segoe UI" pitchFamily="34" charset="0"/>
                <a:cs typeface="Segoe UI" pitchFamily="34" charset="0"/>
              </a:rPr>
              <a:t>データ取得</a:t>
            </a:r>
          </a:p>
        </p:txBody>
      </p:sp>
      <p:sp>
        <p:nvSpPr>
          <p:cNvPr id="7" name="角丸四角形 6"/>
          <p:cNvSpPr/>
          <p:nvPr/>
        </p:nvSpPr>
        <p:spPr bwMode="auto">
          <a:xfrm>
            <a:off x="1265129" y="4195637"/>
            <a:ext cx="2743966"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2. UI</a:t>
            </a:r>
            <a:r>
              <a:rPr kumimoji="1" lang="ja-JP" altLang="en-US" sz="3200" dirty="0" smtClean="0">
                <a:solidFill>
                  <a:schemeClr val="tx1"/>
                </a:solidFill>
                <a:ea typeface="Segoe UI" pitchFamily="34" charset="0"/>
                <a:cs typeface="Segoe UI" pitchFamily="34" charset="0"/>
              </a:rPr>
              <a:t>更新</a:t>
            </a:r>
          </a:p>
        </p:txBody>
      </p:sp>
      <p:cxnSp>
        <p:nvCxnSpPr>
          <p:cNvPr id="11" name="直線矢印コネクタ 10"/>
          <p:cNvCxnSpPr>
            <a:stCxn id="4" idx="2"/>
            <a:endCxn id="5" idx="0"/>
          </p:cNvCxnSpPr>
          <p:nvPr/>
        </p:nvCxnSpPr>
        <p:spPr>
          <a:xfrm>
            <a:off x="2637112" y="2179460"/>
            <a:ext cx="1" cy="846023"/>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6" idx="2"/>
            <a:endCxn id="18" idx="3"/>
          </p:cNvCxnSpPr>
          <p:nvPr/>
        </p:nvCxnSpPr>
        <p:spPr>
          <a:xfrm rot="5400000">
            <a:off x="4174625" y="3730067"/>
            <a:ext cx="1807318" cy="2138375"/>
          </a:xfrm>
          <a:prstGeom prst="bentConnector2">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5" idx="3"/>
            <a:endCxn id="6" idx="1"/>
          </p:cNvCxnSpPr>
          <p:nvPr/>
        </p:nvCxnSpPr>
        <p:spPr>
          <a:xfrm>
            <a:off x="4009096" y="3362605"/>
            <a:ext cx="1008223" cy="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sp>
        <p:nvSpPr>
          <p:cNvPr id="31" name="Text Placeholder 9"/>
          <p:cNvSpPr>
            <a:spLocks noGrp="1"/>
          </p:cNvSpPr>
          <p:nvPr>
            <p:ph type="body" sz="quarter" idx="10"/>
          </p:nvPr>
        </p:nvSpPr>
        <p:spPr>
          <a:xfrm>
            <a:off x="7397525" y="2759599"/>
            <a:ext cx="4447738" cy="2536166"/>
          </a:xfrm>
        </p:spPr>
        <p:txBody>
          <a:bodyPr/>
          <a:lstStyle/>
          <a:p>
            <a:pPr algn="ctr"/>
            <a:r>
              <a:rPr lang="en-US" altLang="ja-JP" dirty="0" smtClean="0"/>
              <a:t>1-1 </a:t>
            </a:r>
            <a:r>
              <a:rPr lang="ja-JP" altLang="en-US" dirty="0" smtClean="0"/>
              <a:t>の処理の</a:t>
            </a:r>
            <a:r>
              <a:rPr lang="en-US" altLang="ja-JP" dirty="0"/>
              <a:t/>
            </a:r>
            <a:br>
              <a:rPr lang="en-US" altLang="ja-JP" dirty="0"/>
            </a:br>
            <a:r>
              <a:rPr lang="ja-JP" altLang="en-US" dirty="0" smtClean="0"/>
              <a:t>終了を待たずに</a:t>
            </a:r>
            <a:r>
              <a:rPr lang="en-US" altLang="ja-JP" dirty="0"/>
              <a:t/>
            </a:r>
            <a:br>
              <a:rPr lang="en-US" altLang="ja-JP" dirty="0"/>
            </a:br>
            <a:r>
              <a:rPr lang="en-US" altLang="ja-JP" dirty="0" smtClean="0"/>
              <a:t>2 </a:t>
            </a:r>
            <a:r>
              <a:rPr lang="ja-JP" altLang="en-US" dirty="0" smtClean="0"/>
              <a:t>の処理を行う</a:t>
            </a:r>
            <a:endParaRPr lang="en-US" altLang="ja-JP" dirty="0" smtClean="0"/>
          </a:p>
        </p:txBody>
      </p:sp>
      <p:cxnSp>
        <p:nvCxnSpPr>
          <p:cNvPr id="13" name="直線矢印コネクタ 12"/>
          <p:cNvCxnSpPr>
            <a:stCxn id="5" idx="2"/>
            <a:endCxn id="7" idx="0"/>
          </p:cNvCxnSpPr>
          <p:nvPr/>
        </p:nvCxnSpPr>
        <p:spPr>
          <a:xfrm flipH="1">
            <a:off x="2637112" y="3699727"/>
            <a:ext cx="1" cy="49591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bwMode="auto">
          <a:xfrm>
            <a:off x="1265130" y="5365791"/>
            <a:ext cx="2743966"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a:solidFill>
                  <a:schemeClr val="tx1"/>
                </a:solidFill>
                <a:ea typeface="Segoe UI" pitchFamily="34" charset="0"/>
                <a:cs typeface="Segoe UI" pitchFamily="34" charset="0"/>
              </a:rPr>
              <a:t>3</a:t>
            </a:r>
            <a:r>
              <a:rPr kumimoji="1" lang="en-US" altLang="ja-JP" sz="3200" dirty="0" smtClean="0">
                <a:solidFill>
                  <a:schemeClr val="tx1"/>
                </a:solidFill>
                <a:ea typeface="Segoe UI" pitchFamily="34" charset="0"/>
                <a:cs typeface="Segoe UI" pitchFamily="34" charset="0"/>
              </a:rPr>
              <a:t>. …</a:t>
            </a:r>
            <a:endParaRPr kumimoji="1" lang="ja-JP" altLang="en-US" sz="3200" dirty="0" smtClean="0">
              <a:solidFill>
                <a:schemeClr val="tx1"/>
              </a:solidFill>
              <a:ea typeface="Segoe UI" pitchFamily="34" charset="0"/>
              <a:cs typeface="Segoe UI" pitchFamily="34" charset="0"/>
            </a:endParaRPr>
          </a:p>
        </p:txBody>
      </p:sp>
      <p:cxnSp>
        <p:nvCxnSpPr>
          <p:cNvPr id="19" name="直線矢印コネクタ 18"/>
          <p:cNvCxnSpPr>
            <a:endCxn id="18" idx="0"/>
          </p:cNvCxnSpPr>
          <p:nvPr/>
        </p:nvCxnSpPr>
        <p:spPr>
          <a:xfrm flipH="1">
            <a:off x="2637113" y="4869881"/>
            <a:ext cx="1" cy="49591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11449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マルチスレッド</a:t>
            </a:r>
            <a:endParaRPr kumimoji="1" lang="ja-JP" altLang="en-US" dirty="0"/>
          </a:p>
        </p:txBody>
      </p:sp>
      <p:sp>
        <p:nvSpPr>
          <p:cNvPr id="13" name="角丸四角形 12"/>
          <p:cNvSpPr/>
          <p:nvPr/>
        </p:nvSpPr>
        <p:spPr bwMode="auto">
          <a:xfrm>
            <a:off x="498171" y="1398661"/>
            <a:ext cx="3734626" cy="732941"/>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行列</a:t>
            </a:r>
            <a:r>
              <a:rPr kumimoji="1" lang="ja-JP" altLang="en-US" sz="2800" dirty="0">
                <a:solidFill>
                  <a:schemeClr val="tx1"/>
                </a:solidFill>
                <a:ea typeface="Segoe UI" pitchFamily="34" charset="0"/>
                <a:cs typeface="Segoe UI" pitchFamily="34" charset="0"/>
              </a:rPr>
              <a:t>計算</a:t>
            </a:r>
            <a:endParaRPr kumimoji="1" lang="ja-JP" altLang="en-US" sz="2800" dirty="0" smtClean="0">
              <a:solidFill>
                <a:schemeClr val="tx1"/>
              </a:solidFill>
              <a:ea typeface="Segoe UI" pitchFamily="34" charset="0"/>
              <a:cs typeface="Segoe UI" pitchFamily="34" charset="0"/>
            </a:endParaRPr>
          </a:p>
        </p:txBody>
      </p:sp>
      <p:sp>
        <p:nvSpPr>
          <p:cNvPr id="14" name="角丸四角形 13"/>
          <p:cNvSpPr/>
          <p:nvPr/>
        </p:nvSpPr>
        <p:spPr bwMode="auto">
          <a:xfrm>
            <a:off x="933069" y="2546556"/>
            <a:ext cx="2864824" cy="965936"/>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1. </a:t>
            </a:r>
            <a:r>
              <a:rPr kumimoji="1" lang="ja-JP" altLang="en-US" sz="3200" dirty="0" smtClean="0">
                <a:solidFill>
                  <a:schemeClr val="tx1"/>
                </a:solidFill>
                <a:ea typeface="Segoe UI" pitchFamily="34" charset="0"/>
                <a:cs typeface="Segoe UI" pitchFamily="34" charset="0"/>
              </a:rPr>
              <a:t>行列掛け算</a:t>
            </a:r>
            <a:endParaRPr kumimoji="1" lang="en-US" altLang="ja-JP" sz="3200" dirty="0" smtClean="0">
              <a:solidFill>
                <a:schemeClr val="tx1"/>
              </a:solidFill>
              <a:ea typeface="Segoe UI" pitchFamily="34" charset="0"/>
              <a:cs typeface="Segoe UI" pitchFamily="34" charset="0"/>
            </a:endParaRPr>
          </a:p>
          <a:p>
            <a:pPr algn="ctr" defTabSz="914099" fontAlgn="base">
              <a:spcBef>
                <a:spcPct val="0"/>
              </a:spcBef>
              <a:spcAft>
                <a:spcPct val="0"/>
              </a:spcAft>
            </a:pPr>
            <a:r>
              <a:rPr kumimoji="1" lang="ja-JP" altLang="en-US" sz="3200" dirty="0">
                <a:solidFill>
                  <a:schemeClr val="tx1"/>
                </a:solidFill>
                <a:ea typeface="Segoe UI" pitchFamily="34" charset="0"/>
                <a:cs typeface="Segoe UI" pitchFamily="34" charset="0"/>
              </a:rPr>
              <a:t>開始</a:t>
            </a:r>
            <a:endParaRPr kumimoji="1" lang="en-US" altLang="ja-JP" sz="3200" dirty="0" smtClean="0">
              <a:solidFill>
                <a:schemeClr val="tx1"/>
              </a:solidFill>
              <a:ea typeface="Segoe UI" pitchFamily="34" charset="0"/>
              <a:cs typeface="Segoe UI" pitchFamily="34" charset="0"/>
            </a:endParaRPr>
          </a:p>
        </p:txBody>
      </p:sp>
      <p:sp>
        <p:nvSpPr>
          <p:cNvPr id="16" name="角丸四角形 15"/>
          <p:cNvSpPr/>
          <p:nvPr/>
        </p:nvSpPr>
        <p:spPr bwMode="auto">
          <a:xfrm>
            <a:off x="4181540" y="3451686"/>
            <a:ext cx="2864820"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1-1. 1</a:t>
            </a:r>
            <a:r>
              <a:rPr kumimoji="1" lang="ja-JP" altLang="en-US" sz="3200" dirty="0" smtClean="0">
                <a:solidFill>
                  <a:schemeClr val="tx1"/>
                </a:solidFill>
                <a:ea typeface="Segoe UI" pitchFamily="34" charset="0"/>
                <a:cs typeface="Segoe UI" pitchFamily="34" charset="0"/>
              </a:rPr>
              <a:t>行目演算</a:t>
            </a:r>
          </a:p>
        </p:txBody>
      </p:sp>
      <p:sp>
        <p:nvSpPr>
          <p:cNvPr id="17" name="角丸四角形 16"/>
          <p:cNvSpPr/>
          <p:nvPr/>
        </p:nvSpPr>
        <p:spPr bwMode="auto">
          <a:xfrm>
            <a:off x="933070" y="4023278"/>
            <a:ext cx="2864824"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2. </a:t>
            </a:r>
            <a:r>
              <a:rPr kumimoji="1" lang="ja-JP" altLang="en-US" sz="3200" dirty="0" smtClean="0">
                <a:solidFill>
                  <a:schemeClr val="tx1"/>
                </a:solidFill>
                <a:ea typeface="Segoe UI" pitchFamily="34" charset="0"/>
                <a:cs typeface="Segoe UI" pitchFamily="34" charset="0"/>
              </a:rPr>
              <a:t>文字出力</a:t>
            </a:r>
          </a:p>
        </p:txBody>
      </p:sp>
      <p:cxnSp>
        <p:nvCxnSpPr>
          <p:cNvPr id="19" name="直線矢印コネクタ 18"/>
          <p:cNvCxnSpPr>
            <a:stCxn id="13" idx="2"/>
            <a:endCxn id="14" idx="0"/>
          </p:cNvCxnSpPr>
          <p:nvPr/>
        </p:nvCxnSpPr>
        <p:spPr>
          <a:xfrm flipH="1">
            <a:off x="2365481" y="2131602"/>
            <a:ext cx="3" cy="414954"/>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14" idx="2"/>
            <a:endCxn id="17" idx="0"/>
          </p:cNvCxnSpPr>
          <p:nvPr/>
        </p:nvCxnSpPr>
        <p:spPr>
          <a:xfrm>
            <a:off x="2365481" y="3512492"/>
            <a:ext cx="1" cy="510786"/>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4" idx="3"/>
            <a:endCxn id="16" idx="0"/>
          </p:cNvCxnSpPr>
          <p:nvPr/>
        </p:nvCxnSpPr>
        <p:spPr>
          <a:xfrm>
            <a:off x="3797893" y="3029524"/>
            <a:ext cx="1816057" cy="422162"/>
          </a:xfrm>
          <a:prstGeom prst="bentConnector2">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17" idx="2"/>
          </p:cNvCxnSpPr>
          <p:nvPr/>
        </p:nvCxnSpPr>
        <p:spPr>
          <a:xfrm>
            <a:off x="2365482" y="4697522"/>
            <a:ext cx="0" cy="49591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sp>
        <p:nvSpPr>
          <p:cNvPr id="25" name="Text Placeholder 9"/>
          <p:cNvSpPr txBox="1">
            <a:spLocks/>
          </p:cNvSpPr>
          <p:nvPr/>
        </p:nvSpPr>
        <p:spPr>
          <a:xfrm>
            <a:off x="6198786" y="1322060"/>
            <a:ext cx="5797129" cy="1457276"/>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solidFill>
                  <a:schemeClr val="tx1">
                    <a:lumMod val="75000"/>
                    <a:lumOff val="25000"/>
                    <a:alpha val="99000"/>
                  </a:schemeClr>
                </a:solidFill>
                <a:latin typeface="+mn-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3200" kern="1200" spc="0" baseline="0">
                <a:solidFill>
                  <a:schemeClr val="tx1">
                    <a:lumMod val="75000"/>
                    <a:lumOff val="25000"/>
                    <a:alpha val="99000"/>
                  </a:schemeClr>
                </a:soli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3200" kern="1200" spc="0" baseline="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ja-JP" altLang="en-US" dirty="0" smtClean="0"/>
              <a:t>前の処理を待たずに次へ </a:t>
            </a:r>
            <a:r>
              <a:rPr lang="en-US" altLang="ja-JP" dirty="0" smtClean="0"/>
              <a:t>1-1</a:t>
            </a:r>
            <a:r>
              <a:rPr lang="ja-JP" altLang="en-US" dirty="0" smtClean="0"/>
              <a:t>と</a:t>
            </a:r>
            <a:r>
              <a:rPr lang="en-US" altLang="ja-JP" dirty="0" smtClean="0"/>
              <a:t>1-2</a:t>
            </a:r>
            <a:r>
              <a:rPr lang="ja-JP" altLang="en-US" dirty="0" smtClean="0"/>
              <a:t>は同時に処理</a:t>
            </a:r>
            <a:endParaRPr lang="en-US" altLang="ja-JP" dirty="0" smtClean="0"/>
          </a:p>
        </p:txBody>
      </p:sp>
      <p:sp>
        <p:nvSpPr>
          <p:cNvPr id="26" name="角丸四角形 25"/>
          <p:cNvSpPr/>
          <p:nvPr/>
        </p:nvSpPr>
        <p:spPr bwMode="auto">
          <a:xfrm>
            <a:off x="933075" y="5193432"/>
            <a:ext cx="2864818"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3. </a:t>
            </a:r>
            <a:r>
              <a:rPr kumimoji="1" lang="ja-JP" altLang="en-US" sz="3200" dirty="0" smtClean="0">
                <a:solidFill>
                  <a:schemeClr val="tx1"/>
                </a:solidFill>
                <a:ea typeface="Segoe UI" pitchFamily="34" charset="0"/>
                <a:cs typeface="Segoe UI" pitchFamily="34" charset="0"/>
              </a:rPr>
              <a:t>終了</a:t>
            </a:r>
          </a:p>
        </p:txBody>
      </p:sp>
      <p:cxnSp>
        <p:nvCxnSpPr>
          <p:cNvPr id="27" name="直線矢印コネクタ 26"/>
          <p:cNvCxnSpPr>
            <a:stCxn id="16" idx="2"/>
            <a:endCxn id="26" idx="3"/>
          </p:cNvCxnSpPr>
          <p:nvPr/>
        </p:nvCxnSpPr>
        <p:spPr>
          <a:xfrm rot="5400000">
            <a:off x="4003610" y="3920214"/>
            <a:ext cx="1404624" cy="1816057"/>
          </a:xfrm>
          <a:prstGeom prst="bentConnector2">
            <a:avLst/>
          </a:prstGeom>
          <a:ln w="76200">
            <a:headEnd type="none"/>
            <a:tailEnd type="arrow"/>
          </a:ln>
        </p:spPr>
        <p:style>
          <a:lnRef idx="1">
            <a:schemeClr val="accent1"/>
          </a:lnRef>
          <a:fillRef idx="0">
            <a:schemeClr val="accent1"/>
          </a:fillRef>
          <a:effectRef idx="0">
            <a:schemeClr val="accent1"/>
          </a:effectRef>
          <a:fontRef idx="minor">
            <a:schemeClr val="tx1"/>
          </a:fontRef>
        </p:style>
      </p:cxnSp>
      <p:sp>
        <p:nvSpPr>
          <p:cNvPr id="59" name="角丸四角形 58"/>
          <p:cNvSpPr/>
          <p:nvPr/>
        </p:nvSpPr>
        <p:spPr bwMode="auto">
          <a:xfrm>
            <a:off x="7357394" y="3451686"/>
            <a:ext cx="2864820"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1-2. 2</a:t>
            </a:r>
            <a:r>
              <a:rPr kumimoji="1" lang="ja-JP" altLang="en-US" sz="3200" dirty="0" smtClean="0">
                <a:solidFill>
                  <a:schemeClr val="tx1"/>
                </a:solidFill>
                <a:ea typeface="Segoe UI" pitchFamily="34" charset="0"/>
                <a:cs typeface="Segoe UI" pitchFamily="34" charset="0"/>
              </a:rPr>
              <a:t>行目演算</a:t>
            </a:r>
          </a:p>
        </p:txBody>
      </p:sp>
      <p:cxnSp>
        <p:nvCxnSpPr>
          <p:cNvPr id="70" name="直線矢印コネクタ 20"/>
          <p:cNvCxnSpPr>
            <a:stCxn id="14" idx="3"/>
            <a:endCxn id="59" idx="0"/>
          </p:cNvCxnSpPr>
          <p:nvPr/>
        </p:nvCxnSpPr>
        <p:spPr>
          <a:xfrm>
            <a:off x="3797893" y="3029524"/>
            <a:ext cx="4991911" cy="422162"/>
          </a:xfrm>
          <a:prstGeom prst="bentConnector2">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86" name="直線矢印コネクタ 26"/>
          <p:cNvCxnSpPr>
            <a:stCxn id="59" idx="2"/>
            <a:endCxn id="26" idx="3"/>
          </p:cNvCxnSpPr>
          <p:nvPr/>
        </p:nvCxnSpPr>
        <p:spPr>
          <a:xfrm rot="5400000">
            <a:off x="5591537" y="2332287"/>
            <a:ext cx="1404624" cy="4991911"/>
          </a:xfrm>
          <a:prstGeom prst="bentConnector2">
            <a:avLst/>
          </a:prstGeom>
          <a:ln w="76200">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20344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63254" y="228600"/>
            <a:ext cx="11825571" cy="747897"/>
          </a:xfrm>
        </p:spPr>
        <p:txBody>
          <a:bodyPr/>
          <a:lstStyle/>
          <a:p>
            <a:r>
              <a:rPr kumimoji="1" lang="ja-JP" altLang="en-US" dirty="0" smtClean="0"/>
              <a:t>非同期処理とマルチスレッドの概念</a:t>
            </a:r>
            <a:endParaRPr kumimoji="1" lang="ja-JP" altLang="en-US" dirty="0"/>
          </a:p>
        </p:txBody>
      </p:sp>
      <p:sp>
        <p:nvSpPr>
          <p:cNvPr id="17" name="角丸四角形 16"/>
          <p:cNvSpPr/>
          <p:nvPr/>
        </p:nvSpPr>
        <p:spPr bwMode="auto">
          <a:xfrm>
            <a:off x="6616230" y="1125693"/>
            <a:ext cx="3734626" cy="953494"/>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マルチスレッド</a:t>
            </a:r>
          </a:p>
        </p:txBody>
      </p:sp>
      <p:sp>
        <p:nvSpPr>
          <p:cNvPr id="18" name="角丸四角形 17"/>
          <p:cNvSpPr/>
          <p:nvPr/>
        </p:nvSpPr>
        <p:spPr bwMode="auto">
          <a:xfrm>
            <a:off x="7624452" y="2580156"/>
            <a:ext cx="1718179"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1</a:t>
            </a:r>
            <a:endParaRPr kumimoji="1" lang="ja-JP" altLang="en-US" sz="3200" dirty="0" smtClean="0">
              <a:solidFill>
                <a:schemeClr val="tx1"/>
              </a:solidFill>
              <a:ea typeface="Segoe UI" pitchFamily="34" charset="0"/>
              <a:cs typeface="Segoe UI" pitchFamily="34" charset="0"/>
            </a:endParaRPr>
          </a:p>
        </p:txBody>
      </p:sp>
      <p:sp>
        <p:nvSpPr>
          <p:cNvPr id="19" name="角丸四角形 18"/>
          <p:cNvSpPr/>
          <p:nvPr/>
        </p:nvSpPr>
        <p:spPr bwMode="auto">
          <a:xfrm>
            <a:off x="10201720" y="2580156"/>
            <a:ext cx="1718179"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1-1</a:t>
            </a:r>
            <a:endParaRPr kumimoji="1" lang="ja-JP" altLang="en-US" sz="3200" dirty="0" smtClean="0">
              <a:solidFill>
                <a:schemeClr val="tx1"/>
              </a:solidFill>
              <a:ea typeface="Segoe UI" pitchFamily="34" charset="0"/>
              <a:cs typeface="Segoe UI" pitchFamily="34" charset="0"/>
            </a:endParaRPr>
          </a:p>
        </p:txBody>
      </p:sp>
      <p:sp>
        <p:nvSpPr>
          <p:cNvPr id="20" name="角丸四角形 19"/>
          <p:cNvSpPr/>
          <p:nvPr/>
        </p:nvSpPr>
        <p:spPr bwMode="auto">
          <a:xfrm>
            <a:off x="7624451" y="3750310"/>
            <a:ext cx="1718179"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2</a:t>
            </a:r>
            <a:endParaRPr kumimoji="1" lang="ja-JP" altLang="en-US" sz="3200" dirty="0" smtClean="0">
              <a:solidFill>
                <a:schemeClr val="tx1"/>
              </a:solidFill>
              <a:ea typeface="Segoe UI" pitchFamily="34" charset="0"/>
              <a:cs typeface="Segoe UI" pitchFamily="34" charset="0"/>
            </a:endParaRPr>
          </a:p>
        </p:txBody>
      </p:sp>
      <p:cxnSp>
        <p:nvCxnSpPr>
          <p:cNvPr id="21" name="直線矢印コネクタ 20"/>
          <p:cNvCxnSpPr>
            <a:stCxn id="17" idx="2"/>
            <a:endCxn id="18" idx="0"/>
          </p:cNvCxnSpPr>
          <p:nvPr/>
        </p:nvCxnSpPr>
        <p:spPr>
          <a:xfrm flipH="1">
            <a:off x="8483542" y="2079187"/>
            <a:ext cx="1" cy="500969"/>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18" idx="2"/>
            <a:endCxn id="20" idx="0"/>
          </p:cNvCxnSpPr>
          <p:nvPr/>
        </p:nvCxnSpPr>
        <p:spPr>
          <a:xfrm flipH="1">
            <a:off x="8483541" y="3254400"/>
            <a:ext cx="1" cy="49591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18" idx="3"/>
            <a:endCxn id="19" idx="1"/>
          </p:cNvCxnSpPr>
          <p:nvPr/>
        </p:nvCxnSpPr>
        <p:spPr>
          <a:xfrm>
            <a:off x="9342631" y="2917278"/>
            <a:ext cx="859089" cy="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20" idx="2"/>
          </p:cNvCxnSpPr>
          <p:nvPr/>
        </p:nvCxnSpPr>
        <p:spPr>
          <a:xfrm flipH="1">
            <a:off x="8483540" y="4424554"/>
            <a:ext cx="1" cy="49591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sp>
        <p:nvSpPr>
          <p:cNvPr id="31" name="角丸四角形 30"/>
          <p:cNvSpPr/>
          <p:nvPr/>
        </p:nvSpPr>
        <p:spPr bwMode="auto">
          <a:xfrm>
            <a:off x="138519" y="1150212"/>
            <a:ext cx="3734626" cy="953494"/>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非同期</a:t>
            </a:r>
            <a:r>
              <a:rPr kumimoji="1" lang="ja-JP" altLang="en-US" sz="2800" dirty="0">
                <a:solidFill>
                  <a:schemeClr val="tx1"/>
                </a:solidFill>
                <a:ea typeface="Segoe UI" pitchFamily="34" charset="0"/>
                <a:cs typeface="Segoe UI" pitchFamily="34" charset="0"/>
              </a:rPr>
              <a:t>処理</a:t>
            </a:r>
            <a:endParaRPr kumimoji="1" lang="ja-JP" altLang="en-US" sz="2800" dirty="0" smtClean="0">
              <a:solidFill>
                <a:schemeClr val="tx1"/>
              </a:solidFill>
              <a:ea typeface="Segoe UI" pitchFamily="34" charset="0"/>
              <a:cs typeface="Segoe UI" pitchFamily="34" charset="0"/>
            </a:endParaRPr>
          </a:p>
        </p:txBody>
      </p:sp>
      <p:sp>
        <p:nvSpPr>
          <p:cNvPr id="32" name="角丸四角形 31"/>
          <p:cNvSpPr/>
          <p:nvPr/>
        </p:nvSpPr>
        <p:spPr bwMode="auto">
          <a:xfrm>
            <a:off x="1146741" y="2604675"/>
            <a:ext cx="1718179"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1</a:t>
            </a:r>
            <a:endParaRPr kumimoji="1" lang="ja-JP" altLang="en-US" sz="3200" dirty="0" smtClean="0">
              <a:solidFill>
                <a:schemeClr val="tx1"/>
              </a:solidFill>
              <a:ea typeface="Segoe UI" pitchFamily="34" charset="0"/>
              <a:cs typeface="Segoe UI" pitchFamily="34" charset="0"/>
            </a:endParaRPr>
          </a:p>
        </p:txBody>
      </p:sp>
      <p:sp>
        <p:nvSpPr>
          <p:cNvPr id="33" name="角丸四角形 32"/>
          <p:cNvSpPr/>
          <p:nvPr/>
        </p:nvSpPr>
        <p:spPr bwMode="auto">
          <a:xfrm>
            <a:off x="3724009" y="2103706"/>
            <a:ext cx="2209401" cy="2674025"/>
          </a:xfrm>
          <a:prstGeom prst="roundRect">
            <a:avLst/>
          </a:prstGeom>
          <a:solidFill>
            <a:schemeClr val="accent5">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kumimoji="1" lang="ja-JP" altLang="en-US" sz="3200" dirty="0" smtClean="0">
                <a:solidFill>
                  <a:schemeClr val="tx1"/>
                </a:solidFill>
                <a:ea typeface="Segoe UI" pitchFamily="34" charset="0"/>
                <a:cs typeface="Segoe UI" pitchFamily="34" charset="0"/>
              </a:rPr>
              <a:t>処理待ちキュー</a:t>
            </a:r>
          </a:p>
        </p:txBody>
      </p:sp>
      <p:sp>
        <p:nvSpPr>
          <p:cNvPr id="34" name="角丸四角形 33"/>
          <p:cNvSpPr/>
          <p:nvPr/>
        </p:nvSpPr>
        <p:spPr bwMode="auto">
          <a:xfrm>
            <a:off x="1146740" y="3774829"/>
            <a:ext cx="1718179"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2</a:t>
            </a:r>
            <a:endParaRPr kumimoji="1" lang="ja-JP" altLang="en-US" sz="3200" dirty="0" smtClean="0">
              <a:solidFill>
                <a:schemeClr val="tx1"/>
              </a:solidFill>
              <a:ea typeface="Segoe UI" pitchFamily="34" charset="0"/>
              <a:cs typeface="Segoe UI" pitchFamily="34" charset="0"/>
            </a:endParaRPr>
          </a:p>
        </p:txBody>
      </p:sp>
      <p:cxnSp>
        <p:nvCxnSpPr>
          <p:cNvPr id="35" name="直線矢印コネクタ 34"/>
          <p:cNvCxnSpPr>
            <a:stCxn id="31" idx="2"/>
            <a:endCxn id="32" idx="0"/>
          </p:cNvCxnSpPr>
          <p:nvPr/>
        </p:nvCxnSpPr>
        <p:spPr>
          <a:xfrm flipH="1">
            <a:off x="2005831" y="2103706"/>
            <a:ext cx="1" cy="500969"/>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32" idx="2"/>
            <a:endCxn id="34" idx="0"/>
          </p:cNvCxnSpPr>
          <p:nvPr/>
        </p:nvCxnSpPr>
        <p:spPr>
          <a:xfrm flipH="1">
            <a:off x="2005830" y="3278919"/>
            <a:ext cx="1" cy="49591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stCxn id="32" idx="3"/>
          </p:cNvCxnSpPr>
          <p:nvPr/>
        </p:nvCxnSpPr>
        <p:spPr>
          <a:xfrm>
            <a:off x="2864920" y="2941797"/>
            <a:ext cx="859089" cy="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stCxn id="34" idx="2"/>
          </p:cNvCxnSpPr>
          <p:nvPr/>
        </p:nvCxnSpPr>
        <p:spPr>
          <a:xfrm flipH="1">
            <a:off x="2005829" y="4449073"/>
            <a:ext cx="1" cy="49591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sp>
        <p:nvSpPr>
          <p:cNvPr id="39" name="角丸四角形 38"/>
          <p:cNvSpPr/>
          <p:nvPr/>
        </p:nvSpPr>
        <p:spPr bwMode="auto">
          <a:xfrm>
            <a:off x="10201720" y="3750310"/>
            <a:ext cx="1718179"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a:solidFill>
                  <a:schemeClr val="tx1"/>
                </a:solidFill>
                <a:ea typeface="Segoe UI" pitchFamily="34" charset="0"/>
                <a:cs typeface="Segoe UI" pitchFamily="34" charset="0"/>
              </a:rPr>
              <a:t>2</a:t>
            </a:r>
            <a:r>
              <a:rPr kumimoji="1" lang="en-US" altLang="ja-JP" sz="3200" dirty="0" smtClean="0">
                <a:solidFill>
                  <a:schemeClr val="tx1"/>
                </a:solidFill>
                <a:ea typeface="Segoe UI" pitchFamily="34" charset="0"/>
                <a:cs typeface="Segoe UI" pitchFamily="34" charset="0"/>
              </a:rPr>
              <a:t>-1</a:t>
            </a:r>
            <a:endParaRPr kumimoji="1" lang="ja-JP" altLang="en-US" sz="3200" dirty="0" smtClean="0">
              <a:solidFill>
                <a:schemeClr val="tx1"/>
              </a:solidFill>
              <a:ea typeface="Segoe UI" pitchFamily="34" charset="0"/>
              <a:cs typeface="Segoe UI" pitchFamily="34" charset="0"/>
            </a:endParaRPr>
          </a:p>
        </p:txBody>
      </p:sp>
      <p:cxnSp>
        <p:nvCxnSpPr>
          <p:cNvPr id="40" name="直線矢印コネクタ 39"/>
          <p:cNvCxnSpPr>
            <a:stCxn id="20" idx="3"/>
            <a:endCxn id="39" idx="1"/>
          </p:cNvCxnSpPr>
          <p:nvPr/>
        </p:nvCxnSpPr>
        <p:spPr>
          <a:xfrm>
            <a:off x="9342630" y="4087432"/>
            <a:ext cx="859090" cy="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stCxn id="34" idx="3"/>
          </p:cNvCxnSpPr>
          <p:nvPr/>
        </p:nvCxnSpPr>
        <p:spPr>
          <a:xfrm>
            <a:off x="2864919" y="4111951"/>
            <a:ext cx="866828" cy="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072996" y="1328468"/>
            <a:ext cx="16863" cy="5227607"/>
          </a:xfrm>
          <a:prstGeom prst="line">
            <a:avLst/>
          </a:prstGeom>
          <a:ln w="1905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51" name="Text Placeholder 9"/>
          <p:cNvSpPr>
            <a:spLocks noGrp="1"/>
          </p:cNvSpPr>
          <p:nvPr>
            <p:ph type="body" sz="quarter" idx="10"/>
          </p:nvPr>
        </p:nvSpPr>
        <p:spPr>
          <a:xfrm>
            <a:off x="6204144" y="5098799"/>
            <a:ext cx="5797129" cy="1457276"/>
          </a:xfrm>
        </p:spPr>
        <p:txBody>
          <a:bodyPr/>
          <a:lstStyle/>
          <a:p>
            <a:pPr algn="ctr"/>
            <a:r>
              <a:rPr lang="ja-JP" altLang="en-US" dirty="0" smtClean="0"/>
              <a:t>前の処理を待たずに次へ </a:t>
            </a:r>
            <a:r>
              <a:rPr lang="en-US" altLang="ja-JP" dirty="0" smtClean="0"/>
              <a:t>1</a:t>
            </a:r>
            <a:r>
              <a:rPr lang="ja-JP" altLang="en-US" dirty="0" smtClean="0"/>
              <a:t>と</a:t>
            </a:r>
            <a:r>
              <a:rPr lang="en-US" altLang="ja-JP" dirty="0" smtClean="0"/>
              <a:t>1-1</a:t>
            </a:r>
            <a:r>
              <a:rPr lang="ja-JP" altLang="en-US" dirty="0" smtClean="0"/>
              <a:t>は同時に処理</a:t>
            </a:r>
            <a:endParaRPr lang="en-US" altLang="ja-JP" dirty="0" smtClean="0"/>
          </a:p>
        </p:txBody>
      </p:sp>
      <p:sp>
        <p:nvSpPr>
          <p:cNvPr id="52" name="Text Placeholder 9"/>
          <p:cNvSpPr txBox="1">
            <a:spLocks/>
          </p:cNvSpPr>
          <p:nvPr/>
        </p:nvSpPr>
        <p:spPr>
          <a:xfrm>
            <a:off x="95452" y="5123318"/>
            <a:ext cx="5791063" cy="1457275"/>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solidFill>
                  <a:schemeClr val="tx1">
                    <a:lumMod val="75000"/>
                    <a:lumOff val="25000"/>
                    <a:alpha val="99000"/>
                  </a:schemeClr>
                </a:solidFill>
                <a:latin typeface="+mn-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3200" kern="1200" spc="0" baseline="0">
                <a:solidFill>
                  <a:schemeClr val="tx1">
                    <a:lumMod val="75000"/>
                    <a:lumOff val="25000"/>
                    <a:alpha val="99000"/>
                  </a:schemeClr>
                </a:soli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3200" kern="1200" spc="0" baseline="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ja-JP" altLang="en-US" dirty="0" smtClean="0"/>
              <a:t>前の処理を待たずに次へ</a:t>
            </a:r>
            <a:r>
              <a:rPr lang="en-US" altLang="ja-JP" dirty="0" smtClean="0"/>
              <a:t>(</a:t>
            </a:r>
            <a:r>
              <a:rPr lang="ja-JP" altLang="en-US" dirty="0" smtClean="0"/>
              <a:t>同時処理かどうかは</a:t>
            </a:r>
            <a:r>
              <a:rPr lang="en-US" altLang="ja-JP" dirty="0" smtClean="0"/>
              <a:t/>
            </a:r>
            <a:br>
              <a:rPr lang="en-US" altLang="ja-JP" dirty="0" smtClean="0"/>
            </a:br>
            <a:r>
              <a:rPr lang="ja-JP" altLang="en-US" dirty="0" smtClean="0"/>
              <a:t>無関係</a:t>
            </a:r>
            <a:r>
              <a:rPr lang="en-US" altLang="ja-JP" dirty="0" smtClean="0"/>
              <a:t>)</a:t>
            </a:r>
          </a:p>
        </p:txBody>
      </p:sp>
      <p:sp>
        <p:nvSpPr>
          <p:cNvPr id="53" name="角丸四角形 52"/>
          <p:cNvSpPr/>
          <p:nvPr/>
        </p:nvSpPr>
        <p:spPr bwMode="auto">
          <a:xfrm>
            <a:off x="3969620" y="3237171"/>
            <a:ext cx="1718179"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1-1</a:t>
            </a:r>
            <a:endParaRPr kumimoji="1" lang="ja-JP" altLang="en-US" sz="3200" dirty="0" smtClean="0">
              <a:solidFill>
                <a:schemeClr val="tx1"/>
              </a:solidFill>
              <a:ea typeface="Segoe UI" pitchFamily="34" charset="0"/>
              <a:cs typeface="Segoe UI" pitchFamily="34" charset="0"/>
            </a:endParaRPr>
          </a:p>
        </p:txBody>
      </p:sp>
      <p:sp>
        <p:nvSpPr>
          <p:cNvPr id="54" name="角丸四角形 53"/>
          <p:cNvSpPr/>
          <p:nvPr/>
        </p:nvSpPr>
        <p:spPr bwMode="auto">
          <a:xfrm>
            <a:off x="3969620" y="3997680"/>
            <a:ext cx="1718179"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a:solidFill>
                  <a:schemeClr val="tx1"/>
                </a:solidFill>
                <a:ea typeface="Segoe UI" pitchFamily="34" charset="0"/>
                <a:cs typeface="Segoe UI" pitchFamily="34" charset="0"/>
              </a:rPr>
              <a:t>2</a:t>
            </a:r>
            <a:r>
              <a:rPr kumimoji="1" lang="en-US" altLang="ja-JP" sz="3200" dirty="0" smtClean="0">
                <a:solidFill>
                  <a:schemeClr val="tx1"/>
                </a:solidFill>
                <a:ea typeface="Segoe UI" pitchFamily="34" charset="0"/>
                <a:cs typeface="Segoe UI" pitchFamily="34" charset="0"/>
              </a:rPr>
              <a:t>-1</a:t>
            </a:r>
            <a:endParaRPr kumimoji="1" lang="ja-JP" altLang="en-US" sz="32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6625546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ja-JP" altLang="en-US" dirty="0" smtClean="0"/>
              <a:t>あれ？</a:t>
            </a:r>
            <a:endParaRPr kumimoji="1" lang="en-US" altLang="ja-JP" dirty="0" smtClean="0"/>
          </a:p>
          <a:p>
            <a:r>
              <a:rPr kumimoji="1" lang="ja-JP" altLang="en-US" dirty="0" smtClean="0"/>
              <a:t>わたしは「</a:t>
            </a:r>
            <a:r>
              <a:rPr kumimoji="1" lang="ja-JP" altLang="en-US" sz="8800" b="1" dirty="0" smtClean="0"/>
              <a:t>非同期処理</a:t>
            </a:r>
            <a:r>
              <a:rPr kumimoji="1" lang="ja-JP" altLang="en-US" dirty="0" smtClean="0"/>
              <a:t>」を調べてた</a:t>
            </a:r>
            <a:endParaRPr kumimoji="1" lang="en-US" altLang="ja-JP" dirty="0" smtClean="0"/>
          </a:p>
          <a:p>
            <a:r>
              <a:rPr kumimoji="1" lang="ja-JP" altLang="en-US" dirty="0" smtClean="0"/>
              <a:t>待たないだけじゃないの？</a:t>
            </a:r>
            <a:endParaRPr kumimoji="1" lang="en-US" altLang="ja-JP" dirty="0" smtClean="0"/>
          </a:p>
          <a:p>
            <a:r>
              <a:rPr kumimoji="1" lang="ja-JP" altLang="en-US" dirty="0" smtClean="0"/>
              <a:t>「</a:t>
            </a:r>
            <a:r>
              <a:rPr kumimoji="1" lang="ja-JP" altLang="en-US" sz="8800" dirty="0" smtClean="0"/>
              <a:t>スレッド</a:t>
            </a:r>
            <a:r>
              <a:rPr kumimoji="1" lang="ja-JP" altLang="en-US" dirty="0" smtClean="0"/>
              <a:t>」って何でしょうか？</a:t>
            </a:r>
            <a:endParaRPr kumimoji="1" lang="ja-JP" altLang="en-US" dirty="0"/>
          </a:p>
        </p:txBody>
      </p:sp>
      <p:sp>
        <p:nvSpPr>
          <p:cNvPr id="3" name="タイトル 2"/>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366353636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971952"/>
            <a:ext cx="11149013" cy="914096"/>
          </a:xfrm>
        </p:spPr>
        <p:txBody>
          <a:bodyPr/>
          <a:lstStyle/>
          <a:p>
            <a:r>
              <a:rPr lang="en-US" dirty="0"/>
              <a:t>2</a:t>
            </a:r>
            <a:r>
              <a:rPr lang="en-US" dirty="0" smtClean="0"/>
              <a:t>. </a:t>
            </a:r>
            <a:r>
              <a:rPr lang="ja-JP" altLang="en-US" dirty="0" smtClean="0"/>
              <a:t>プロセス</a:t>
            </a:r>
            <a:r>
              <a:rPr lang="en-US" altLang="ja-JP" dirty="0" smtClean="0"/>
              <a:t>/</a:t>
            </a:r>
            <a:r>
              <a:rPr lang="ja-JP" altLang="en-US" dirty="0" smtClean="0"/>
              <a:t>スレッド</a:t>
            </a:r>
            <a:endParaRPr lang="en-US" dirty="0"/>
          </a:p>
        </p:txBody>
      </p:sp>
      <p:sp>
        <p:nvSpPr>
          <p:cNvPr id="2" name="TextBox 1"/>
          <p:cNvSpPr txBox="1"/>
          <p:nvPr/>
        </p:nvSpPr>
        <p:spPr>
          <a:xfrm>
            <a:off x="616689" y="3710763"/>
            <a:ext cx="461665" cy="430887"/>
          </a:xfrm>
          <a:prstGeom prst="rect">
            <a:avLst/>
          </a:prstGeom>
          <a:noFill/>
        </p:spPr>
        <p:txBody>
          <a:bodyPr wrap="none" lIns="0" tIns="0" rIns="0" bIns="0" rtlCol="0">
            <a:spAutoFit/>
          </a:bodyPr>
          <a:lstStyle/>
          <a:p>
            <a:pPr marL="457200" indent="-457200">
              <a:spcBef>
                <a:spcPts val="600"/>
              </a:spcBef>
              <a:buFont typeface="Wingdings" pitchFamily="2" charset="2"/>
              <a:buChar char="§"/>
            </a:pPr>
            <a:endParaRPr lang="en-US" sz="2800" dirty="0" smtClean="0">
              <a:solidFill>
                <a:schemeClr val="bg1"/>
              </a:solidFill>
            </a:endParaRPr>
          </a:p>
        </p:txBody>
      </p:sp>
    </p:spTree>
    <p:extLst>
      <p:ext uri="{BB962C8B-B14F-4D97-AF65-F5344CB8AC3E}">
        <p14:creationId xmlns:p14="http://schemas.microsoft.com/office/powerpoint/2010/main" val="6570535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pPr algn="ctr"/>
            <a:r>
              <a:rPr kumimoji="1" lang="ja-JP" altLang="en-US" dirty="0" smtClean="0"/>
              <a:t>非同期処理を理解するために、</a:t>
            </a:r>
            <a:endParaRPr kumimoji="1" lang="en-US" altLang="ja-JP" dirty="0" smtClean="0"/>
          </a:p>
          <a:p>
            <a:pPr algn="ctr"/>
            <a:r>
              <a:rPr kumimoji="1" lang="ja-JP" altLang="en-US" dirty="0" smtClean="0"/>
              <a:t>遠回りに見えますが</a:t>
            </a:r>
            <a:endParaRPr kumimoji="1" lang="en-US" altLang="ja-JP" dirty="0" smtClean="0"/>
          </a:p>
          <a:p>
            <a:pPr algn="ctr"/>
            <a:r>
              <a:rPr kumimoji="1" lang="ja-JP" altLang="en-US" dirty="0" smtClean="0"/>
              <a:t>プロセスやスレッドの仕組みについて</a:t>
            </a:r>
            <a:endParaRPr kumimoji="1" lang="en-US" altLang="ja-JP" dirty="0" smtClean="0"/>
          </a:p>
          <a:p>
            <a:pPr algn="ctr"/>
            <a:r>
              <a:rPr kumimoji="1" lang="ja-JP" altLang="en-US" dirty="0" smtClean="0"/>
              <a:t>紹介します</a:t>
            </a:r>
            <a:endParaRPr kumimoji="1" lang="en-US" altLang="ja-JP" dirty="0" smtClean="0"/>
          </a:p>
          <a:p>
            <a:pPr algn="ctr"/>
            <a:r>
              <a:rPr kumimoji="1" lang="en-US" altLang="ja-JP" dirty="0" smtClean="0"/>
              <a:t>(</a:t>
            </a:r>
            <a:r>
              <a:rPr kumimoji="1" lang="ja-JP" altLang="en-US" dirty="0" smtClean="0"/>
              <a:t>例は</a:t>
            </a:r>
            <a:r>
              <a:rPr kumimoji="1" lang="en-US" altLang="ja-JP" dirty="0" err="1" smtClean="0"/>
              <a:t>WindowsOS</a:t>
            </a:r>
            <a:r>
              <a:rPr kumimoji="1" lang="en-US" altLang="ja-JP" dirty="0" smtClean="0"/>
              <a:t>)</a:t>
            </a:r>
            <a:endParaRPr kumimoji="1" lang="ja-JP" altLang="en-US" dirty="0"/>
          </a:p>
        </p:txBody>
      </p:sp>
      <p:sp>
        <p:nvSpPr>
          <p:cNvPr id="3" name="タイトル 2"/>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26025065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412" y="0"/>
            <a:ext cx="9144000" cy="6858000"/>
          </a:xfrm>
          <a:prstGeom prst="rect">
            <a:avLst/>
          </a:prstGeom>
        </p:spPr>
      </p:pic>
      <p:sp>
        <p:nvSpPr>
          <p:cNvPr id="9" name="タイトル 8"/>
          <p:cNvSpPr>
            <a:spLocks noGrp="1"/>
          </p:cNvSpPr>
          <p:nvPr>
            <p:ph type="title"/>
          </p:nvPr>
        </p:nvSpPr>
        <p:spPr/>
        <p:txBody>
          <a:bodyPr/>
          <a:lstStyle/>
          <a:p>
            <a:r>
              <a:rPr kumimoji="1" lang="ja-JP" altLang="en-US" dirty="0" smtClean="0"/>
              <a:t>プロセスについて</a:t>
            </a:r>
            <a:endParaRPr kumimoji="1" lang="ja-JP" altLang="en-US" dirty="0"/>
          </a:p>
        </p:txBody>
      </p:sp>
    </p:spTree>
    <p:extLst>
      <p:ext uri="{BB962C8B-B14F-4D97-AF65-F5344CB8AC3E}">
        <p14:creationId xmlns:p14="http://schemas.microsoft.com/office/powerpoint/2010/main" val="397525705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209831" y="976497"/>
            <a:ext cx="11149012" cy="5733585"/>
          </a:xfrm>
        </p:spPr>
        <p:txBody>
          <a:bodyPr/>
          <a:lstStyle/>
          <a:p>
            <a:r>
              <a:rPr kumimoji="1" lang="ja-JP" altLang="en-US" dirty="0" smtClean="0"/>
              <a:t>→アプリの実行単位</a:t>
            </a:r>
            <a:endParaRPr kumimoji="1" lang="en-US" altLang="ja-JP" dirty="0" smtClean="0"/>
          </a:p>
          <a:p>
            <a:r>
              <a:rPr kumimoji="1" lang="ja-JP" altLang="en-US" dirty="0"/>
              <a:t>　</a:t>
            </a:r>
            <a:r>
              <a:rPr kumimoji="1" lang="en-US" altLang="ja-JP" dirty="0" smtClean="0"/>
              <a:t>CPU/</a:t>
            </a:r>
            <a:r>
              <a:rPr kumimoji="1" lang="ja-JP" altLang="en-US" dirty="0" smtClean="0"/>
              <a:t>メモリなどリソース割り当ての単位</a:t>
            </a:r>
            <a:endParaRPr kumimoji="1" lang="en-US" altLang="ja-JP" dirty="0" smtClean="0"/>
          </a:p>
          <a:p>
            <a:r>
              <a:rPr kumimoji="1" lang="en-US" altLang="ja-JP" dirty="0"/>
              <a:t>(</a:t>
            </a:r>
            <a:r>
              <a:rPr kumimoji="1" lang="ja-JP" altLang="en-US" dirty="0" smtClean="0"/>
              <a:t>≒タスク</a:t>
            </a:r>
            <a:r>
              <a:rPr kumimoji="1" lang="en-US" altLang="ja-JP" sz="3200" dirty="0" smtClean="0"/>
              <a:t>by Windows</a:t>
            </a:r>
            <a:r>
              <a:rPr kumimoji="1" lang="en-US" altLang="ja-JP" dirty="0" smtClean="0"/>
              <a:t>)</a:t>
            </a:r>
            <a:r>
              <a:rPr kumimoji="1" lang="ja-JP" altLang="en-US" dirty="0" smtClean="0"/>
              <a:t>　</a:t>
            </a:r>
            <a:endParaRPr kumimoji="1" lang="en-US" altLang="ja-JP" dirty="0" smtClean="0"/>
          </a:p>
          <a:p>
            <a:r>
              <a:rPr kumimoji="1" lang="en-US" altLang="ja-JP" sz="2800" dirty="0" smtClean="0"/>
              <a:t>Windows</a:t>
            </a:r>
            <a:r>
              <a:rPr kumimoji="1" lang="ja-JP" altLang="en-US" sz="2800" dirty="0" smtClean="0"/>
              <a:t>は</a:t>
            </a:r>
            <a:endParaRPr kumimoji="1" lang="en-US" altLang="ja-JP" sz="2800" dirty="0" smtClean="0"/>
          </a:p>
          <a:p>
            <a:pPr marL="457200" indent="-457200">
              <a:buFont typeface="Arial" panose="020B0604020202020204" pitchFamily="34" charset="0"/>
              <a:buChar char="•"/>
            </a:pPr>
            <a:r>
              <a:rPr kumimoji="1" lang="ja-JP" altLang="en-US" sz="2800" dirty="0" smtClean="0"/>
              <a:t>マルチプロセス</a:t>
            </a:r>
            <a:endParaRPr kumimoji="1" lang="en-US" altLang="ja-JP" sz="2800" dirty="0" smtClean="0"/>
          </a:p>
          <a:p>
            <a:pPr marL="457200" indent="-457200">
              <a:buFont typeface="Arial" panose="020B0604020202020204" pitchFamily="34" charset="0"/>
              <a:buChar char="•"/>
            </a:pPr>
            <a:r>
              <a:rPr kumimoji="1" lang="ja-JP" altLang="en-US" sz="2800" dirty="0" smtClean="0"/>
              <a:t>マルチタスク</a:t>
            </a:r>
            <a:endParaRPr kumimoji="1" lang="en-US" altLang="ja-JP" sz="2800" dirty="0" smtClean="0"/>
          </a:p>
          <a:p>
            <a:r>
              <a:rPr kumimoji="1" lang="ja-JP" altLang="en-US" sz="2800" dirty="0" smtClean="0"/>
              <a:t>などで表現されている</a:t>
            </a:r>
            <a:endParaRPr kumimoji="1" lang="en-US" altLang="ja-JP" sz="2800" dirty="0" smtClean="0"/>
          </a:p>
          <a:p>
            <a:r>
              <a:rPr kumimoji="1" lang="ja-JP" altLang="en-US" sz="2800" dirty="0" smtClean="0"/>
              <a:t>ことが多い</a:t>
            </a:r>
            <a:endParaRPr kumimoji="1" lang="ja-JP" altLang="en-US" sz="2800" dirty="0"/>
          </a:p>
        </p:txBody>
      </p:sp>
      <p:sp>
        <p:nvSpPr>
          <p:cNvPr id="3" name="タイトル 2"/>
          <p:cNvSpPr>
            <a:spLocks noGrp="1"/>
          </p:cNvSpPr>
          <p:nvPr>
            <p:ph type="title"/>
          </p:nvPr>
        </p:nvSpPr>
        <p:spPr>
          <a:xfrm>
            <a:off x="519112" y="134471"/>
            <a:ext cx="11149013" cy="747897"/>
          </a:xfrm>
        </p:spPr>
        <p:txBody>
          <a:bodyPr/>
          <a:lstStyle/>
          <a:p>
            <a:r>
              <a:rPr kumimoji="1" lang="ja-JP" altLang="en-US" dirty="0" smtClean="0"/>
              <a:t>プロセス </a:t>
            </a:r>
            <a:r>
              <a:rPr kumimoji="1" lang="en-US" altLang="ja-JP" dirty="0" smtClean="0"/>
              <a:t>(1)</a:t>
            </a:r>
            <a:endParaRPr kumimoji="1" lang="ja-JP" altLang="en-US" dirty="0"/>
          </a:p>
        </p:txBody>
      </p:sp>
      <p:pic>
        <p:nvPicPr>
          <p:cNvPr id="7" name="図 6"/>
          <p:cNvPicPr>
            <a:picLocks noChangeAspect="1"/>
          </p:cNvPicPr>
          <p:nvPr/>
        </p:nvPicPr>
        <p:blipFill>
          <a:blip r:embed="rId3"/>
          <a:stretch>
            <a:fillRect/>
          </a:stretch>
        </p:blipFill>
        <p:spPr>
          <a:xfrm>
            <a:off x="4703043" y="2419350"/>
            <a:ext cx="7485782" cy="4667249"/>
          </a:xfrm>
          <a:prstGeom prst="rect">
            <a:avLst/>
          </a:prstGeom>
        </p:spPr>
      </p:pic>
    </p:spTree>
    <p:extLst>
      <p:ext uri="{BB962C8B-B14F-4D97-AF65-F5344CB8AC3E}">
        <p14:creationId xmlns:p14="http://schemas.microsoft.com/office/powerpoint/2010/main" val="365605087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317407" y="1479176"/>
            <a:ext cx="11149012" cy="4975411"/>
          </a:xfrm>
        </p:spPr>
        <p:txBody>
          <a:bodyPr/>
          <a:lstStyle/>
          <a:p>
            <a:r>
              <a:rPr kumimoji="1" lang="ja-JP" altLang="en-US" dirty="0" smtClean="0"/>
              <a:t>アプリケーション実行時のプロセスの動き</a:t>
            </a:r>
            <a:endParaRPr kumimoji="1" lang="en-US" altLang="ja-JP" dirty="0" smtClean="0"/>
          </a:p>
          <a:p>
            <a:pPr marL="571500" indent="-571500">
              <a:buFont typeface="Arial" panose="020B0604020202020204" pitchFamily="34" charset="0"/>
              <a:buChar char="•"/>
            </a:pPr>
            <a:r>
              <a:rPr kumimoji="1" lang="ja-JP" altLang="en-US" dirty="0" smtClean="0"/>
              <a:t>実行する前に、メモリ内に領域を確保</a:t>
            </a:r>
            <a:endParaRPr kumimoji="1" lang="en-US" altLang="ja-JP" dirty="0"/>
          </a:p>
          <a:p>
            <a:pPr marL="571500" indent="-571500">
              <a:buFont typeface="Arial" panose="020B0604020202020204" pitchFamily="34" charset="0"/>
              <a:buChar char="•"/>
            </a:pPr>
            <a:r>
              <a:rPr kumimoji="1" lang="ja-JP" altLang="en-US" dirty="0" smtClean="0"/>
              <a:t>プロセスが持つもの（アプリの管理情報）</a:t>
            </a:r>
            <a:endParaRPr kumimoji="1" lang="en-US" altLang="ja-JP" dirty="0" smtClean="0"/>
          </a:p>
          <a:p>
            <a:pPr lvl="1"/>
            <a:r>
              <a:rPr kumimoji="1" lang="ja-JP" altLang="en-US" dirty="0" smtClean="0"/>
              <a:t>　　　実行イメージ</a:t>
            </a:r>
            <a:endParaRPr kumimoji="1" lang="en-US" altLang="ja-JP" dirty="0" smtClean="0"/>
          </a:p>
          <a:p>
            <a:pPr lvl="1"/>
            <a:r>
              <a:rPr kumimoji="1" lang="ja-JP" altLang="en-US" dirty="0"/>
              <a:t>　　　</a:t>
            </a:r>
            <a:r>
              <a:rPr kumimoji="1" lang="ja-JP" altLang="en-US" dirty="0" smtClean="0"/>
              <a:t>アプリが使うメモリ</a:t>
            </a:r>
            <a:r>
              <a:rPr kumimoji="1" lang="ja-JP" altLang="en-US" dirty="0"/>
              <a:t>情報</a:t>
            </a:r>
            <a:endParaRPr kumimoji="1" lang="en-US" altLang="ja-JP" dirty="0"/>
          </a:p>
          <a:p>
            <a:pPr lvl="1"/>
            <a:r>
              <a:rPr kumimoji="1" lang="ja-JP" altLang="en-US" dirty="0"/>
              <a:t>　　　アプリが</a:t>
            </a:r>
            <a:r>
              <a:rPr kumimoji="1" lang="ja-JP" altLang="en-US" dirty="0" smtClean="0"/>
              <a:t>使う</a:t>
            </a:r>
            <a:r>
              <a:rPr kumimoji="1" lang="en-US" altLang="ja-JP" dirty="0" smtClean="0"/>
              <a:t>CPU</a:t>
            </a:r>
            <a:r>
              <a:rPr kumimoji="1" lang="ja-JP" altLang="en-US" dirty="0" smtClean="0"/>
              <a:t>の情報</a:t>
            </a:r>
            <a:endParaRPr kumimoji="1" lang="en-US" altLang="ja-JP" dirty="0" smtClean="0"/>
          </a:p>
        </p:txBody>
      </p:sp>
      <p:sp>
        <p:nvSpPr>
          <p:cNvPr id="3" name="タイトル 2"/>
          <p:cNvSpPr>
            <a:spLocks noGrp="1"/>
          </p:cNvSpPr>
          <p:nvPr>
            <p:ph type="title"/>
          </p:nvPr>
        </p:nvSpPr>
        <p:spPr/>
        <p:txBody>
          <a:bodyPr/>
          <a:lstStyle/>
          <a:p>
            <a:r>
              <a:rPr kumimoji="1" lang="ja-JP" altLang="en-US" dirty="0" smtClean="0"/>
              <a:t>プロセス </a:t>
            </a:r>
            <a:r>
              <a:rPr kumimoji="1" lang="en-US" altLang="ja-JP" dirty="0" smtClean="0"/>
              <a:t>(2)</a:t>
            </a:r>
            <a:endParaRPr kumimoji="1" lang="ja-JP" altLang="en-US" dirty="0"/>
          </a:p>
        </p:txBody>
      </p:sp>
      <p:sp>
        <p:nvSpPr>
          <p:cNvPr id="18" name="角丸四角形 17"/>
          <p:cNvSpPr/>
          <p:nvPr/>
        </p:nvSpPr>
        <p:spPr bwMode="auto">
          <a:xfrm>
            <a:off x="8924925" y="4045526"/>
            <a:ext cx="2743200" cy="2409061"/>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914099" fontAlgn="base">
              <a:spcBef>
                <a:spcPct val="0"/>
              </a:spcBef>
              <a:spcAft>
                <a:spcPct val="0"/>
              </a:spcAft>
            </a:pPr>
            <a:r>
              <a:rPr kumimoji="1" lang="ja-JP" altLang="en-US" sz="3200" dirty="0" smtClean="0">
                <a:solidFill>
                  <a:schemeClr val="tx1"/>
                </a:solidFill>
                <a:ea typeface="Segoe UI" pitchFamily="34" charset="0"/>
                <a:cs typeface="Segoe UI" pitchFamily="34" charset="0"/>
              </a:rPr>
              <a:t>メモリ空間</a:t>
            </a:r>
          </a:p>
        </p:txBody>
      </p:sp>
      <p:sp>
        <p:nvSpPr>
          <p:cNvPr id="19" name="円/楕円 18"/>
          <p:cNvSpPr/>
          <p:nvPr/>
        </p:nvSpPr>
        <p:spPr bwMode="auto">
          <a:xfrm>
            <a:off x="6517893" y="4695545"/>
            <a:ext cx="1919525" cy="1109021"/>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2800" dirty="0" smtClean="0">
                <a:solidFill>
                  <a:schemeClr val="tx1"/>
                </a:solidFill>
                <a:ea typeface="Segoe UI" pitchFamily="34" charset="0"/>
                <a:cs typeface="Segoe UI" pitchFamily="34" charset="0"/>
              </a:rPr>
              <a:t>A.exe</a:t>
            </a:r>
          </a:p>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起動</a:t>
            </a:r>
          </a:p>
        </p:txBody>
      </p:sp>
      <p:cxnSp>
        <p:nvCxnSpPr>
          <p:cNvPr id="20" name="直線矢印コネクタ 19"/>
          <p:cNvCxnSpPr>
            <a:stCxn id="19" idx="6"/>
            <a:endCxn id="24" idx="1"/>
          </p:cNvCxnSpPr>
          <p:nvPr/>
        </p:nvCxnSpPr>
        <p:spPr>
          <a:xfrm flipV="1">
            <a:off x="8437418" y="4872312"/>
            <a:ext cx="849327" cy="37774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bwMode="auto">
          <a:xfrm>
            <a:off x="9286745" y="4482347"/>
            <a:ext cx="2140395" cy="779930"/>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2800" dirty="0" smtClean="0">
                <a:solidFill>
                  <a:schemeClr val="tx1"/>
                </a:solidFill>
                <a:ea typeface="Segoe UI" pitchFamily="34" charset="0"/>
                <a:cs typeface="Segoe UI" pitchFamily="34" charset="0"/>
              </a:rPr>
              <a:t>A.exe</a:t>
            </a:r>
            <a:r>
              <a:rPr kumimoji="1" lang="ja-JP" altLang="en-US" sz="2800" dirty="0" smtClean="0">
                <a:solidFill>
                  <a:schemeClr val="tx1"/>
                </a:solidFill>
                <a:ea typeface="Segoe UI" pitchFamily="34" charset="0"/>
                <a:cs typeface="Segoe UI" pitchFamily="34" charset="0"/>
              </a:rPr>
              <a:t>用</a:t>
            </a:r>
            <a:endParaRPr kumimoji="1" lang="en-US" altLang="ja-JP" sz="2800" dirty="0" smtClean="0">
              <a:solidFill>
                <a:schemeClr val="tx1"/>
              </a:solidFill>
              <a:ea typeface="Segoe UI" pitchFamily="34" charset="0"/>
              <a:cs typeface="Segoe UI" pitchFamily="34" charset="0"/>
            </a:endParaRPr>
          </a:p>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メモリ確保</a:t>
            </a:r>
          </a:p>
        </p:txBody>
      </p:sp>
    </p:spTree>
    <p:extLst>
      <p:ext uri="{BB962C8B-B14F-4D97-AF65-F5344CB8AC3E}">
        <p14:creationId xmlns:p14="http://schemas.microsoft.com/office/powerpoint/2010/main" val="46659246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Tree>
    <p:extLst>
      <p:ext uri="{BB962C8B-B14F-4D97-AF65-F5344CB8AC3E}">
        <p14:creationId xmlns:p14="http://schemas.microsoft.com/office/powerpoint/2010/main" val="6699424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317407" y="1272986"/>
            <a:ext cx="11149012" cy="914745"/>
          </a:xfrm>
        </p:spPr>
        <p:txBody>
          <a:bodyPr/>
          <a:lstStyle/>
          <a:p>
            <a:r>
              <a:rPr kumimoji="1" lang="ja-JP" altLang="en-US" dirty="0"/>
              <a:t>異</a:t>
            </a:r>
            <a:r>
              <a:rPr kumimoji="1" lang="ja-JP" altLang="en-US" dirty="0" smtClean="0"/>
              <a:t>なるプロセス間ではリソースを共有しない</a:t>
            </a:r>
            <a:endParaRPr kumimoji="1" lang="en-US" altLang="ja-JP" dirty="0"/>
          </a:p>
          <a:p>
            <a:pPr lvl="1"/>
            <a:endParaRPr kumimoji="1" lang="en-US" altLang="ja-JP" dirty="0"/>
          </a:p>
          <a:p>
            <a:r>
              <a:rPr kumimoji="1" lang="ja-JP" altLang="en-US" dirty="0"/>
              <a:t>　</a:t>
            </a:r>
            <a:r>
              <a:rPr kumimoji="1" lang="ja-JP" altLang="en-US" dirty="0" smtClean="0"/>
              <a:t>　</a:t>
            </a:r>
            <a:endParaRPr kumimoji="1" lang="en-US" altLang="ja-JP" dirty="0" smtClean="0"/>
          </a:p>
        </p:txBody>
      </p:sp>
      <p:sp>
        <p:nvSpPr>
          <p:cNvPr id="3" name="タイトル 2"/>
          <p:cNvSpPr>
            <a:spLocks noGrp="1"/>
          </p:cNvSpPr>
          <p:nvPr>
            <p:ph type="title"/>
          </p:nvPr>
        </p:nvSpPr>
        <p:spPr/>
        <p:txBody>
          <a:bodyPr/>
          <a:lstStyle/>
          <a:p>
            <a:r>
              <a:rPr kumimoji="1" lang="ja-JP" altLang="en-US" dirty="0" smtClean="0"/>
              <a:t>プロセス </a:t>
            </a:r>
            <a:r>
              <a:rPr kumimoji="1" lang="en-US" altLang="ja-JP" dirty="0" smtClean="0"/>
              <a:t>(3)</a:t>
            </a:r>
            <a:endParaRPr kumimoji="1" lang="ja-JP" altLang="en-US" dirty="0"/>
          </a:p>
        </p:txBody>
      </p:sp>
      <p:sp>
        <p:nvSpPr>
          <p:cNvPr id="11" name="円/楕円 10"/>
          <p:cNvSpPr/>
          <p:nvPr/>
        </p:nvSpPr>
        <p:spPr bwMode="auto">
          <a:xfrm>
            <a:off x="3785309" y="5518841"/>
            <a:ext cx="3890110" cy="1023432"/>
          </a:xfrm>
          <a:prstGeom prst="ellipse">
            <a:avLst/>
          </a:prstGeom>
          <a:solidFill>
            <a:schemeClr val="accent1">
              <a:lumMod val="20000"/>
              <a:lumOff val="80000"/>
            </a:schemeClr>
          </a:solidFill>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800" dirty="0">
                <a:solidFill>
                  <a:schemeClr val="tx1"/>
                </a:solidFill>
                <a:ea typeface="Segoe UI" pitchFamily="34" charset="0"/>
                <a:cs typeface="Segoe UI" pitchFamily="34" charset="0"/>
              </a:rPr>
              <a:t>メモリ</a:t>
            </a:r>
            <a:endParaRPr kumimoji="1" lang="en-US" altLang="ja-JP" sz="2800" dirty="0" smtClean="0">
              <a:solidFill>
                <a:schemeClr val="tx1"/>
              </a:solidFill>
              <a:ea typeface="Segoe UI" pitchFamily="34" charset="0"/>
              <a:cs typeface="Segoe UI" pitchFamily="34" charset="0"/>
            </a:endParaRPr>
          </a:p>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共有しない</a:t>
            </a:r>
          </a:p>
        </p:txBody>
      </p:sp>
      <p:sp>
        <p:nvSpPr>
          <p:cNvPr id="12" name="正方形/長方形 11"/>
          <p:cNvSpPr/>
          <p:nvPr/>
        </p:nvSpPr>
        <p:spPr bwMode="auto">
          <a:xfrm>
            <a:off x="1669879" y="1990819"/>
            <a:ext cx="3496235" cy="318695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kumimoji="1" lang="ja-JP" altLang="en-US" sz="3200" dirty="0" smtClean="0">
                <a:solidFill>
                  <a:schemeClr val="tx1"/>
                </a:solidFill>
                <a:ea typeface="Segoe UI" pitchFamily="34" charset="0"/>
                <a:cs typeface="Segoe UI" pitchFamily="34" charset="0"/>
              </a:rPr>
              <a:t>プロセス</a:t>
            </a:r>
            <a:r>
              <a:rPr kumimoji="1" lang="en-US" altLang="ja-JP" sz="3200" dirty="0" smtClean="0">
                <a:solidFill>
                  <a:schemeClr val="tx1"/>
                </a:solidFill>
                <a:ea typeface="Segoe UI" pitchFamily="34" charset="0"/>
                <a:cs typeface="Segoe UI" pitchFamily="34" charset="0"/>
              </a:rPr>
              <a:t>A</a:t>
            </a:r>
            <a:endParaRPr kumimoji="1" lang="ja-JP" altLang="en-US" sz="3200" dirty="0" smtClean="0">
              <a:solidFill>
                <a:schemeClr val="tx1"/>
              </a:solidFill>
              <a:ea typeface="Segoe UI" pitchFamily="34" charset="0"/>
              <a:cs typeface="Segoe UI" pitchFamily="34" charset="0"/>
            </a:endParaRPr>
          </a:p>
        </p:txBody>
      </p:sp>
      <p:sp>
        <p:nvSpPr>
          <p:cNvPr id="4" name="正方形/長方形 3"/>
          <p:cNvSpPr/>
          <p:nvPr/>
        </p:nvSpPr>
        <p:spPr bwMode="auto">
          <a:xfrm>
            <a:off x="2046839" y="3738562"/>
            <a:ext cx="2816192" cy="99964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A</a:t>
            </a:r>
            <a:r>
              <a:rPr kumimoji="1" lang="ja-JP" altLang="en-US" sz="3200" dirty="0" smtClean="0">
                <a:solidFill>
                  <a:schemeClr val="tx1"/>
                </a:solidFill>
                <a:ea typeface="Segoe UI" pitchFamily="34" charset="0"/>
                <a:cs typeface="Segoe UI" pitchFamily="34" charset="0"/>
              </a:rPr>
              <a:t>用メモリ空間</a:t>
            </a:r>
          </a:p>
        </p:txBody>
      </p:sp>
      <p:sp>
        <p:nvSpPr>
          <p:cNvPr id="14" name="正方形/長方形 13"/>
          <p:cNvSpPr/>
          <p:nvPr/>
        </p:nvSpPr>
        <p:spPr bwMode="auto">
          <a:xfrm>
            <a:off x="5730364" y="1990819"/>
            <a:ext cx="3496235" cy="318695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kumimoji="1" lang="ja-JP" altLang="en-US" sz="3200" dirty="0" smtClean="0">
                <a:solidFill>
                  <a:schemeClr val="tx1"/>
                </a:solidFill>
                <a:ea typeface="Segoe UI" pitchFamily="34" charset="0"/>
                <a:cs typeface="Segoe UI" pitchFamily="34" charset="0"/>
              </a:rPr>
              <a:t>プロセス</a:t>
            </a:r>
            <a:r>
              <a:rPr kumimoji="1" lang="en-US" altLang="ja-JP" sz="3200" dirty="0" smtClean="0">
                <a:solidFill>
                  <a:schemeClr val="tx1"/>
                </a:solidFill>
                <a:ea typeface="Segoe UI" pitchFamily="34" charset="0"/>
                <a:cs typeface="Segoe UI" pitchFamily="34" charset="0"/>
              </a:rPr>
              <a:t>B</a:t>
            </a:r>
            <a:endParaRPr kumimoji="1" lang="ja-JP" altLang="en-US" sz="3200" dirty="0" smtClean="0">
              <a:solidFill>
                <a:schemeClr val="tx1"/>
              </a:solidFill>
              <a:ea typeface="Segoe UI" pitchFamily="34" charset="0"/>
              <a:cs typeface="Segoe UI" pitchFamily="34" charset="0"/>
            </a:endParaRPr>
          </a:p>
        </p:txBody>
      </p:sp>
      <p:sp>
        <p:nvSpPr>
          <p:cNvPr id="16" name="正方形/長方形 15"/>
          <p:cNvSpPr/>
          <p:nvPr/>
        </p:nvSpPr>
        <p:spPr bwMode="auto">
          <a:xfrm>
            <a:off x="6107324" y="3738562"/>
            <a:ext cx="2816192" cy="99964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a:solidFill>
                  <a:schemeClr val="tx1"/>
                </a:solidFill>
                <a:ea typeface="Segoe UI" pitchFamily="34" charset="0"/>
                <a:cs typeface="Segoe UI" pitchFamily="34" charset="0"/>
              </a:rPr>
              <a:t>B</a:t>
            </a:r>
            <a:r>
              <a:rPr kumimoji="1" lang="ja-JP" altLang="en-US" sz="3200" dirty="0" smtClean="0">
                <a:solidFill>
                  <a:schemeClr val="tx1"/>
                </a:solidFill>
                <a:ea typeface="Segoe UI" pitchFamily="34" charset="0"/>
                <a:cs typeface="Segoe UI" pitchFamily="34" charset="0"/>
              </a:rPr>
              <a:t>用メモリ空間</a:t>
            </a:r>
          </a:p>
        </p:txBody>
      </p:sp>
      <p:cxnSp>
        <p:nvCxnSpPr>
          <p:cNvPr id="13" name="直線矢印コネクタ 12"/>
          <p:cNvCxnSpPr>
            <a:stCxn id="11" idx="0"/>
            <a:endCxn id="4" idx="2"/>
          </p:cNvCxnSpPr>
          <p:nvPr/>
        </p:nvCxnSpPr>
        <p:spPr>
          <a:xfrm flipH="1" flipV="1">
            <a:off x="3454935" y="4738211"/>
            <a:ext cx="2275429" cy="78063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11" idx="0"/>
            <a:endCxn id="16" idx="2"/>
          </p:cNvCxnSpPr>
          <p:nvPr/>
        </p:nvCxnSpPr>
        <p:spPr>
          <a:xfrm flipV="1">
            <a:off x="5730364" y="4738211"/>
            <a:ext cx="1785056" cy="78063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角丸四角形 4"/>
          <p:cNvSpPr/>
          <p:nvPr/>
        </p:nvSpPr>
        <p:spPr bwMode="auto">
          <a:xfrm>
            <a:off x="8695426" y="5348377"/>
            <a:ext cx="3329797" cy="1380227"/>
          </a:xfrm>
          <a:prstGeom prst="roundRect">
            <a:avLst/>
          </a:prstGeom>
          <a:solidFill>
            <a:schemeClr val="bg2"/>
          </a:solidFill>
          <a:ln>
            <a:solidFill>
              <a:schemeClr val="tx1"/>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400" dirty="0" smtClean="0">
                <a:solidFill>
                  <a:schemeClr val="tx1"/>
                </a:solidFill>
                <a:ea typeface="Segoe UI" pitchFamily="34" charset="0"/>
                <a:cs typeface="Segoe UI" pitchFamily="34" charset="0"/>
              </a:rPr>
              <a:t>プロセス間通信の仕組みで、実際には情報のやりとりは可能</a:t>
            </a:r>
          </a:p>
        </p:txBody>
      </p:sp>
    </p:spTree>
    <p:extLst>
      <p:ext uri="{BB962C8B-B14F-4D97-AF65-F5344CB8AC3E}">
        <p14:creationId xmlns:p14="http://schemas.microsoft.com/office/powerpoint/2010/main" val="224995276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638599" y="359544"/>
            <a:ext cx="10567988" cy="7820977"/>
          </a:xfrm>
          <a:prstGeom prst="rect">
            <a:avLst/>
          </a:prstGeom>
        </p:spPr>
      </p:pic>
      <p:sp>
        <p:nvSpPr>
          <p:cNvPr id="3" name="タイトル 2"/>
          <p:cNvSpPr>
            <a:spLocks noGrp="1"/>
          </p:cNvSpPr>
          <p:nvPr>
            <p:ph type="title"/>
          </p:nvPr>
        </p:nvSpPr>
        <p:spPr/>
        <p:txBody>
          <a:bodyPr/>
          <a:lstStyle/>
          <a:p>
            <a:r>
              <a:rPr kumimoji="1" lang="ja-JP" altLang="en-US" dirty="0" smtClean="0"/>
              <a:t>スレッドについて</a:t>
            </a:r>
            <a:endParaRPr kumimoji="1" lang="ja-JP" altLang="en-US" dirty="0"/>
          </a:p>
        </p:txBody>
      </p:sp>
    </p:spTree>
    <p:extLst>
      <p:ext uri="{BB962C8B-B14F-4D97-AF65-F5344CB8AC3E}">
        <p14:creationId xmlns:p14="http://schemas.microsoft.com/office/powerpoint/2010/main" val="98009803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1183342"/>
            <a:ext cx="11149013" cy="4787152"/>
          </a:xfrm>
        </p:spPr>
        <p:txBody>
          <a:bodyPr/>
          <a:lstStyle/>
          <a:p>
            <a:r>
              <a:rPr kumimoji="1" lang="ja-JP" altLang="en-US" dirty="0" smtClean="0"/>
              <a:t>プロセスの内部の処理単位</a:t>
            </a:r>
            <a:endParaRPr kumimoji="1" lang="en-US" altLang="ja-JP" dirty="0" smtClean="0"/>
          </a:p>
          <a:p>
            <a:r>
              <a:rPr kumimoji="1" lang="ja-JP" altLang="en-US" sz="3600" dirty="0" smtClean="0"/>
              <a:t>→プロセス自身のメモリをスレッド間で共有している</a:t>
            </a:r>
            <a:endParaRPr kumimoji="1" lang="ja-JP" altLang="en-US" sz="3600" dirty="0"/>
          </a:p>
        </p:txBody>
      </p:sp>
      <p:sp>
        <p:nvSpPr>
          <p:cNvPr id="3" name="タイトル 2"/>
          <p:cNvSpPr>
            <a:spLocks noGrp="1"/>
          </p:cNvSpPr>
          <p:nvPr>
            <p:ph type="title"/>
          </p:nvPr>
        </p:nvSpPr>
        <p:spPr/>
        <p:txBody>
          <a:bodyPr/>
          <a:lstStyle/>
          <a:p>
            <a:r>
              <a:rPr kumimoji="1" lang="ja-JP" altLang="en-US" dirty="0" smtClean="0"/>
              <a:t>スレッド</a:t>
            </a:r>
            <a:endParaRPr kumimoji="1" lang="ja-JP" altLang="en-US" dirty="0"/>
          </a:p>
        </p:txBody>
      </p:sp>
      <p:sp>
        <p:nvSpPr>
          <p:cNvPr id="5" name="正方形/長方形 4"/>
          <p:cNvSpPr/>
          <p:nvPr/>
        </p:nvSpPr>
        <p:spPr bwMode="auto">
          <a:xfrm>
            <a:off x="672353" y="2944905"/>
            <a:ext cx="9802906" cy="3025589"/>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kumimoji="1" lang="ja-JP" altLang="en-US" sz="3200" dirty="0" smtClean="0">
                <a:solidFill>
                  <a:schemeClr val="tx1"/>
                </a:solidFill>
                <a:ea typeface="Segoe UI" pitchFamily="34" charset="0"/>
                <a:cs typeface="Segoe UI" pitchFamily="34" charset="0"/>
              </a:rPr>
              <a:t>プロセス</a:t>
            </a:r>
            <a:r>
              <a:rPr kumimoji="1" lang="en-US" altLang="ja-JP" sz="3200" dirty="0" smtClean="0">
                <a:solidFill>
                  <a:schemeClr val="tx1"/>
                </a:solidFill>
                <a:ea typeface="Segoe UI" pitchFamily="34" charset="0"/>
                <a:cs typeface="Segoe UI" pitchFamily="34" charset="0"/>
              </a:rPr>
              <a:t>A</a:t>
            </a:r>
            <a:endParaRPr kumimoji="1" lang="ja-JP" altLang="en-US" sz="3200" dirty="0" smtClean="0">
              <a:solidFill>
                <a:schemeClr val="tx1"/>
              </a:solidFill>
              <a:ea typeface="Segoe UI" pitchFamily="34" charset="0"/>
              <a:cs typeface="Segoe UI" pitchFamily="34" charset="0"/>
            </a:endParaRPr>
          </a:p>
        </p:txBody>
      </p:sp>
      <p:sp>
        <p:nvSpPr>
          <p:cNvPr id="6" name="正方形/長方形 5"/>
          <p:cNvSpPr/>
          <p:nvPr/>
        </p:nvSpPr>
        <p:spPr bwMode="auto">
          <a:xfrm>
            <a:off x="1210235" y="3572435"/>
            <a:ext cx="4155141" cy="65890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スレッド</a:t>
            </a:r>
            <a:r>
              <a:rPr kumimoji="1" lang="en-US" altLang="ja-JP" sz="2800" dirty="0" smtClean="0">
                <a:solidFill>
                  <a:schemeClr val="tx1"/>
                </a:solidFill>
                <a:ea typeface="Segoe UI" pitchFamily="34" charset="0"/>
                <a:cs typeface="Segoe UI" pitchFamily="34" charset="0"/>
              </a:rPr>
              <a:t>1</a:t>
            </a:r>
            <a:endParaRPr kumimoji="1" lang="ja-JP" altLang="en-US" sz="2800" dirty="0" smtClean="0">
              <a:solidFill>
                <a:schemeClr val="tx1"/>
              </a:solidFill>
              <a:ea typeface="Segoe UI" pitchFamily="34" charset="0"/>
              <a:cs typeface="Segoe UI" pitchFamily="34" charset="0"/>
            </a:endParaRPr>
          </a:p>
        </p:txBody>
      </p:sp>
      <p:sp>
        <p:nvSpPr>
          <p:cNvPr id="7" name="正方形/長方形 6"/>
          <p:cNvSpPr/>
          <p:nvPr/>
        </p:nvSpPr>
        <p:spPr bwMode="auto">
          <a:xfrm>
            <a:off x="1210234" y="4338916"/>
            <a:ext cx="4155141" cy="65890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スレッド</a:t>
            </a:r>
            <a:r>
              <a:rPr kumimoji="1" lang="en-US" altLang="ja-JP" sz="2800" dirty="0" smtClean="0">
                <a:solidFill>
                  <a:schemeClr val="tx1"/>
                </a:solidFill>
                <a:ea typeface="Segoe UI" pitchFamily="34" charset="0"/>
                <a:cs typeface="Segoe UI" pitchFamily="34" charset="0"/>
              </a:rPr>
              <a:t>2</a:t>
            </a:r>
            <a:endParaRPr kumimoji="1" lang="ja-JP" altLang="en-US" sz="2800" dirty="0" smtClean="0">
              <a:solidFill>
                <a:schemeClr val="tx1"/>
              </a:solidFill>
              <a:ea typeface="Segoe UI" pitchFamily="34" charset="0"/>
              <a:cs typeface="Segoe UI" pitchFamily="34" charset="0"/>
            </a:endParaRPr>
          </a:p>
        </p:txBody>
      </p:sp>
      <p:sp>
        <p:nvSpPr>
          <p:cNvPr id="8" name="正方形/長方形 7"/>
          <p:cNvSpPr/>
          <p:nvPr/>
        </p:nvSpPr>
        <p:spPr bwMode="auto">
          <a:xfrm>
            <a:off x="1210233" y="5127807"/>
            <a:ext cx="4155141" cy="65890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スレッド</a:t>
            </a:r>
            <a:r>
              <a:rPr kumimoji="1" lang="en-US" altLang="ja-JP" sz="2800" dirty="0" smtClean="0">
                <a:solidFill>
                  <a:schemeClr val="tx1"/>
                </a:solidFill>
                <a:ea typeface="Segoe UI" pitchFamily="34" charset="0"/>
                <a:cs typeface="Segoe UI" pitchFamily="34" charset="0"/>
              </a:rPr>
              <a:t>3</a:t>
            </a:r>
            <a:endParaRPr kumimoji="1" lang="ja-JP" altLang="en-US" sz="2800" dirty="0" smtClean="0">
              <a:solidFill>
                <a:schemeClr val="tx1"/>
              </a:solidFill>
              <a:ea typeface="Segoe UI" pitchFamily="34" charset="0"/>
              <a:cs typeface="Segoe UI" pitchFamily="34" charset="0"/>
            </a:endParaRPr>
          </a:p>
        </p:txBody>
      </p:sp>
      <p:sp>
        <p:nvSpPr>
          <p:cNvPr id="11" name="円/楕円 10"/>
          <p:cNvSpPr/>
          <p:nvPr/>
        </p:nvSpPr>
        <p:spPr bwMode="auto">
          <a:xfrm>
            <a:off x="5365376" y="5606301"/>
            <a:ext cx="2198367" cy="1109382"/>
          </a:xfrm>
          <a:prstGeom prst="ellipse">
            <a:avLst/>
          </a:prstGeom>
          <a:solidFill>
            <a:schemeClr val="accent1">
              <a:lumMod val="20000"/>
              <a:lumOff val="80000"/>
            </a:schemeClr>
          </a:solidFill>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400" dirty="0">
                <a:solidFill>
                  <a:schemeClr val="tx1"/>
                </a:solidFill>
                <a:ea typeface="Segoe UI" pitchFamily="34" charset="0"/>
                <a:cs typeface="Segoe UI" pitchFamily="34" charset="0"/>
              </a:rPr>
              <a:t>メモリ</a:t>
            </a:r>
            <a:endParaRPr kumimoji="1" lang="en-US" altLang="ja-JP" sz="2400" dirty="0" smtClean="0">
              <a:solidFill>
                <a:schemeClr val="tx1"/>
              </a:solidFill>
              <a:ea typeface="Segoe UI" pitchFamily="34" charset="0"/>
              <a:cs typeface="Segoe UI" pitchFamily="34" charset="0"/>
            </a:endParaRPr>
          </a:p>
          <a:p>
            <a:pPr algn="ctr" defTabSz="914099" fontAlgn="base">
              <a:spcBef>
                <a:spcPct val="0"/>
              </a:spcBef>
              <a:spcAft>
                <a:spcPct val="0"/>
              </a:spcAft>
            </a:pPr>
            <a:r>
              <a:rPr kumimoji="1" lang="ja-JP" altLang="en-US" sz="2400" dirty="0" smtClean="0">
                <a:solidFill>
                  <a:schemeClr val="tx1"/>
                </a:solidFill>
                <a:ea typeface="Segoe UI" pitchFamily="34" charset="0"/>
                <a:cs typeface="Segoe UI" pitchFamily="34" charset="0"/>
              </a:rPr>
              <a:t>共有可能</a:t>
            </a:r>
          </a:p>
        </p:txBody>
      </p:sp>
      <p:sp>
        <p:nvSpPr>
          <p:cNvPr id="18" name="角丸四角形 17"/>
          <p:cNvSpPr/>
          <p:nvPr/>
        </p:nvSpPr>
        <p:spPr bwMode="auto">
          <a:xfrm>
            <a:off x="7046259" y="3980329"/>
            <a:ext cx="2743200" cy="1532965"/>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3200" dirty="0">
                <a:solidFill>
                  <a:schemeClr val="tx1"/>
                </a:solidFill>
                <a:ea typeface="Segoe UI" pitchFamily="34" charset="0"/>
                <a:cs typeface="Segoe UI" pitchFamily="34" charset="0"/>
              </a:rPr>
              <a:t>メモリ</a:t>
            </a:r>
            <a:endParaRPr kumimoji="1" lang="ja-JP" altLang="en-US" sz="3200" dirty="0" smtClean="0">
              <a:solidFill>
                <a:schemeClr val="tx1"/>
              </a:solidFill>
              <a:ea typeface="Segoe UI" pitchFamily="34" charset="0"/>
              <a:cs typeface="Segoe UI" pitchFamily="34" charset="0"/>
            </a:endParaRPr>
          </a:p>
        </p:txBody>
      </p:sp>
      <p:cxnSp>
        <p:nvCxnSpPr>
          <p:cNvPr id="19" name="直線矢印コネクタ 18"/>
          <p:cNvCxnSpPr>
            <a:stCxn id="18" idx="1"/>
            <a:endCxn id="6" idx="3"/>
          </p:cNvCxnSpPr>
          <p:nvPr/>
        </p:nvCxnSpPr>
        <p:spPr>
          <a:xfrm flipH="1" flipV="1">
            <a:off x="5365376" y="3901888"/>
            <a:ext cx="1680883" cy="844924"/>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endCxn id="7" idx="3"/>
          </p:cNvCxnSpPr>
          <p:nvPr/>
        </p:nvCxnSpPr>
        <p:spPr>
          <a:xfrm flipH="1" flipV="1">
            <a:off x="5365375" y="4668369"/>
            <a:ext cx="1680884" cy="78443"/>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18" idx="1"/>
            <a:endCxn id="8" idx="3"/>
          </p:cNvCxnSpPr>
          <p:nvPr/>
        </p:nvCxnSpPr>
        <p:spPr>
          <a:xfrm flipH="1">
            <a:off x="5365374" y="4746812"/>
            <a:ext cx="1680885" cy="710448"/>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bwMode="auto">
          <a:xfrm>
            <a:off x="7729268" y="126631"/>
            <a:ext cx="4244196" cy="1719421"/>
          </a:xfrm>
          <a:prstGeom prst="roundRect">
            <a:avLst/>
          </a:prstGeom>
          <a:solidFill>
            <a:schemeClr val="bg2"/>
          </a:solidFill>
          <a:ln>
            <a:solidFill>
              <a:schemeClr val="tx1"/>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400" dirty="0" smtClean="0">
                <a:solidFill>
                  <a:schemeClr val="tx1"/>
                </a:solidFill>
                <a:ea typeface="Segoe UI" pitchFamily="34" charset="0"/>
                <a:cs typeface="Segoe UI" pitchFamily="34" charset="0"/>
              </a:rPr>
              <a:t>（番外編）</a:t>
            </a:r>
            <a:endParaRPr kumimoji="1" lang="en-US" altLang="ja-JP" sz="2400" dirty="0" smtClean="0">
              <a:solidFill>
                <a:schemeClr val="tx1"/>
              </a:solidFill>
              <a:ea typeface="Segoe UI" pitchFamily="34" charset="0"/>
              <a:cs typeface="Segoe UI" pitchFamily="34" charset="0"/>
            </a:endParaRPr>
          </a:p>
          <a:p>
            <a:pPr algn="ctr" defTabSz="914099" fontAlgn="base">
              <a:spcBef>
                <a:spcPct val="0"/>
              </a:spcBef>
              <a:spcAft>
                <a:spcPct val="0"/>
              </a:spcAft>
            </a:pPr>
            <a:r>
              <a:rPr kumimoji="1" lang="ja-JP" altLang="en-US" sz="2400" dirty="0" smtClean="0">
                <a:solidFill>
                  <a:schemeClr val="tx1"/>
                </a:solidFill>
                <a:ea typeface="Segoe UI" pitchFamily="34" charset="0"/>
                <a:cs typeface="Segoe UI" pitchFamily="34" charset="0"/>
              </a:rPr>
              <a:t>スレッドがプロセスで実装</a:t>
            </a:r>
            <a:endParaRPr kumimoji="1" lang="en-US" altLang="ja-JP" sz="2400" dirty="0" smtClean="0">
              <a:solidFill>
                <a:schemeClr val="tx1"/>
              </a:solidFill>
              <a:ea typeface="Segoe UI" pitchFamily="34" charset="0"/>
              <a:cs typeface="Segoe UI" pitchFamily="34" charset="0"/>
            </a:endParaRPr>
          </a:p>
          <a:p>
            <a:pPr algn="ctr" defTabSz="914099" fontAlgn="base">
              <a:spcBef>
                <a:spcPct val="0"/>
              </a:spcBef>
              <a:spcAft>
                <a:spcPct val="0"/>
              </a:spcAft>
            </a:pPr>
            <a:r>
              <a:rPr kumimoji="1" lang="ja-JP" altLang="en-US" sz="2400" dirty="0" smtClean="0">
                <a:solidFill>
                  <a:schemeClr val="tx1"/>
                </a:solidFill>
                <a:ea typeface="Segoe UI" pitchFamily="34" charset="0"/>
                <a:cs typeface="Segoe UI" pitchFamily="34" charset="0"/>
              </a:rPr>
              <a:t>言語</a:t>
            </a:r>
            <a:r>
              <a:rPr kumimoji="1" lang="en-US" altLang="ja-JP" sz="2400" dirty="0" smtClean="0">
                <a:solidFill>
                  <a:schemeClr val="tx1"/>
                </a:solidFill>
                <a:ea typeface="Segoe UI" pitchFamily="34" charset="0"/>
                <a:cs typeface="Segoe UI" pitchFamily="34" charset="0"/>
              </a:rPr>
              <a:t>VM</a:t>
            </a:r>
            <a:r>
              <a:rPr kumimoji="1" lang="ja-JP" altLang="en-US" sz="2400" dirty="0" smtClean="0">
                <a:solidFill>
                  <a:schemeClr val="tx1"/>
                </a:solidFill>
                <a:ea typeface="Segoe UI" pitchFamily="34" charset="0"/>
                <a:cs typeface="Segoe UI" pitchFamily="34" charset="0"/>
              </a:rPr>
              <a:t>でスレッド制御</a:t>
            </a:r>
            <a:endParaRPr kumimoji="1" lang="en-US" altLang="ja-JP" sz="2400" dirty="0" smtClean="0">
              <a:solidFill>
                <a:schemeClr val="tx1"/>
              </a:solidFill>
              <a:ea typeface="Segoe UI" pitchFamily="34" charset="0"/>
              <a:cs typeface="Segoe UI" pitchFamily="34" charset="0"/>
            </a:endParaRPr>
          </a:p>
          <a:p>
            <a:pPr algn="ctr" defTabSz="914099" fontAlgn="base">
              <a:spcBef>
                <a:spcPct val="0"/>
              </a:spcBef>
              <a:spcAft>
                <a:spcPct val="0"/>
              </a:spcAft>
            </a:pPr>
            <a:r>
              <a:rPr kumimoji="1" lang="ja-JP" altLang="en-US" sz="2400" dirty="0" smtClean="0">
                <a:solidFill>
                  <a:schemeClr val="tx1"/>
                </a:solidFill>
                <a:ea typeface="Segoe UI" pitchFamily="34" charset="0"/>
                <a:cs typeface="Segoe UI" pitchFamily="34" charset="0"/>
              </a:rPr>
              <a:t>などもある</a:t>
            </a:r>
          </a:p>
        </p:txBody>
      </p:sp>
    </p:spTree>
    <p:extLst>
      <p:ext uri="{BB962C8B-B14F-4D97-AF65-F5344CB8AC3E}">
        <p14:creationId xmlns:p14="http://schemas.microsoft.com/office/powerpoint/2010/main" val="294370287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542471" y="1317813"/>
            <a:ext cx="5603129" cy="5236333"/>
          </a:xfrm>
          <a:prstGeom prst="rect">
            <a:avLst/>
          </a:prstGeom>
        </p:spPr>
      </p:pic>
      <p:sp>
        <p:nvSpPr>
          <p:cNvPr id="2" name="テキスト プレースホルダー 1"/>
          <p:cNvSpPr>
            <a:spLocks noGrp="1"/>
          </p:cNvSpPr>
          <p:nvPr>
            <p:ph type="body" sz="quarter" idx="10"/>
          </p:nvPr>
        </p:nvSpPr>
        <p:spPr>
          <a:xfrm>
            <a:off x="519112" y="1183342"/>
            <a:ext cx="11149013" cy="5370804"/>
          </a:xfrm>
        </p:spPr>
        <p:txBody>
          <a:bodyPr/>
          <a:lstStyle/>
          <a:p>
            <a:r>
              <a:rPr kumimoji="1" lang="ja-JP" altLang="en-US" dirty="0" smtClean="0"/>
              <a:t>スレッドとは、処理の一連の流れ</a:t>
            </a:r>
            <a:endParaRPr kumimoji="1" lang="en-US" altLang="ja-JP" dirty="0" smtClean="0"/>
          </a:p>
          <a:p>
            <a:pPr lvl="0"/>
            <a:r>
              <a:rPr kumimoji="1" lang="en-US" altLang="ja-JP" dirty="0" smtClean="0">
                <a:solidFill>
                  <a:srgbClr val="000000">
                    <a:lumMod val="75000"/>
                    <a:lumOff val="25000"/>
                    <a:alpha val="99000"/>
                  </a:srgbClr>
                </a:solidFill>
              </a:rPr>
              <a:t>CPU</a:t>
            </a:r>
            <a:r>
              <a:rPr kumimoji="1" lang="ja-JP" altLang="en-US" dirty="0" smtClean="0">
                <a:solidFill>
                  <a:srgbClr val="000000">
                    <a:lumMod val="75000"/>
                    <a:lumOff val="25000"/>
                    <a:alpha val="99000"/>
                  </a:srgbClr>
                </a:solidFill>
              </a:rPr>
              <a:t>利用の単位となる</a:t>
            </a:r>
            <a:endParaRPr kumimoji="1" lang="en-US" altLang="ja-JP" dirty="0" smtClean="0">
              <a:solidFill>
                <a:srgbClr val="000000">
                  <a:lumMod val="75000"/>
                  <a:lumOff val="25000"/>
                  <a:alpha val="99000"/>
                </a:srgbClr>
              </a:solidFill>
            </a:endParaRPr>
          </a:p>
          <a:p>
            <a:pPr lvl="0"/>
            <a:endParaRPr kumimoji="1" lang="en-US" altLang="ja-JP" sz="1800" dirty="0">
              <a:solidFill>
                <a:srgbClr val="000000">
                  <a:lumMod val="75000"/>
                  <a:lumOff val="25000"/>
                  <a:alpha val="99000"/>
                </a:srgbClr>
              </a:solidFill>
            </a:endParaRPr>
          </a:p>
          <a:p>
            <a:pPr lvl="0"/>
            <a:endParaRPr kumimoji="1" lang="en-US" altLang="ja-JP" sz="1800" dirty="0" smtClean="0">
              <a:solidFill>
                <a:srgbClr val="000000">
                  <a:lumMod val="75000"/>
                  <a:lumOff val="25000"/>
                  <a:alpha val="99000"/>
                </a:srgbClr>
              </a:solidFill>
            </a:endParaRPr>
          </a:p>
          <a:p>
            <a:pPr lvl="0"/>
            <a:endParaRPr kumimoji="1" lang="en-US" altLang="ja-JP" sz="1800" dirty="0">
              <a:solidFill>
                <a:srgbClr val="000000">
                  <a:lumMod val="75000"/>
                  <a:lumOff val="25000"/>
                  <a:alpha val="99000"/>
                </a:srgbClr>
              </a:solidFill>
            </a:endParaRPr>
          </a:p>
          <a:p>
            <a:pPr lvl="0"/>
            <a:endParaRPr kumimoji="1" lang="en-US" altLang="ja-JP" sz="1800" dirty="0" smtClean="0">
              <a:solidFill>
                <a:srgbClr val="000000">
                  <a:lumMod val="75000"/>
                  <a:lumOff val="25000"/>
                  <a:alpha val="99000"/>
                </a:srgbClr>
              </a:solidFill>
            </a:endParaRPr>
          </a:p>
          <a:p>
            <a:pPr lvl="0"/>
            <a:endParaRPr kumimoji="1" lang="en-US" altLang="ja-JP" sz="1800" dirty="0">
              <a:solidFill>
                <a:srgbClr val="000000">
                  <a:lumMod val="75000"/>
                  <a:lumOff val="25000"/>
                  <a:alpha val="99000"/>
                </a:srgbClr>
              </a:solidFill>
            </a:endParaRPr>
          </a:p>
          <a:p>
            <a:pPr lvl="0"/>
            <a:endParaRPr kumimoji="1" lang="en-US" altLang="ja-JP" sz="1800" dirty="0" smtClean="0">
              <a:solidFill>
                <a:srgbClr val="000000">
                  <a:lumMod val="75000"/>
                  <a:lumOff val="25000"/>
                  <a:alpha val="99000"/>
                </a:srgbClr>
              </a:solidFill>
            </a:endParaRPr>
          </a:p>
          <a:p>
            <a:r>
              <a:rPr kumimoji="1" lang="en-US" altLang="ja-JP" sz="1800" dirty="0"/>
              <a:t>(</a:t>
            </a:r>
            <a:r>
              <a:rPr kumimoji="1" lang="ja-JP" altLang="en-US" sz="1800" dirty="0"/>
              <a:t>参考</a:t>
            </a:r>
            <a:r>
              <a:rPr kumimoji="1" lang="en-US" altLang="ja-JP" sz="1800" dirty="0"/>
              <a:t>)</a:t>
            </a:r>
            <a:r>
              <a:rPr kumimoji="1" lang="ja-JP" altLang="en-US" sz="1800" dirty="0"/>
              <a:t>第</a:t>
            </a:r>
            <a:r>
              <a:rPr kumimoji="1" lang="en-US" altLang="ja-JP" sz="1800" dirty="0"/>
              <a:t>2</a:t>
            </a:r>
            <a:r>
              <a:rPr kumimoji="1" lang="ja-JP" altLang="en-US" sz="1800" dirty="0"/>
              <a:t>回 実行メカニズムの理解に欠かせない「スレッド」の概念</a:t>
            </a:r>
            <a:r>
              <a:rPr kumimoji="1" lang="en-US" altLang="ja-JP" sz="1800" dirty="0">
                <a:hlinkClick r:id="rId4"/>
              </a:rPr>
              <a:t>http://itpro.nikkeibp.co.jp/article/COLUMN/20070416/268374/</a:t>
            </a:r>
            <a:endParaRPr kumimoji="1" lang="en-US" altLang="ja-JP" sz="1800" dirty="0"/>
          </a:p>
          <a:p>
            <a:pPr lvl="0"/>
            <a:endParaRPr kumimoji="1" lang="en-US" altLang="ja-JP" sz="1800" dirty="0">
              <a:solidFill>
                <a:srgbClr val="000000">
                  <a:lumMod val="75000"/>
                  <a:lumOff val="25000"/>
                  <a:alpha val="99000"/>
                </a:srgbClr>
              </a:solidFill>
            </a:endParaRPr>
          </a:p>
        </p:txBody>
      </p:sp>
      <p:sp>
        <p:nvSpPr>
          <p:cNvPr id="3" name="タイトル 2"/>
          <p:cNvSpPr>
            <a:spLocks noGrp="1"/>
          </p:cNvSpPr>
          <p:nvPr>
            <p:ph type="title"/>
          </p:nvPr>
        </p:nvSpPr>
        <p:spPr/>
        <p:txBody>
          <a:bodyPr/>
          <a:lstStyle/>
          <a:p>
            <a:r>
              <a:rPr kumimoji="1" lang="ja-JP" altLang="en-US" dirty="0" smtClean="0"/>
              <a:t>スレッドは処理の流れ</a:t>
            </a:r>
            <a:endParaRPr kumimoji="1" lang="ja-JP" altLang="en-US" dirty="0"/>
          </a:p>
        </p:txBody>
      </p:sp>
      <p:sp>
        <p:nvSpPr>
          <p:cNvPr id="11" name="正方形/長方形 10"/>
          <p:cNvSpPr/>
          <p:nvPr/>
        </p:nvSpPr>
        <p:spPr bwMode="auto">
          <a:xfrm>
            <a:off x="658905" y="3079378"/>
            <a:ext cx="5540189" cy="289111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kumimoji="1" lang="ja-JP" altLang="en-US" sz="3200" dirty="0" smtClean="0">
                <a:solidFill>
                  <a:schemeClr val="tx1"/>
                </a:solidFill>
                <a:ea typeface="Segoe UI" pitchFamily="34" charset="0"/>
                <a:cs typeface="Segoe UI" pitchFamily="34" charset="0"/>
              </a:rPr>
              <a:t>プロセス</a:t>
            </a:r>
            <a:r>
              <a:rPr kumimoji="1" lang="en-US" altLang="ja-JP" sz="3200" dirty="0" smtClean="0">
                <a:solidFill>
                  <a:schemeClr val="tx1"/>
                </a:solidFill>
                <a:ea typeface="Segoe UI" pitchFamily="34" charset="0"/>
                <a:cs typeface="Segoe UI" pitchFamily="34" charset="0"/>
              </a:rPr>
              <a:t>A</a:t>
            </a:r>
            <a:endParaRPr kumimoji="1" lang="ja-JP" altLang="en-US" sz="3200" dirty="0" smtClean="0">
              <a:solidFill>
                <a:schemeClr val="tx1"/>
              </a:solidFill>
              <a:ea typeface="Segoe UI" pitchFamily="34" charset="0"/>
              <a:cs typeface="Segoe UI" pitchFamily="34" charset="0"/>
            </a:endParaRPr>
          </a:p>
        </p:txBody>
      </p:sp>
      <p:sp>
        <p:nvSpPr>
          <p:cNvPr id="13" name="正方形/長方形 12"/>
          <p:cNvSpPr/>
          <p:nvPr/>
        </p:nvSpPr>
        <p:spPr bwMode="auto">
          <a:xfrm>
            <a:off x="798698" y="3724837"/>
            <a:ext cx="1909483" cy="171291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スレッド</a:t>
            </a:r>
            <a:r>
              <a:rPr kumimoji="1" lang="en-US" altLang="ja-JP" sz="2800" dirty="0" smtClean="0">
                <a:solidFill>
                  <a:schemeClr val="tx1"/>
                </a:solidFill>
                <a:ea typeface="Segoe UI" pitchFamily="34" charset="0"/>
                <a:cs typeface="Segoe UI" pitchFamily="34" charset="0"/>
              </a:rPr>
              <a:t>1</a:t>
            </a:r>
            <a:endParaRPr kumimoji="1" lang="ja-JP" altLang="en-US" sz="2800" dirty="0" smtClean="0">
              <a:solidFill>
                <a:schemeClr val="tx1"/>
              </a:solidFill>
              <a:ea typeface="Segoe UI" pitchFamily="34" charset="0"/>
              <a:cs typeface="Segoe UI" pitchFamily="34" charset="0"/>
            </a:endParaRPr>
          </a:p>
        </p:txBody>
      </p:sp>
      <p:pic>
        <p:nvPicPr>
          <p:cNvPr id="12" name="図 11"/>
          <p:cNvPicPr>
            <a:picLocks noChangeAspect="1"/>
          </p:cNvPicPr>
          <p:nvPr/>
        </p:nvPicPr>
        <p:blipFill>
          <a:blip r:embed="rId3"/>
          <a:stretch>
            <a:fillRect/>
          </a:stretch>
        </p:blipFill>
        <p:spPr>
          <a:xfrm>
            <a:off x="1276173" y="4219100"/>
            <a:ext cx="1082683" cy="1011807"/>
          </a:xfrm>
          <a:prstGeom prst="rect">
            <a:avLst/>
          </a:prstGeom>
        </p:spPr>
      </p:pic>
      <p:sp>
        <p:nvSpPr>
          <p:cNvPr id="14" name="正方形/長方形 13"/>
          <p:cNvSpPr/>
          <p:nvPr/>
        </p:nvSpPr>
        <p:spPr bwMode="auto">
          <a:xfrm>
            <a:off x="2860581" y="4084083"/>
            <a:ext cx="1909483" cy="171291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スレッド</a:t>
            </a:r>
            <a:r>
              <a:rPr kumimoji="1" lang="en-US" altLang="ja-JP" sz="2800" dirty="0" smtClean="0">
                <a:solidFill>
                  <a:schemeClr val="tx1"/>
                </a:solidFill>
                <a:ea typeface="Segoe UI" pitchFamily="34" charset="0"/>
                <a:cs typeface="Segoe UI" pitchFamily="34" charset="0"/>
              </a:rPr>
              <a:t>2</a:t>
            </a:r>
            <a:endParaRPr kumimoji="1" lang="ja-JP" altLang="en-US" sz="2800" dirty="0" smtClean="0">
              <a:solidFill>
                <a:schemeClr val="tx1"/>
              </a:solidFill>
              <a:ea typeface="Segoe UI" pitchFamily="34" charset="0"/>
              <a:cs typeface="Segoe UI" pitchFamily="34" charset="0"/>
            </a:endParaRPr>
          </a:p>
        </p:txBody>
      </p:sp>
      <p:pic>
        <p:nvPicPr>
          <p:cNvPr id="15" name="図 14"/>
          <p:cNvPicPr>
            <a:picLocks noChangeAspect="1"/>
          </p:cNvPicPr>
          <p:nvPr/>
        </p:nvPicPr>
        <p:blipFill>
          <a:blip r:embed="rId3"/>
          <a:stretch>
            <a:fillRect/>
          </a:stretch>
        </p:blipFill>
        <p:spPr>
          <a:xfrm>
            <a:off x="3338056" y="4578346"/>
            <a:ext cx="1082683" cy="1011807"/>
          </a:xfrm>
          <a:prstGeom prst="rect">
            <a:avLst/>
          </a:prstGeom>
        </p:spPr>
      </p:pic>
      <p:sp>
        <p:nvSpPr>
          <p:cNvPr id="16" name="正方形/長方形 15"/>
          <p:cNvSpPr/>
          <p:nvPr/>
        </p:nvSpPr>
        <p:spPr bwMode="auto">
          <a:xfrm>
            <a:off x="4982853" y="5163487"/>
            <a:ext cx="501725" cy="71849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2800" dirty="0">
                <a:solidFill>
                  <a:schemeClr val="tx1"/>
                </a:solidFill>
                <a:ea typeface="Segoe UI" pitchFamily="34" charset="0"/>
                <a:cs typeface="Segoe UI" pitchFamily="34" charset="0"/>
              </a:rPr>
              <a:t>…</a:t>
            </a:r>
            <a:endParaRPr kumimoji="1" lang="ja-JP" altLang="en-US" sz="28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278988587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 y="0"/>
            <a:ext cx="12188826" cy="9141620"/>
          </a:xfrm>
          <a:prstGeom prst="rect">
            <a:avLst/>
          </a:prstGeom>
        </p:spPr>
      </p:pic>
      <p:sp>
        <p:nvSpPr>
          <p:cNvPr id="3" name="タイトル 2"/>
          <p:cNvSpPr>
            <a:spLocks noGrp="1"/>
          </p:cNvSpPr>
          <p:nvPr>
            <p:ph type="title"/>
          </p:nvPr>
        </p:nvSpPr>
        <p:spPr>
          <a:xfrm>
            <a:off x="519111" y="3160336"/>
            <a:ext cx="11149013" cy="747897"/>
          </a:xfrm>
        </p:spPr>
        <p:txBody>
          <a:bodyPr/>
          <a:lstStyle/>
          <a:p>
            <a:r>
              <a:rPr kumimoji="1" lang="ja-JP" altLang="en-US" dirty="0" smtClean="0">
                <a:solidFill>
                  <a:schemeClr val="bg1">
                    <a:alpha val="99000"/>
                  </a:schemeClr>
                </a:solidFill>
              </a:rPr>
              <a:t>同時</a:t>
            </a:r>
            <a:r>
              <a:rPr kumimoji="1" lang="ja-JP" altLang="en-US" dirty="0">
                <a:solidFill>
                  <a:schemeClr val="bg1">
                    <a:alpha val="99000"/>
                  </a:schemeClr>
                </a:solidFill>
              </a:rPr>
              <a:t>に</a:t>
            </a:r>
            <a:r>
              <a:rPr kumimoji="1" lang="ja-JP" altLang="en-US" dirty="0" smtClean="0">
                <a:solidFill>
                  <a:schemeClr val="bg1">
                    <a:alpha val="99000"/>
                  </a:schemeClr>
                </a:solidFill>
              </a:rPr>
              <a:t>処理するということ</a:t>
            </a:r>
          </a:p>
        </p:txBody>
      </p:sp>
    </p:spTree>
    <p:extLst>
      <p:ext uri="{BB962C8B-B14F-4D97-AF65-F5344CB8AC3E}">
        <p14:creationId xmlns:p14="http://schemas.microsoft.com/office/powerpoint/2010/main" val="351026422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en-US" altLang="ja-JP" dirty="0" smtClean="0"/>
              <a:t>1</a:t>
            </a:r>
            <a:r>
              <a:rPr kumimoji="1" lang="ja-JP" altLang="en-US" dirty="0" smtClean="0"/>
              <a:t>プロセス、</a:t>
            </a:r>
            <a:r>
              <a:rPr kumimoji="1" lang="en-US" altLang="ja-JP" dirty="0" smtClean="0"/>
              <a:t>1</a:t>
            </a:r>
            <a:r>
              <a:rPr kumimoji="1" lang="ja-JP" altLang="en-US" dirty="0" smtClean="0"/>
              <a:t>スレッド</a:t>
            </a:r>
            <a:endParaRPr kumimoji="1" lang="en-US" altLang="ja-JP" dirty="0" smtClean="0"/>
          </a:p>
          <a:p>
            <a:r>
              <a:rPr kumimoji="1" lang="ja-JP" altLang="en-US" dirty="0"/>
              <a:t>　</a:t>
            </a:r>
            <a:r>
              <a:rPr kumimoji="1" lang="ja-JP" altLang="en-US" dirty="0" smtClean="0"/>
              <a:t>＝ シングルスレッドのプロセス</a:t>
            </a:r>
            <a:endParaRPr kumimoji="1" lang="ja-JP" altLang="en-US" dirty="0"/>
          </a:p>
        </p:txBody>
      </p:sp>
      <p:sp>
        <p:nvSpPr>
          <p:cNvPr id="3" name="タイトル 2"/>
          <p:cNvSpPr>
            <a:spLocks noGrp="1"/>
          </p:cNvSpPr>
          <p:nvPr>
            <p:ph type="title"/>
          </p:nvPr>
        </p:nvSpPr>
        <p:spPr/>
        <p:txBody>
          <a:bodyPr/>
          <a:lstStyle/>
          <a:p>
            <a:r>
              <a:rPr kumimoji="1" lang="ja-JP" altLang="en-US" dirty="0" smtClean="0"/>
              <a:t>シングルスレッド</a:t>
            </a:r>
            <a:endParaRPr kumimoji="1" lang="ja-JP" altLang="en-US" dirty="0"/>
          </a:p>
        </p:txBody>
      </p:sp>
      <p:sp>
        <p:nvSpPr>
          <p:cNvPr id="4" name="正方形/長方形 3"/>
          <p:cNvSpPr/>
          <p:nvPr/>
        </p:nvSpPr>
        <p:spPr bwMode="auto">
          <a:xfrm>
            <a:off x="672353" y="3334871"/>
            <a:ext cx="7505489" cy="2635623"/>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kumimoji="1" lang="ja-JP" altLang="en-US" sz="3200" dirty="0" smtClean="0">
                <a:solidFill>
                  <a:schemeClr val="tx1"/>
                </a:solidFill>
                <a:ea typeface="Segoe UI" pitchFamily="34" charset="0"/>
                <a:cs typeface="Segoe UI" pitchFamily="34" charset="0"/>
              </a:rPr>
              <a:t>プロセス</a:t>
            </a:r>
            <a:r>
              <a:rPr kumimoji="1" lang="en-US" altLang="ja-JP" sz="3200" dirty="0" smtClean="0">
                <a:solidFill>
                  <a:schemeClr val="tx1"/>
                </a:solidFill>
                <a:ea typeface="Segoe UI" pitchFamily="34" charset="0"/>
                <a:cs typeface="Segoe UI" pitchFamily="34" charset="0"/>
              </a:rPr>
              <a:t>A</a:t>
            </a:r>
            <a:endParaRPr kumimoji="1" lang="ja-JP" altLang="en-US" sz="3200" dirty="0" smtClean="0">
              <a:solidFill>
                <a:schemeClr val="tx1"/>
              </a:solidFill>
              <a:ea typeface="Segoe UI" pitchFamily="34" charset="0"/>
              <a:cs typeface="Segoe UI" pitchFamily="34" charset="0"/>
            </a:endParaRPr>
          </a:p>
        </p:txBody>
      </p:sp>
      <p:sp>
        <p:nvSpPr>
          <p:cNvPr id="6" name="角丸四角形 5"/>
          <p:cNvSpPr/>
          <p:nvPr/>
        </p:nvSpPr>
        <p:spPr bwMode="auto">
          <a:xfrm>
            <a:off x="7490012" y="1116106"/>
            <a:ext cx="4393265" cy="1057834"/>
          </a:xfrm>
          <a:prstGeom prst="roundRect">
            <a:avLst/>
          </a:prstGeom>
          <a:solidFill>
            <a:schemeClr val="accent4">
              <a:lumMod val="20000"/>
              <a:lumOff val="8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スレッドの</a:t>
            </a:r>
            <a:endParaRPr kumimoji="1" lang="en-US" altLang="ja-JP" sz="2800" dirty="0" smtClean="0">
              <a:solidFill>
                <a:schemeClr val="tx1"/>
              </a:solidFill>
              <a:ea typeface="Segoe UI" pitchFamily="34" charset="0"/>
              <a:cs typeface="Segoe UI" pitchFamily="34" charset="0"/>
            </a:endParaRPr>
          </a:p>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処理の流れは１つ</a:t>
            </a:r>
          </a:p>
        </p:txBody>
      </p:sp>
      <p:sp>
        <p:nvSpPr>
          <p:cNvPr id="7" name="正方形/長方形 6"/>
          <p:cNvSpPr/>
          <p:nvPr/>
        </p:nvSpPr>
        <p:spPr bwMode="auto">
          <a:xfrm>
            <a:off x="1991299" y="3970760"/>
            <a:ext cx="4867596" cy="171291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スレッド</a:t>
            </a:r>
            <a:r>
              <a:rPr kumimoji="1" lang="en-US" altLang="ja-JP" sz="2800" dirty="0" smtClean="0">
                <a:solidFill>
                  <a:schemeClr val="tx1"/>
                </a:solidFill>
                <a:ea typeface="Segoe UI" pitchFamily="34" charset="0"/>
                <a:cs typeface="Segoe UI" pitchFamily="34" charset="0"/>
              </a:rPr>
              <a:t>1</a:t>
            </a:r>
            <a:endParaRPr kumimoji="1" lang="ja-JP" altLang="en-US" sz="2800" dirty="0" smtClean="0">
              <a:solidFill>
                <a:schemeClr val="tx1"/>
              </a:solidFill>
              <a:ea typeface="Segoe UI" pitchFamily="34" charset="0"/>
              <a:cs typeface="Segoe UI" pitchFamily="34" charset="0"/>
            </a:endParaRPr>
          </a:p>
        </p:txBody>
      </p:sp>
      <p:pic>
        <p:nvPicPr>
          <p:cNvPr id="8" name="図 7"/>
          <p:cNvPicPr>
            <a:picLocks noChangeAspect="1"/>
          </p:cNvPicPr>
          <p:nvPr/>
        </p:nvPicPr>
        <p:blipFill>
          <a:blip r:embed="rId2"/>
          <a:stretch>
            <a:fillRect/>
          </a:stretch>
        </p:blipFill>
        <p:spPr>
          <a:xfrm>
            <a:off x="3883755" y="4546358"/>
            <a:ext cx="1082683" cy="1011807"/>
          </a:xfrm>
          <a:prstGeom prst="rect">
            <a:avLst/>
          </a:prstGeom>
        </p:spPr>
      </p:pic>
      <p:sp>
        <p:nvSpPr>
          <p:cNvPr id="9" name="角丸四角形 8"/>
          <p:cNvSpPr/>
          <p:nvPr/>
        </p:nvSpPr>
        <p:spPr bwMode="auto">
          <a:xfrm>
            <a:off x="9226599" y="5177773"/>
            <a:ext cx="2798624" cy="1550831"/>
          </a:xfrm>
          <a:prstGeom prst="roundRect">
            <a:avLst/>
          </a:prstGeom>
          <a:solidFill>
            <a:schemeClr val="bg2"/>
          </a:solidFill>
          <a:ln>
            <a:solidFill>
              <a:schemeClr val="tx1"/>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2400" dirty="0" smtClean="0">
                <a:solidFill>
                  <a:schemeClr val="tx1"/>
                </a:solidFill>
                <a:ea typeface="Segoe UI" pitchFamily="34" charset="0"/>
                <a:cs typeface="Segoe UI" pitchFamily="34" charset="0"/>
              </a:rPr>
              <a:t>JavaScript</a:t>
            </a:r>
            <a:r>
              <a:rPr kumimoji="1" lang="ja-JP" altLang="en-US" sz="2400" dirty="0" smtClean="0">
                <a:solidFill>
                  <a:schemeClr val="tx1"/>
                </a:solidFill>
                <a:ea typeface="Segoe UI" pitchFamily="34" charset="0"/>
                <a:cs typeface="Segoe UI" pitchFamily="34" charset="0"/>
              </a:rPr>
              <a:t>はシングルスレッドだけど非同期実装可能</a:t>
            </a:r>
          </a:p>
        </p:txBody>
      </p:sp>
    </p:spTree>
    <p:extLst>
      <p:ext uri="{BB962C8B-B14F-4D97-AF65-F5344CB8AC3E}">
        <p14:creationId xmlns:p14="http://schemas.microsoft.com/office/powerpoint/2010/main" val="4309954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en-US" altLang="ja-JP" dirty="0" smtClean="0"/>
              <a:t>1</a:t>
            </a:r>
            <a:r>
              <a:rPr kumimoji="1" lang="ja-JP" altLang="en-US" dirty="0" smtClean="0"/>
              <a:t>プロセス、複数スレッド</a:t>
            </a:r>
            <a:endParaRPr kumimoji="1" lang="en-US" altLang="ja-JP" dirty="0" smtClean="0"/>
          </a:p>
          <a:p>
            <a:r>
              <a:rPr kumimoji="1" lang="ja-JP" altLang="en-US" dirty="0"/>
              <a:t>　</a:t>
            </a:r>
            <a:r>
              <a:rPr kumimoji="1" lang="ja-JP" altLang="en-US" dirty="0" smtClean="0"/>
              <a:t>＝ マルチスレッドのプロセス</a:t>
            </a:r>
            <a:endParaRPr kumimoji="1" lang="ja-JP" altLang="en-US" dirty="0"/>
          </a:p>
        </p:txBody>
      </p:sp>
      <p:sp>
        <p:nvSpPr>
          <p:cNvPr id="3" name="タイトル 2"/>
          <p:cNvSpPr>
            <a:spLocks noGrp="1"/>
          </p:cNvSpPr>
          <p:nvPr>
            <p:ph type="title"/>
          </p:nvPr>
        </p:nvSpPr>
        <p:spPr/>
        <p:txBody>
          <a:bodyPr/>
          <a:lstStyle/>
          <a:p>
            <a:r>
              <a:rPr kumimoji="1" lang="ja-JP" altLang="en-US" dirty="0" smtClean="0"/>
              <a:t>マルチスレッド </a:t>
            </a:r>
            <a:r>
              <a:rPr kumimoji="1" lang="en-US" altLang="ja-JP" dirty="0" smtClean="0"/>
              <a:t>(1)</a:t>
            </a:r>
            <a:endParaRPr kumimoji="1" lang="ja-JP" altLang="en-US" dirty="0"/>
          </a:p>
        </p:txBody>
      </p:sp>
      <p:sp>
        <p:nvSpPr>
          <p:cNvPr id="6" name="正方形/長方形 5"/>
          <p:cNvSpPr/>
          <p:nvPr/>
        </p:nvSpPr>
        <p:spPr bwMode="auto">
          <a:xfrm>
            <a:off x="766483" y="3251943"/>
            <a:ext cx="9802906" cy="3025589"/>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kumimoji="1" lang="ja-JP" altLang="en-US" sz="3200" dirty="0" smtClean="0">
                <a:solidFill>
                  <a:schemeClr val="tx1"/>
                </a:solidFill>
                <a:ea typeface="Segoe UI" pitchFamily="34" charset="0"/>
                <a:cs typeface="Segoe UI" pitchFamily="34" charset="0"/>
              </a:rPr>
              <a:t>プロセス</a:t>
            </a:r>
            <a:r>
              <a:rPr kumimoji="1" lang="en-US" altLang="ja-JP" sz="3200" dirty="0" smtClean="0">
                <a:solidFill>
                  <a:schemeClr val="tx1"/>
                </a:solidFill>
                <a:ea typeface="Segoe UI" pitchFamily="34" charset="0"/>
                <a:cs typeface="Segoe UI" pitchFamily="34" charset="0"/>
              </a:rPr>
              <a:t>A</a:t>
            </a:r>
            <a:endParaRPr kumimoji="1" lang="ja-JP" altLang="en-US" sz="3200" dirty="0" smtClean="0">
              <a:solidFill>
                <a:schemeClr val="tx1"/>
              </a:solidFill>
              <a:ea typeface="Segoe UI" pitchFamily="34" charset="0"/>
              <a:cs typeface="Segoe UI" pitchFamily="34" charset="0"/>
            </a:endParaRPr>
          </a:p>
        </p:txBody>
      </p:sp>
      <p:sp>
        <p:nvSpPr>
          <p:cNvPr id="7" name="正方形/長方形 6"/>
          <p:cNvSpPr/>
          <p:nvPr/>
        </p:nvSpPr>
        <p:spPr bwMode="auto">
          <a:xfrm>
            <a:off x="1304365" y="3879473"/>
            <a:ext cx="4155141" cy="65890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スレッド</a:t>
            </a:r>
            <a:r>
              <a:rPr kumimoji="1" lang="en-US" altLang="ja-JP" sz="2800" dirty="0" smtClean="0">
                <a:solidFill>
                  <a:schemeClr val="tx1"/>
                </a:solidFill>
                <a:ea typeface="Segoe UI" pitchFamily="34" charset="0"/>
                <a:cs typeface="Segoe UI" pitchFamily="34" charset="0"/>
              </a:rPr>
              <a:t>1</a:t>
            </a:r>
            <a:endParaRPr kumimoji="1" lang="ja-JP" altLang="en-US" sz="2800" dirty="0" smtClean="0">
              <a:solidFill>
                <a:schemeClr val="tx1"/>
              </a:solidFill>
              <a:ea typeface="Segoe UI" pitchFamily="34" charset="0"/>
              <a:cs typeface="Segoe UI" pitchFamily="34" charset="0"/>
            </a:endParaRPr>
          </a:p>
        </p:txBody>
      </p:sp>
      <p:sp>
        <p:nvSpPr>
          <p:cNvPr id="8" name="正方形/長方形 7"/>
          <p:cNvSpPr/>
          <p:nvPr/>
        </p:nvSpPr>
        <p:spPr bwMode="auto">
          <a:xfrm>
            <a:off x="1304364" y="4645954"/>
            <a:ext cx="4155141" cy="65890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スレッド</a:t>
            </a:r>
            <a:r>
              <a:rPr kumimoji="1" lang="en-US" altLang="ja-JP" sz="2800" dirty="0" smtClean="0">
                <a:solidFill>
                  <a:schemeClr val="tx1"/>
                </a:solidFill>
                <a:ea typeface="Segoe UI" pitchFamily="34" charset="0"/>
                <a:cs typeface="Segoe UI" pitchFamily="34" charset="0"/>
              </a:rPr>
              <a:t>2</a:t>
            </a:r>
            <a:endParaRPr kumimoji="1" lang="ja-JP" altLang="en-US" sz="2800" dirty="0" smtClean="0">
              <a:solidFill>
                <a:schemeClr val="tx1"/>
              </a:solidFill>
              <a:ea typeface="Segoe UI" pitchFamily="34" charset="0"/>
              <a:cs typeface="Segoe UI" pitchFamily="34" charset="0"/>
            </a:endParaRPr>
          </a:p>
        </p:txBody>
      </p:sp>
      <p:sp>
        <p:nvSpPr>
          <p:cNvPr id="9" name="正方形/長方形 8"/>
          <p:cNvSpPr/>
          <p:nvPr/>
        </p:nvSpPr>
        <p:spPr bwMode="auto">
          <a:xfrm>
            <a:off x="1304363" y="5434845"/>
            <a:ext cx="4155141" cy="65890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スレッド</a:t>
            </a:r>
            <a:r>
              <a:rPr kumimoji="1" lang="en-US" altLang="ja-JP" sz="2800" dirty="0" smtClean="0">
                <a:solidFill>
                  <a:schemeClr val="tx1"/>
                </a:solidFill>
                <a:ea typeface="Segoe UI" pitchFamily="34" charset="0"/>
                <a:cs typeface="Segoe UI" pitchFamily="34" charset="0"/>
              </a:rPr>
              <a:t>3</a:t>
            </a:r>
            <a:endParaRPr kumimoji="1" lang="ja-JP" altLang="en-US" sz="2800" dirty="0" smtClean="0">
              <a:solidFill>
                <a:schemeClr val="tx1"/>
              </a:solidFill>
              <a:ea typeface="Segoe UI" pitchFamily="34" charset="0"/>
              <a:cs typeface="Segoe UI" pitchFamily="34" charset="0"/>
            </a:endParaRPr>
          </a:p>
        </p:txBody>
      </p:sp>
      <p:sp>
        <p:nvSpPr>
          <p:cNvPr id="10" name="正方形/長方形 9"/>
          <p:cNvSpPr/>
          <p:nvPr/>
        </p:nvSpPr>
        <p:spPr bwMode="auto">
          <a:xfrm>
            <a:off x="5611906" y="4338916"/>
            <a:ext cx="4155141" cy="65890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スレッド</a:t>
            </a:r>
            <a:r>
              <a:rPr kumimoji="1" lang="en-US" altLang="ja-JP" sz="2800" dirty="0" smtClean="0">
                <a:solidFill>
                  <a:schemeClr val="tx1"/>
                </a:solidFill>
                <a:ea typeface="Segoe UI" pitchFamily="34" charset="0"/>
                <a:cs typeface="Segoe UI" pitchFamily="34" charset="0"/>
              </a:rPr>
              <a:t>4</a:t>
            </a:r>
            <a:endParaRPr kumimoji="1" lang="ja-JP" altLang="en-US" sz="2800" dirty="0" smtClean="0">
              <a:solidFill>
                <a:schemeClr val="tx1"/>
              </a:solidFill>
              <a:ea typeface="Segoe UI" pitchFamily="34" charset="0"/>
              <a:cs typeface="Segoe UI" pitchFamily="34" charset="0"/>
            </a:endParaRPr>
          </a:p>
        </p:txBody>
      </p:sp>
      <p:sp>
        <p:nvSpPr>
          <p:cNvPr id="11" name="正方形/長方形 10"/>
          <p:cNvSpPr/>
          <p:nvPr/>
        </p:nvSpPr>
        <p:spPr bwMode="auto">
          <a:xfrm>
            <a:off x="5611905" y="5127807"/>
            <a:ext cx="4155141" cy="65890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スレッド</a:t>
            </a:r>
            <a:r>
              <a:rPr kumimoji="1" lang="en-US" altLang="ja-JP" sz="2800" dirty="0">
                <a:solidFill>
                  <a:schemeClr val="tx1"/>
                </a:solidFill>
                <a:ea typeface="Segoe UI" pitchFamily="34" charset="0"/>
                <a:cs typeface="Segoe UI" pitchFamily="34" charset="0"/>
              </a:rPr>
              <a:t>5</a:t>
            </a:r>
            <a:endParaRPr kumimoji="1" lang="ja-JP" altLang="en-US" sz="2800" dirty="0" smtClean="0">
              <a:solidFill>
                <a:schemeClr val="tx1"/>
              </a:solidFill>
              <a:ea typeface="Segoe UI" pitchFamily="34" charset="0"/>
              <a:cs typeface="Segoe UI" pitchFamily="34" charset="0"/>
            </a:endParaRPr>
          </a:p>
        </p:txBody>
      </p:sp>
      <p:sp>
        <p:nvSpPr>
          <p:cNvPr id="14" name="角丸四角形 13"/>
          <p:cNvSpPr/>
          <p:nvPr/>
        </p:nvSpPr>
        <p:spPr bwMode="auto">
          <a:xfrm>
            <a:off x="7328647" y="317501"/>
            <a:ext cx="4554630" cy="1856440"/>
          </a:xfrm>
          <a:prstGeom prst="roundRect">
            <a:avLst/>
          </a:prstGeom>
          <a:solidFill>
            <a:schemeClr val="accent4">
              <a:lumMod val="20000"/>
              <a:lumOff val="8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複数スレッドは</a:t>
            </a:r>
            <a:endParaRPr kumimoji="1" lang="en-US" altLang="ja-JP" sz="2800" dirty="0" smtClean="0">
              <a:solidFill>
                <a:schemeClr val="tx1"/>
              </a:solidFill>
              <a:ea typeface="Segoe UI" pitchFamily="34" charset="0"/>
              <a:cs typeface="Segoe UI" pitchFamily="34" charset="0"/>
            </a:endParaRPr>
          </a:p>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同時に</a:t>
            </a:r>
            <a:r>
              <a:rPr kumimoji="1" lang="ja-JP" altLang="en-US" sz="2800" dirty="0" smtClean="0">
                <a:solidFill>
                  <a:srgbClr val="FF0000"/>
                </a:solidFill>
                <a:ea typeface="Segoe UI" pitchFamily="34" charset="0"/>
                <a:cs typeface="Segoe UI" pitchFamily="34" charset="0"/>
              </a:rPr>
              <a:t>並列して処理が可能</a:t>
            </a:r>
            <a:endParaRPr kumimoji="1" lang="en-US" altLang="ja-JP" sz="2800" dirty="0" smtClean="0">
              <a:solidFill>
                <a:srgbClr val="FF0000"/>
              </a:solidFill>
              <a:ea typeface="Segoe UI" pitchFamily="34" charset="0"/>
              <a:cs typeface="Segoe UI" pitchFamily="34" charset="0"/>
            </a:endParaRPr>
          </a:p>
          <a:p>
            <a:pPr algn="ctr" defTabSz="914099" fontAlgn="base">
              <a:spcBef>
                <a:spcPct val="0"/>
              </a:spcBef>
              <a:spcAft>
                <a:spcPct val="0"/>
              </a:spcAft>
            </a:pPr>
            <a:r>
              <a:rPr kumimoji="1" lang="ja-JP" altLang="en-US" sz="2800" dirty="0" smtClean="0">
                <a:solidFill>
                  <a:srgbClr val="FF0000"/>
                </a:solidFill>
                <a:ea typeface="Segoe UI" pitchFamily="34" charset="0"/>
                <a:cs typeface="Segoe UI" pitchFamily="34" charset="0"/>
              </a:rPr>
              <a:t>（マルチコアの場合）</a:t>
            </a:r>
          </a:p>
        </p:txBody>
      </p:sp>
    </p:spTree>
    <p:extLst>
      <p:ext uri="{BB962C8B-B14F-4D97-AF65-F5344CB8AC3E}">
        <p14:creationId xmlns:p14="http://schemas.microsoft.com/office/powerpoint/2010/main" val="401345304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1275269"/>
            <a:ext cx="11149013" cy="2876940"/>
          </a:xfrm>
        </p:spPr>
        <p:txBody>
          <a:bodyPr/>
          <a:lstStyle/>
          <a:p>
            <a:r>
              <a:rPr kumimoji="1" lang="ja-JP" altLang="en-US" dirty="0" smtClean="0"/>
              <a:t>マルチスレッドの</a:t>
            </a:r>
            <a:r>
              <a:rPr kumimoji="1" lang="ja-JP" altLang="en-US" dirty="0"/>
              <a:t>処理</a:t>
            </a:r>
            <a:r>
              <a:rPr kumimoji="1" lang="ja-JP" altLang="en-US" dirty="0" smtClean="0"/>
              <a:t>の流れ</a:t>
            </a:r>
            <a:r>
              <a:rPr kumimoji="1" lang="ja-JP" altLang="en-US" dirty="0"/>
              <a:t>イメージ</a:t>
            </a:r>
          </a:p>
        </p:txBody>
      </p:sp>
      <p:sp>
        <p:nvSpPr>
          <p:cNvPr id="3" name="タイトル 2"/>
          <p:cNvSpPr>
            <a:spLocks noGrp="1"/>
          </p:cNvSpPr>
          <p:nvPr>
            <p:ph type="title"/>
          </p:nvPr>
        </p:nvSpPr>
        <p:spPr/>
        <p:txBody>
          <a:bodyPr/>
          <a:lstStyle/>
          <a:p>
            <a:r>
              <a:rPr kumimoji="1" lang="ja-JP" altLang="en-US" dirty="0" smtClean="0"/>
              <a:t>マルチスレッド </a:t>
            </a:r>
            <a:r>
              <a:rPr kumimoji="1" lang="en-US" altLang="ja-JP" dirty="0" smtClean="0"/>
              <a:t>(2)</a:t>
            </a:r>
            <a:endParaRPr kumimoji="1" lang="ja-JP" altLang="en-US" dirty="0"/>
          </a:p>
        </p:txBody>
      </p:sp>
      <p:sp>
        <p:nvSpPr>
          <p:cNvPr id="6" name="正方形/長方形 5"/>
          <p:cNvSpPr/>
          <p:nvPr/>
        </p:nvSpPr>
        <p:spPr bwMode="auto">
          <a:xfrm>
            <a:off x="766483" y="2093082"/>
            <a:ext cx="9802906" cy="460101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kumimoji="1" lang="ja-JP" altLang="en-US" sz="3200" dirty="0" smtClean="0">
                <a:solidFill>
                  <a:schemeClr val="tx1"/>
                </a:solidFill>
                <a:ea typeface="Segoe UI" pitchFamily="34" charset="0"/>
                <a:cs typeface="Segoe UI" pitchFamily="34" charset="0"/>
              </a:rPr>
              <a:t>プロセス</a:t>
            </a:r>
            <a:r>
              <a:rPr kumimoji="1" lang="en-US" altLang="ja-JP" sz="3200" dirty="0" smtClean="0">
                <a:solidFill>
                  <a:schemeClr val="tx1"/>
                </a:solidFill>
                <a:ea typeface="Segoe UI" pitchFamily="34" charset="0"/>
                <a:cs typeface="Segoe UI" pitchFamily="34" charset="0"/>
              </a:rPr>
              <a:t>A</a:t>
            </a:r>
            <a:endParaRPr kumimoji="1" lang="ja-JP" altLang="en-US" sz="3200" dirty="0" smtClean="0">
              <a:solidFill>
                <a:schemeClr val="tx1"/>
              </a:solidFill>
              <a:ea typeface="Segoe UI" pitchFamily="34" charset="0"/>
              <a:cs typeface="Segoe UI" pitchFamily="34" charset="0"/>
            </a:endParaRPr>
          </a:p>
        </p:txBody>
      </p:sp>
      <p:sp>
        <p:nvSpPr>
          <p:cNvPr id="7" name="正方形/長方形 6"/>
          <p:cNvSpPr/>
          <p:nvPr/>
        </p:nvSpPr>
        <p:spPr bwMode="auto">
          <a:xfrm>
            <a:off x="1165819" y="2918439"/>
            <a:ext cx="8851017" cy="46311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スレッド</a:t>
            </a:r>
            <a:r>
              <a:rPr kumimoji="1" lang="en-US" altLang="ja-JP" sz="2800" dirty="0" smtClean="0">
                <a:solidFill>
                  <a:schemeClr val="tx1"/>
                </a:solidFill>
                <a:ea typeface="Segoe UI" pitchFamily="34" charset="0"/>
                <a:cs typeface="Segoe UI" pitchFamily="34" charset="0"/>
              </a:rPr>
              <a:t>1</a:t>
            </a:r>
            <a:endParaRPr kumimoji="1" lang="ja-JP" altLang="en-US" sz="2800" dirty="0" smtClean="0">
              <a:solidFill>
                <a:schemeClr val="tx1"/>
              </a:solidFill>
              <a:ea typeface="Segoe UI" pitchFamily="34" charset="0"/>
              <a:cs typeface="Segoe UI" pitchFamily="34" charset="0"/>
            </a:endParaRPr>
          </a:p>
        </p:txBody>
      </p:sp>
      <p:sp>
        <p:nvSpPr>
          <p:cNvPr id="8" name="正方形/長方形 7"/>
          <p:cNvSpPr/>
          <p:nvPr/>
        </p:nvSpPr>
        <p:spPr bwMode="auto">
          <a:xfrm>
            <a:off x="1692292" y="3852702"/>
            <a:ext cx="2755017" cy="46311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スレッド</a:t>
            </a:r>
            <a:r>
              <a:rPr kumimoji="1" lang="en-US" altLang="ja-JP" sz="2800" dirty="0" smtClean="0">
                <a:solidFill>
                  <a:schemeClr val="tx1"/>
                </a:solidFill>
                <a:ea typeface="Segoe UI" pitchFamily="34" charset="0"/>
                <a:cs typeface="Segoe UI" pitchFamily="34" charset="0"/>
              </a:rPr>
              <a:t>2</a:t>
            </a:r>
            <a:endParaRPr kumimoji="1" lang="ja-JP" altLang="en-US" sz="2800" dirty="0" smtClean="0">
              <a:solidFill>
                <a:schemeClr val="tx1"/>
              </a:solidFill>
              <a:ea typeface="Segoe UI" pitchFamily="34" charset="0"/>
              <a:cs typeface="Segoe UI" pitchFamily="34" charset="0"/>
            </a:endParaRPr>
          </a:p>
        </p:txBody>
      </p:sp>
      <p:sp>
        <p:nvSpPr>
          <p:cNvPr id="9" name="正方形/長方形 8"/>
          <p:cNvSpPr/>
          <p:nvPr/>
        </p:nvSpPr>
        <p:spPr bwMode="auto">
          <a:xfrm>
            <a:off x="1959228" y="5099490"/>
            <a:ext cx="1864627" cy="46311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スレッド</a:t>
            </a:r>
            <a:r>
              <a:rPr kumimoji="1" lang="en-US" altLang="ja-JP" sz="2800" dirty="0" smtClean="0">
                <a:solidFill>
                  <a:schemeClr val="tx1"/>
                </a:solidFill>
                <a:ea typeface="Segoe UI" pitchFamily="34" charset="0"/>
                <a:cs typeface="Segoe UI" pitchFamily="34" charset="0"/>
              </a:rPr>
              <a:t>3</a:t>
            </a:r>
            <a:endParaRPr kumimoji="1" lang="ja-JP" altLang="en-US" sz="2800" dirty="0" smtClean="0">
              <a:solidFill>
                <a:schemeClr val="tx1"/>
              </a:solidFill>
              <a:ea typeface="Segoe UI" pitchFamily="34" charset="0"/>
              <a:cs typeface="Segoe UI" pitchFamily="34" charset="0"/>
            </a:endParaRPr>
          </a:p>
        </p:txBody>
      </p:sp>
      <p:sp>
        <p:nvSpPr>
          <p:cNvPr id="10" name="正方形/長方形 9"/>
          <p:cNvSpPr/>
          <p:nvPr/>
        </p:nvSpPr>
        <p:spPr bwMode="auto">
          <a:xfrm>
            <a:off x="4029665" y="4562856"/>
            <a:ext cx="4155141" cy="46311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スレッド</a:t>
            </a:r>
            <a:r>
              <a:rPr kumimoji="1" lang="en-US" altLang="ja-JP" sz="2800" dirty="0" smtClean="0">
                <a:solidFill>
                  <a:schemeClr val="tx1"/>
                </a:solidFill>
                <a:ea typeface="Segoe UI" pitchFamily="34" charset="0"/>
                <a:cs typeface="Segoe UI" pitchFamily="34" charset="0"/>
              </a:rPr>
              <a:t>4</a:t>
            </a:r>
            <a:endParaRPr kumimoji="1" lang="ja-JP" altLang="en-US" sz="2800" dirty="0" smtClean="0">
              <a:solidFill>
                <a:schemeClr val="tx1"/>
              </a:solidFill>
              <a:ea typeface="Segoe UI" pitchFamily="34" charset="0"/>
              <a:cs typeface="Segoe UI" pitchFamily="34" charset="0"/>
            </a:endParaRPr>
          </a:p>
        </p:txBody>
      </p:sp>
      <p:sp>
        <p:nvSpPr>
          <p:cNvPr id="11" name="正方形/長方形 10"/>
          <p:cNvSpPr/>
          <p:nvPr/>
        </p:nvSpPr>
        <p:spPr bwMode="auto">
          <a:xfrm>
            <a:off x="6093618" y="3852702"/>
            <a:ext cx="3770819" cy="46311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スレッド</a:t>
            </a:r>
            <a:r>
              <a:rPr kumimoji="1" lang="en-US" altLang="ja-JP" sz="2800" dirty="0">
                <a:solidFill>
                  <a:schemeClr val="tx1"/>
                </a:solidFill>
                <a:ea typeface="Segoe UI" pitchFamily="34" charset="0"/>
                <a:cs typeface="Segoe UI" pitchFamily="34" charset="0"/>
              </a:rPr>
              <a:t>5</a:t>
            </a:r>
            <a:endParaRPr kumimoji="1" lang="ja-JP" altLang="en-US" sz="2800" dirty="0" smtClean="0">
              <a:solidFill>
                <a:schemeClr val="tx1"/>
              </a:solidFill>
              <a:ea typeface="Segoe UI" pitchFamily="34" charset="0"/>
              <a:cs typeface="Segoe UI" pitchFamily="34" charset="0"/>
            </a:endParaRPr>
          </a:p>
        </p:txBody>
      </p:sp>
      <p:cxnSp>
        <p:nvCxnSpPr>
          <p:cNvPr id="12" name="直線矢印コネクタ 11"/>
          <p:cNvCxnSpPr/>
          <p:nvPr/>
        </p:nvCxnSpPr>
        <p:spPr>
          <a:xfrm flipV="1">
            <a:off x="519112" y="2621994"/>
            <a:ext cx="10412124" cy="58071"/>
          </a:xfrm>
          <a:prstGeom prst="straightConnector1">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1030399" y="2407875"/>
            <a:ext cx="900410" cy="430887"/>
          </a:xfrm>
          <a:prstGeom prst="rect">
            <a:avLst/>
          </a:prstGeom>
          <a:noFill/>
        </p:spPr>
        <p:txBody>
          <a:bodyPr wrap="square" lIns="0" tIns="0" rIns="0" bIns="0" rtlCol="0">
            <a:spAutoFit/>
          </a:bodyPr>
          <a:lstStyle/>
          <a:p>
            <a:r>
              <a:rPr kumimoji="1" lang="ja-JP" altLang="en-US" sz="2800" dirty="0" smtClean="0">
                <a:gradFill>
                  <a:gsLst>
                    <a:gs pos="2917">
                      <a:schemeClr val="tx1"/>
                    </a:gs>
                    <a:gs pos="30000">
                      <a:schemeClr val="tx1"/>
                    </a:gs>
                  </a:gsLst>
                  <a:lin ang="5400000" scaled="0"/>
                </a:gradFill>
              </a:rPr>
              <a:t>時間</a:t>
            </a:r>
          </a:p>
        </p:txBody>
      </p:sp>
      <p:cxnSp>
        <p:nvCxnSpPr>
          <p:cNvPr id="15" name="直線矢印コネクタ 14"/>
          <p:cNvCxnSpPr>
            <a:endCxn id="8" idx="1"/>
          </p:cNvCxnSpPr>
          <p:nvPr/>
        </p:nvCxnSpPr>
        <p:spPr>
          <a:xfrm>
            <a:off x="1692292" y="3208977"/>
            <a:ext cx="0" cy="87528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endCxn id="9" idx="1"/>
          </p:cNvCxnSpPr>
          <p:nvPr/>
        </p:nvCxnSpPr>
        <p:spPr>
          <a:xfrm>
            <a:off x="1959228" y="4152209"/>
            <a:ext cx="0" cy="1178839"/>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8" idx="3"/>
          </p:cNvCxnSpPr>
          <p:nvPr/>
        </p:nvCxnSpPr>
        <p:spPr>
          <a:xfrm flipV="1">
            <a:off x="4447309" y="3208977"/>
            <a:ext cx="0" cy="87528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endCxn id="10" idx="1"/>
          </p:cNvCxnSpPr>
          <p:nvPr/>
        </p:nvCxnSpPr>
        <p:spPr>
          <a:xfrm>
            <a:off x="4029665" y="3149997"/>
            <a:ext cx="0" cy="164441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9" idx="3"/>
          </p:cNvCxnSpPr>
          <p:nvPr/>
        </p:nvCxnSpPr>
        <p:spPr>
          <a:xfrm flipH="1" flipV="1">
            <a:off x="3813363" y="4315818"/>
            <a:ext cx="10492" cy="101523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10" idx="3"/>
          </p:cNvCxnSpPr>
          <p:nvPr/>
        </p:nvCxnSpPr>
        <p:spPr>
          <a:xfrm flipH="1" flipV="1">
            <a:off x="8171188" y="3208977"/>
            <a:ext cx="13618" cy="158543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stCxn id="11" idx="3"/>
          </p:cNvCxnSpPr>
          <p:nvPr/>
        </p:nvCxnSpPr>
        <p:spPr>
          <a:xfrm flipV="1">
            <a:off x="9864437" y="3208978"/>
            <a:ext cx="0" cy="87528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a:endCxn id="11" idx="1"/>
          </p:cNvCxnSpPr>
          <p:nvPr/>
        </p:nvCxnSpPr>
        <p:spPr>
          <a:xfrm>
            <a:off x="6093618" y="3208978"/>
            <a:ext cx="0" cy="87528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bwMode="auto">
          <a:xfrm>
            <a:off x="1176351" y="5820665"/>
            <a:ext cx="8688085" cy="66463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3200" dirty="0" smtClean="0">
                <a:solidFill>
                  <a:schemeClr val="tx1"/>
                </a:solidFill>
                <a:ea typeface="Segoe UI" pitchFamily="34" charset="0"/>
                <a:cs typeface="Segoe UI" pitchFamily="34" charset="0"/>
              </a:rPr>
              <a:t>プロセス内で共有しているメモリ</a:t>
            </a:r>
          </a:p>
        </p:txBody>
      </p:sp>
    </p:spTree>
    <p:extLst>
      <p:ext uri="{BB962C8B-B14F-4D97-AF65-F5344CB8AC3E}">
        <p14:creationId xmlns:p14="http://schemas.microsoft.com/office/powerpoint/2010/main" val="7397237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115" y="1475584"/>
            <a:ext cx="8393801" cy="5284529"/>
          </a:xfrm>
          <a:prstGeom prst="rect">
            <a:avLst/>
          </a:prstGeom>
        </p:spPr>
      </p:pic>
      <p:sp>
        <p:nvSpPr>
          <p:cNvPr id="3" name="タイトル 2"/>
          <p:cNvSpPr>
            <a:spLocks noGrp="1"/>
          </p:cNvSpPr>
          <p:nvPr>
            <p:ph type="title"/>
          </p:nvPr>
        </p:nvSpPr>
        <p:spPr>
          <a:xfrm>
            <a:off x="1129761" y="727687"/>
            <a:ext cx="10429636" cy="747897"/>
          </a:xfrm>
        </p:spPr>
        <p:txBody>
          <a:bodyPr/>
          <a:lstStyle/>
          <a:p>
            <a:r>
              <a:rPr kumimoji="1" lang="ja-JP" altLang="en-US" dirty="0" smtClean="0">
                <a:solidFill>
                  <a:schemeClr val="tx1">
                    <a:alpha val="99000"/>
                  </a:schemeClr>
                </a:solidFill>
              </a:rPr>
              <a:t>どうやって同時に処理するのか</a:t>
            </a:r>
          </a:p>
        </p:txBody>
      </p:sp>
      <p:sp>
        <p:nvSpPr>
          <p:cNvPr id="5" name="テキスト ボックス 4"/>
          <p:cNvSpPr txBox="1"/>
          <p:nvPr/>
        </p:nvSpPr>
        <p:spPr>
          <a:xfrm rot="20432238">
            <a:off x="6348742" y="1421897"/>
            <a:ext cx="890366" cy="1231106"/>
          </a:xfrm>
          <a:prstGeom prst="rect">
            <a:avLst/>
          </a:prstGeom>
          <a:noFill/>
        </p:spPr>
        <p:txBody>
          <a:bodyPr wrap="square" lIns="0" tIns="0" rIns="0" bIns="0" rtlCol="0">
            <a:spAutoFit/>
          </a:bodyPr>
          <a:lstStyle/>
          <a:p>
            <a:r>
              <a:rPr kumimoji="1" lang="en-US" altLang="ja-JP" sz="8000" dirty="0" smtClean="0">
                <a:solidFill>
                  <a:schemeClr val="accent1"/>
                </a:solidFill>
                <a:latin typeface="AR P丸ゴシック体M" panose="020B0600010101010101" pitchFamily="50" charset="-128"/>
                <a:ea typeface="AR P丸ゴシック体M" panose="020B0600010101010101" pitchFamily="50" charset="-128"/>
              </a:rPr>
              <a:t>?</a:t>
            </a:r>
            <a:endParaRPr kumimoji="1" lang="ja-JP" altLang="en-US" sz="8000" dirty="0" err="1" smtClean="0">
              <a:solidFill>
                <a:schemeClr val="accent1"/>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293555181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1447799"/>
            <a:ext cx="11149013" cy="2556166"/>
          </a:xfrm>
        </p:spPr>
        <p:txBody>
          <a:bodyPr/>
          <a:lstStyle/>
          <a:p>
            <a:pPr marL="571500" indent="-571500">
              <a:buFont typeface="Arial" panose="020B0604020202020204" pitchFamily="34" charset="0"/>
              <a:buChar char="•"/>
            </a:pPr>
            <a:r>
              <a:rPr kumimoji="1" lang="en-US" altLang="ja-JP" dirty="0" smtClean="0"/>
              <a:t>CPU</a:t>
            </a:r>
            <a:r>
              <a:rPr kumimoji="1" lang="ja-JP" altLang="en-US" dirty="0" smtClean="0"/>
              <a:t>の中にスレッドを処理できる</a:t>
            </a:r>
            <a:r>
              <a:rPr kumimoji="1" lang="en-US" altLang="ja-JP" dirty="0" smtClean="0"/>
              <a:t>CPU</a:t>
            </a:r>
            <a:r>
              <a:rPr kumimoji="1" lang="ja-JP" altLang="en-US" dirty="0" smtClean="0"/>
              <a:t>を複数入れればよい（コア）</a:t>
            </a:r>
            <a:endParaRPr kumimoji="1" lang="en-US" altLang="ja-JP" dirty="0" smtClean="0"/>
          </a:p>
          <a:p>
            <a:r>
              <a:rPr kumimoji="1" lang="ja-JP" altLang="en-US" dirty="0"/>
              <a:t>　</a:t>
            </a:r>
            <a:r>
              <a:rPr kumimoji="1" lang="ja-JP" altLang="en-US" dirty="0" smtClean="0"/>
              <a:t>→ </a:t>
            </a:r>
            <a:r>
              <a:rPr kumimoji="1" lang="en-US" altLang="ja-JP" dirty="0" smtClean="0"/>
              <a:t>1CPU / 4core </a:t>
            </a:r>
            <a:r>
              <a:rPr kumimoji="1" lang="ja-JP" altLang="en-US" dirty="0" smtClean="0"/>
              <a:t>なら、</a:t>
            </a:r>
            <a:r>
              <a:rPr kumimoji="1" lang="en-US" altLang="ja-JP" dirty="0" smtClean="0"/>
              <a:t>4</a:t>
            </a:r>
            <a:r>
              <a:rPr kumimoji="1" lang="ja-JP" altLang="en-US" dirty="0" smtClean="0"/>
              <a:t>スレッドを処理可能</a:t>
            </a:r>
            <a:endParaRPr kumimoji="1" lang="ja-JP" altLang="en-US" dirty="0"/>
          </a:p>
        </p:txBody>
      </p:sp>
      <p:sp>
        <p:nvSpPr>
          <p:cNvPr id="3" name="タイトル 2"/>
          <p:cNvSpPr>
            <a:spLocks noGrp="1"/>
          </p:cNvSpPr>
          <p:nvPr>
            <p:ph type="title"/>
          </p:nvPr>
        </p:nvSpPr>
        <p:spPr>
          <a:xfrm>
            <a:off x="519112" y="228600"/>
            <a:ext cx="11520488" cy="1301895"/>
          </a:xfrm>
        </p:spPr>
        <p:txBody>
          <a:bodyPr/>
          <a:lstStyle/>
          <a:p>
            <a:r>
              <a:rPr kumimoji="1" lang="en-US" altLang="ja-JP" dirty="0" smtClean="0"/>
              <a:t>1CPU-N</a:t>
            </a:r>
            <a:r>
              <a:rPr kumimoji="1" lang="ja-JP" altLang="en-US" dirty="0" smtClean="0"/>
              <a:t> </a:t>
            </a:r>
            <a:r>
              <a:rPr kumimoji="1" lang="en-US" altLang="ja-JP" dirty="0" smtClean="0"/>
              <a:t>Core</a:t>
            </a:r>
            <a:r>
              <a:rPr kumimoji="1" lang="ja-JP" altLang="en-US" dirty="0"/>
              <a:t> </a:t>
            </a:r>
            <a:r>
              <a:rPr kumimoji="1" lang="ja-JP" altLang="en-US" dirty="0" smtClean="0"/>
              <a:t>マルチスレッド</a:t>
            </a:r>
            <a:r>
              <a:rPr kumimoji="1" lang="en-US" altLang="ja-JP" sz="4000" dirty="0" smtClean="0"/>
              <a:t>(</a:t>
            </a:r>
            <a:r>
              <a:rPr kumimoji="1" lang="ja-JP" altLang="en-US" sz="4000" dirty="0" smtClean="0"/>
              <a:t>マルチコア</a:t>
            </a:r>
            <a:r>
              <a:rPr kumimoji="1" lang="en-US" altLang="ja-JP" sz="4000" dirty="0" smtClean="0"/>
              <a:t>)</a:t>
            </a:r>
            <a:endParaRPr kumimoji="1" lang="ja-JP" altLang="en-US" dirty="0"/>
          </a:p>
        </p:txBody>
      </p:sp>
      <p:sp>
        <p:nvSpPr>
          <p:cNvPr id="5" name="正方形/長方形 4"/>
          <p:cNvSpPr/>
          <p:nvPr/>
        </p:nvSpPr>
        <p:spPr bwMode="auto">
          <a:xfrm>
            <a:off x="3959262" y="3590475"/>
            <a:ext cx="3064452" cy="313112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kumimoji="1" lang="en-US" altLang="ja-JP" sz="2800" dirty="0" smtClean="0">
                <a:gradFill>
                  <a:gsLst>
                    <a:gs pos="0">
                      <a:srgbClr val="FFFFFF"/>
                    </a:gs>
                    <a:gs pos="100000">
                      <a:srgbClr val="FFFFFF"/>
                    </a:gs>
                  </a:gsLst>
                  <a:lin ang="5400000" scaled="0"/>
                </a:gradFill>
                <a:ea typeface="Segoe UI" pitchFamily="34" charset="0"/>
                <a:cs typeface="Segoe UI" pitchFamily="34" charset="0"/>
              </a:rPr>
              <a:t>CPU</a:t>
            </a:r>
            <a:endParaRPr kumimoji="1" lang="ja-JP" altLang="en-US" sz="2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右矢印 5"/>
          <p:cNvSpPr/>
          <p:nvPr/>
        </p:nvSpPr>
        <p:spPr bwMode="auto">
          <a:xfrm>
            <a:off x="3086425" y="4241887"/>
            <a:ext cx="4835236" cy="471055"/>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kumimoji="1" lang="ja-JP" alt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右矢印 6"/>
          <p:cNvSpPr/>
          <p:nvPr/>
        </p:nvSpPr>
        <p:spPr bwMode="auto">
          <a:xfrm>
            <a:off x="3086425" y="4857209"/>
            <a:ext cx="4835236" cy="471055"/>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kumimoji="1" lang="ja-JP" alt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右矢印 7"/>
          <p:cNvSpPr/>
          <p:nvPr/>
        </p:nvSpPr>
        <p:spPr bwMode="auto">
          <a:xfrm>
            <a:off x="3086425" y="5474688"/>
            <a:ext cx="4835236" cy="471055"/>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kumimoji="1" lang="ja-JP" alt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角丸四角形 8"/>
          <p:cNvSpPr/>
          <p:nvPr/>
        </p:nvSpPr>
        <p:spPr bwMode="auto">
          <a:xfrm>
            <a:off x="4561933" y="4219655"/>
            <a:ext cx="1884219" cy="493287"/>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2800" dirty="0" smtClean="0">
                <a:solidFill>
                  <a:schemeClr val="tx1"/>
                </a:solidFill>
                <a:ea typeface="Segoe UI" pitchFamily="34" charset="0"/>
                <a:cs typeface="Segoe UI" pitchFamily="34" charset="0"/>
              </a:rPr>
              <a:t>Core</a:t>
            </a:r>
            <a:endParaRPr kumimoji="1" lang="ja-JP" altLang="en-US" sz="2800" dirty="0" err="1" smtClean="0">
              <a:solidFill>
                <a:schemeClr val="tx1"/>
              </a:solidFill>
              <a:ea typeface="Segoe UI" pitchFamily="34" charset="0"/>
              <a:cs typeface="Segoe UI" pitchFamily="34" charset="0"/>
            </a:endParaRPr>
          </a:p>
        </p:txBody>
      </p:sp>
      <p:sp>
        <p:nvSpPr>
          <p:cNvPr id="10" name="テキスト ボックス 9"/>
          <p:cNvSpPr txBox="1"/>
          <p:nvPr/>
        </p:nvSpPr>
        <p:spPr>
          <a:xfrm>
            <a:off x="1061063" y="4253398"/>
            <a:ext cx="1885950" cy="430887"/>
          </a:xfrm>
          <a:prstGeom prst="rect">
            <a:avLst/>
          </a:prstGeom>
          <a:noFill/>
        </p:spPr>
        <p:txBody>
          <a:bodyPr wrap="square" lIns="0" tIns="0" rIns="0" bIns="0" rtlCol="0">
            <a:spAutoFit/>
          </a:bodyPr>
          <a:lstStyle/>
          <a:p>
            <a:pPr algn="r"/>
            <a:r>
              <a:rPr kumimoji="1" lang="ja-JP" altLang="en-US" sz="2800" dirty="0" smtClean="0">
                <a:gradFill>
                  <a:gsLst>
                    <a:gs pos="2917">
                      <a:schemeClr val="tx1"/>
                    </a:gs>
                    <a:gs pos="30000">
                      <a:schemeClr val="tx1"/>
                    </a:gs>
                  </a:gsLst>
                  <a:lin ang="5400000" scaled="0"/>
                </a:gradFill>
              </a:rPr>
              <a:t>スレッド</a:t>
            </a:r>
            <a:r>
              <a:rPr kumimoji="1" lang="en-US" altLang="ja-JP" sz="2800" dirty="0" smtClean="0">
                <a:gradFill>
                  <a:gsLst>
                    <a:gs pos="2917">
                      <a:schemeClr val="tx1"/>
                    </a:gs>
                    <a:gs pos="30000">
                      <a:schemeClr val="tx1"/>
                    </a:gs>
                  </a:gsLst>
                  <a:lin ang="5400000" scaled="0"/>
                </a:gradFill>
              </a:rPr>
              <a:t>1</a:t>
            </a:r>
            <a:endParaRPr kumimoji="1" lang="ja-JP" altLang="en-US" sz="2800" dirty="0" smtClean="0">
              <a:gradFill>
                <a:gsLst>
                  <a:gs pos="2917">
                    <a:schemeClr val="tx1"/>
                  </a:gs>
                  <a:gs pos="30000">
                    <a:schemeClr val="tx1"/>
                  </a:gs>
                </a:gsLst>
                <a:lin ang="5400000" scaled="0"/>
              </a:gradFill>
            </a:endParaRPr>
          </a:p>
        </p:txBody>
      </p:sp>
      <p:sp>
        <p:nvSpPr>
          <p:cNvPr id="11" name="テキスト ボックス 10"/>
          <p:cNvSpPr txBox="1"/>
          <p:nvPr/>
        </p:nvSpPr>
        <p:spPr>
          <a:xfrm>
            <a:off x="1061063" y="4871064"/>
            <a:ext cx="1885950" cy="430887"/>
          </a:xfrm>
          <a:prstGeom prst="rect">
            <a:avLst/>
          </a:prstGeom>
          <a:noFill/>
        </p:spPr>
        <p:txBody>
          <a:bodyPr wrap="square" lIns="0" tIns="0" rIns="0" bIns="0" rtlCol="0">
            <a:spAutoFit/>
          </a:bodyPr>
          <a:lstStyle/>
          <a:p>
            <a:pPr algn="r"/>
            <a:r>
              <a:rPr kumimoji="1" lang="ja-JP" altLang="en-US" sz="2800" dirty="0" smtClean="0">
                <a:gradFill>
                  <a:gsLst>
                    <a:gs pos="2917">
                      <a:schemeClr val="tx1"/>
                    </a:gs>
                    <a:gs pos="30000">
                      <a:schemeClr val="tx1"/>
                    </a:gs>
                  </a:gsLst>
                  <a:lin ang="5400000" scaled="0"/>
                </a:gradFill>
              </a:rPr>
              <a:t>スレッド</a:t>
            </a:r>
            <a:r>
              <a:rPr kumimoji="1" lang="en-US" altLang="ja-JP" sz="2800" dirty="0" smtClean="0">
                <a:gradFill>
                  <a:gsLst>
                    <a:gs pos="2917">
                      <a:schemeClr val="tx1"/>
                    </a:gs>
                    <a:gs pos="30000">
                      <a:schemeClr val="tx1"/>
                    </a:gs>
                  </a:gsLst>
                  <a:lin ang="5400000" scaled="0"/>
                </a:gradFill>
              </a:rPr>
              <a:t>2</a:t>
            </a:r>
            <a:endParaRPr kumimoji="1" lang="ja-JP" altLang="en-US" sz="2800" dirty="0" smtClean="0">
              <a:gradFill>
                <a:gsLst>
                  <a:gs pos="2917">
                    <a:schemeClr val="tx1"/>
                  </a:gs>
                  <a:gs pos="30000">
                    <a:schemeClr val="tx1"/>
                  </a:gs>
                </a:gsLst>
                <a:lin ang="5400000" scaled="0"/>
              </a:gradFill>
            </a:endParaRPr>
          </a:p>
        </p:txBody>
      </p:sp>
      <p:sp>
        <p:nvSpPr>
          <p:cNvPr id="12" name="テキスト ボックス 11"/>
          <p:cNvSpPr txBox="1"/>
          <p:nvPr/>
        </p:nvSpPr>
        <p:spPr>
          <a:xfrm>
            <a:off x="1061063" y="5522480"/>
            <a:ext cx="1885950" cy="430887"/>
          </a:xfrm>
          <a:prstGeom prst="rect">
            <a:avLst/>
          </a:prstGeom>
          <a:noFill/>
        </p:spPr>
        <p:txBody>
          <a:bodyPr wrap="square" lIns="0" tIns="0" rIns="0" bIns="0" rtlCol="0">
            <a:spAutoFit/>
          </a:bodyPr>
          <a:lstStyle/>
          <a:p>
            <a:pPr algn="r"/>
            <a:r>
              <a:rPr kumimoji="1" lang="ja-JP" altLang="en-US" sz="2800" dirty="0" smtClean="0">
                <a:gradFill>
                  <a:gsLst>
                    <a:gs pos="2917">
                      <a:schemeClr val="tx1"/>
                    </a:gs>
                    <a:gs pos="30000">
                      <a:schemeClr val="tx1"/>
                    </a:gs>
                  </a:gsLst>
                  <a:lin ang="5400000" scaled="0"/>
                </a:gradFill>
              </a:rPr>
              <a:t>スレッド</a:t>
            </a:r>
            <a:r>
              <a:rPr kumimoji="1" lang="en-US" altLang="ja-JP" sz="2800" dirty="0" smtClean="0">
                <a:gradFill>
                  <a:gsLst>
                    <a:gs pos="2917">
                      <a:schemeClr val="tx1"/>
                    </a:gs>
                    <a:gs pos="30000">
                      <a:schemeClr val="tx1"/>
                    </a:gs>
                  </a:gsLst>
                  <a:lin ang="5400000" scaled="0"/>
                </a:gradFill>
              </a:rPr>
              <a:t>3</a:t>
            </a:r>
            <a:endParaRPr kumimoji="1" lang="ja-JP" altLang="en-US" sz="2800" dirty="0" smtClean="0">
              <a:gradFill>
                <a:gsLst>
                  <a:gs pos="2917">
                    <a:schemeClr val="tx1"/>
                  </a:gs>
                  <a:gs pos="30000">
                    <a:schemeClr val="tx1"/>
                  </a:gs>
                </a:gsLst>
                <a:lin ang="5400000" scaled="0"/>
              </a:gradFill>
            </a:endParaRPr>
          </a:p>
        </p:txBody>
      </p:sp>
      <p:sp>
        <p:nvSpPr>
          <p:cNvPr id="13" name="角丸四角形 12"/>
          <p:cNvSpPr/>
          <p:nvPr/>
        </p:nvSpPr>
        <p:spPr bwMode="auto">
          <a:xfrm>
            <a:off x="4549377" y="4868916"/>
            <a:ext cx="1884219" cy="493287"/>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2800" dirty="0" smtClean="0">
                <a:solidFill>
                  <a:schemeClr val="tx1"/>
                </a:solidFill>
                <a:ea typeface="Segoe UI" pitchFamily="34" charset="0"/>
                <a:cs typeface="Segoe UI" pitchFamily="34" charset="0"/>
              </a:rPr>
              <a:t>Core</a:t>
            </a:r>
            <a:endParaRPr kumimoji="1" lang="ja-JP" altLang="en-US" sz="2800" dirty="0" err="1" smtClean="0">
              <a:solidFill>
                <a:schemeClr val="tx1"/>
              </a:solidFill>
              <a:ea typeface="Segoe UI" pitchFamily="34" charset="0"/>
              <a:cs typeface="Segoe UI" pitchFamily="34" charset="0"/>
            </a:endParaRPr>
          </a:p>
        </p:txBody>
      </p:sp>
      <p:sp>
        <p:nvSpPr>
          <p:cNvPr id="14" name="角丸四角形 13"/>
          <p:cNvSpPr/>
          <p:nvPr/>
        </p:nvSpPr>
        <p:spPr bwMode="auto">
          <a:xfrm>
            <a:off x="4549377" y="5514229"/>
            <a:ext cx="1884219" cy="493287"/>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2800" dirty="0" smtClean="0">
                <a:solidFill>
                  <a:schemeClr val="tx1"/>
                </a:solidFill>
                <a:ea typeface="Segoe UI" pitchFamily="34" charset="0"/>
                <a:cs typeface="Segoe UI" pitchFamily="34" charset="0"/>
              </a:rPr>
              <a:t>Core</a:t>
            </a:r>
            <a:endParaRPr kumimoji="1" lang="ja-JP" altLang="en-US" sz="2800" dirty="0" err="1" smtClean="0">
              <a:solidFill>
                <a:schemeClr val="tx1"/>
              </a:solidFill>
              <a:ea typeface="Segoe UI" pitchFamily="34" charset="0"/>
              <a:cs typeface="Segoe UI" pitchFamily="34" charset="0"/>
            </a:endParaRPr>
          </a:p>
        </p:txBody>
      </p:sp>
      <p:sp>
        <p:nvSpPr>
          <p:cNvPr id="15" name="右矢印 14"/>
          <p:cNvSpPr/>
          <p:nvPr/>
        </p:nvSpPr>
        <p:spPr bwMode="auto">
          <a:xfrm>
            <a:off x="3086425" y="6113394"/>
            <a:ext cx="4835236" cy="471055"/>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kumimoji="1" lang="ja-JP" alt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テキスト ボックス 15"/>
          <p:cNvSpPr txBox="1"/>
          <p:nvPr/>
        </p:nvSpPr>
        <p:spPr>
          <a:xfrm>
            <a:off x="1061063" y="6133476"/>
            <a:ext cx="1885950" cy="430887"/>
          </a:xfrm>
          <a:prstGeom prst="rect">
            <a:avLst/>
          </a:prstGeom>
          <a:noFill/>
        </p:spPr>
        <p:txBody>
          <a:bodyPr wrap="square" lIns="0" tIns="0" rIns="0" bIns="0" rtlCol="0">
            <a:spAutoFit/>
          </a:bodyPr>
          <a:lstStyle/>
          <a:p>
            <a:pPr algn="r"/>
            <a:r>
              <a:rPr kumimoji="1" lang="ja-JP" altLang="en-US" sz="2800" dirty="0" smtClean="0">
                <a:gradFill>
                  <a:gsLst>
                    <a:gs pos="2917">
                      <a:schemeClr val="tx1"/>
                    </a:gs>
                    <a:gs pos="30000">
                      <a:schemeClr val="tx1"/>
                    </a:gs>
                  </a:gsLst>
                  <a:lin ang="5400000" scaled="0"/>
                </a:gradFill>
              </a:rPr>
              <a:t>スレッド</a:t>
            </a:r>
            <a:r>
              <a:rPr kumimoji="1" lang="en-US" altLang="ja-JP" sz="2800" dirty="0" smtClean="0">
                <a:gradFill>
                  <a:gsLst>
                    <a:gs pos="2917">
                      <a:schemeClr val="tx1"/>
                    </a:gs>
                    <a:gs pos="30000">
                      <a:schemeClr val="tx1"/>
                    </a:gs>
                  </a:gsLst>
                  <a:lin ang="5400000" scaled="0"/>
                </a:gradFill>
              </a:rPr>
              <a:t>4</a:t>
            </a:r>
            <a:endParaRPr kumimoji="1" lang="ja-JP" altLang="en-US" sz="2800" dirty="0" smtClean="0">
              <a:gradFill>
                <a:gsLst>
                  <a:gs pos="2917">
                    <a:schemeClr val="tx1"/>
                  </a:gs>
                  <a:gs pos="30000">
                    <a:schemeClr val="tx1"/>
                  </a:gs>
                </a:gsLst>
                <a:lin ang="5400000" scaled="0"/>
              </a:gradFill>
            </a:endParaRPr>
          </a:p>
        </p:txBody>
      </p:sp>
      <p:sp>
        <p:nvSpPr>
          <p:cNvPr id="17" name="角丸四角形 16"/>
          <p:cNvSpPr/>
          <p:nvPr/>
        </p:nvSpPr>
        <p:spPr bwMode="auto">
          <a:xfrm>
            <a:off x="4549377" y="6111370"/>
            <a:ext cx="1884219" cy="493287"/>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2800" dirty="0" smtClean="0">
                <a:solidFill>
                  <a:schemeClr val="tx1"/>
                </a:solidFill>
                <a:ea typeface="Segoe UI" pitchFamily="34" charset="0"/>
                <a:cs typeface="Segoe UI" pitchFamily="34" charset="0"/>
              </a:rPr>
              <a:t>Core</a:t>
            </a:r>
            <a:endParaRPr kumimoji="1" lang="ja-JP" altLang="en-US" sz="2800" dirty="0" err="1" smtClean="0">
              <a:solidFill>
                <a:schemeClr val="tx1"/>
              </a:solidFill>
              <a:ea typeface="Segoe UI" pitchFamily="34" charset="0"/>
              <a:cs typeface="Segoe UI" pitchFamily="34" charset="0"/>
            </a:endParaRPr>
          </a:p>
        </p:txBody>
      </p:sp>
      <p:sp>
        <p:nvSpPr>
          <p:cNvPr id="18" name="角丸四角形 17"/>
          <p:cNvSpPr/>
          <p:nvPr/>
        </p:nvSpPr>
        <p:spPr bwMode="auto">
          <a:xfrm>
            <a:off x="8243453" y="4779023"/>
            <a:ext cx="3796147" cy="1354454"/>
          </a:xfrm>
          <a:prstGeom prst="roundRect">
            <a:avLst/>
          </a:prstGeom>
          <a:solidFill>
            <a:schemeClr val="accent4">
              <a:lumMod val="20000"/>
              <a:lumOff val="8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2800" dirty="0" smtClean="0">
                <a:solidFill>
                  <a:schemeClr val="tx1"/>
                </a:solidFill>
                <a:ea typeface="Segoe UI" pitchFamily="34" charset="0"/>
                <a:cs typeface="Segoe UI" pitchFamily="34" charset="0"/>
              </a:rPr>
              <a:t>Core</a:t>
            </a:r>
            <a:r>
              <a:rPr kumimoji="1" lang="ja-JP" altLang="en-US" sz="2800" dirty="0" smtClean="0">
                <a:solidFill>
                  <a:schemeClr val="tx1"/>
                </a:solidFill>
                <a:ea typeface="Segoe UI" pitchFamily="34" charset="0"/>
                <a:cs typeface="Segoe UI" pitchFamily="34" charset="0"/>
              </a:rPr>
              <a:t>の数だけ</a:t>
            </a:r>
            <a:endParaRPr kumimoji="1" lang="en-US" altLang="ja-JP" sz="2800" dirty="0" smtClean="0">
              <a:solidFill>
                <a:schemeClr val="tx1"/>
              </a:solidFill>
              <a:ea typeface="Segoe UI" pitchFamily="34" charset="0"/>
              <a:cs typeface="Segoe UI" pitchFamily="34" charset="0"/>
            </a:endParaRPr>
          </a:p>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平行して処理が可能！</a:t>
            </a:r>
            <a:endParaRPr kumimoji="1" lang="ja-JP" altLang="en-US" sz="2800" dirty="0" smtClean="0">
              <a:solidFill>
                <a:srgbClr val="FF0000"/>
              </a:solidFill>
              <a:ea typeface="Segoe UI" pitchFamily="34" charset="0"/>
              <a:cs typeface="Segoe UI" pitchFamily="34" charset="0"/>
            </a:endParaRPr>
          </a:p>
        </p:txBody>
      </p:sp>
    </p:spTree>
    <p:extLst>
      <p:ext uri="{BB962C8B-B14F-4D97-AF65-F5344CB8AC3E}">
        <p14:creationId xmlns:p14="http://schemas.microsoft.com/office/powerpoint/2010/main" val="257672420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en-US" altLang="ja-JP" dirty="0" smtClean="0"/>
              <a:t>@</a:t>
            </a:r>
            <a:r>
              <a:rPr kumimoji="1" lang="en-US" altLang="ja-JP" dirty="0" err="1" smtClean="0"/>
              <a:t>hr_sao</a:t>
            </a:r>
            <a:endParaRPr kumimoji="1" lang="en-US" altLang="ja-JP" dirty="0" smtClean="0"/>
          </a:p>
          <a:p>
            <a:r>
              <a:rPr kumimoji="1" lang="en-US" altLang="ja-JP" dirty="0" smtClean="0"/>
              <a:t>Microsoft MVP for Client Development</a:t>
            </a:r>
          </a:p>
          <a:p>
            <a:r>
              <a:rPr kumimoji="1" lang="ja-JP" altLang="en-US" dirty="0" smtClean="0"/>
              <a:t>出没コミュニティ</a:t>
            </a:r>
            <a:endParaRPr kumimoji="1" lang="en-US" altLang="ja-JP" dirty="0" smtClean="0"/>
          </a:p>
          <a:p>
            <a:pPr marL="571500" indent="-571500">
              <a:buFont typeface="Arial" pitchFamily="34" charset="0"/>
              <a:buChar char="•"/>
            </a:pPr>
            <a:r>
              <a:rPr kumimoji="1" lang="en-US" altLang="ja-JP" dirty="0" smtClean="0"/>
              <a:t>Room metro</a:t>
            </a:r>
          </a:p>
          <a:p>
            <a:pPr marL="571500" indent="-571500">
              <a:buFont typeface="Arial" pitchFamily="34" charset="0"/>
              <a:buChar char="•"/>
            </a:pPr>
            <a:r>
              <a:rPr kumimoji="1" lang="en-US" altLang="ja-JP" dirty="0" smtClean="0"/>
              <a:t>C++</a:t>
            </a:r>
            <a:r>
              <a:rPr kumimoji="1" lang="ja-JP" altLang="en-US" dirty="0" smtClean="0"/>
              <a:t>テンプレート完全ガイド読書会</a:t>
            </a:r>
            <a:endParaRPr kumimoji="1" lang="en-US" altLang="ja-JP" dirty="0" smtClean="0"/>
          </a:p>
        </p:txBody>
      </p:sp>
      <p:sp>
        <p:nvSpPr>
          <p:cNvPr id="3" name="タイトル 2"/>
          <p:cNvSpPr>
            <a:spLocks noGrp="1"/>
          </p:cNvSpPr>
          <p:nvPr>
            <p:ph type="title"/>
          </p:nvPr>
        </p:nvSpPr>
        <p:spPr/>
        <p:txBody>
          <a:bodyPr/>
          <a:lstStyle/>
          <a:p>
            <a:r>
              <a:rPr kumimoji="1" lang="ja-JP" altLang="en-US" dirty="0" smtClean="0"/>
              <a:t>自己紹介</a:t>
            </a:r>
            <a:endParaRPr kumimoji="1" lang="ja-JP" altLang="en-US"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3563" y="3650548"/>
            <a:ext cx="2561613" cy="2561613"/>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7472" y="1447798"/>
            <a:ext cx="1057275" cy="1638300"/>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1911" y="4038598"/>
            <a:ext cx="2445933" cy="550335"/>
          </a:xfrm>
          <a:prstGeom prst="rect">
            <a:avLst/>
          </a:prstGeom>
        </p:spPr>
      </p:pic>
    </p:spTree>
    <p:extLst>
      <p:ext uri="{BB962C8B-B14F-4D97-AF65-F5344CB8AC3E}">
        <p14:creationId xmlns:p14="http://schemas.microsoft.com/office/powerpoint/2010/main" val="135458935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pPr algn="ctr"/>
            <a:r>
              <a:rPr kumimoji="1" lang="en-US" altLang="ja-JP" dirty="0" smtClean="0"/>
              <a:t>1CPU </a:t>
            </a:r>
            <a:r>
              <a:rPr kumimoji="1" lang="ja-JP" altLang="en-US" dirty="0" smtClean="0"/>
              <a:t>シングル</a:t>
            </a:r>
            <a:r>
              <a:rPr kumimoji="1" lang="en-US" altLang="ja-JP" dirty="0" smtClean="0"/>
              <a:t>Core</a:t>
            </a:r>
            <a:r>
              <a:rPr kumimoji="1" lang="ja-JP" altLang="en-US" dirty="0" smtClean="0"/>
              <a:t>だと</a:t>
            </a:r>
            <a:endParaRPr kumimoji="1" lang="en-US" altLang="ja-JP" dirty="0" smtClean="0"/>
          </a:p>
          <a:p>
            <a:pPr algn="ctr"/>
            <a:r>
              <a:rPr kumimoji="1" lang="ja-JP" altLang="en-US" dirty="0" smtClean="0"/>
              <a:t>マルチスレッドは</a:t>
            </a:r>
            <a:endParaRPr kumimoji="1" lang="en-US" altLang="ja-JP" dirty="0" smtClean="0"/>
          </a:p>
          <a:p>
            <a:pPr algn="ctr"/>
            <a:r>
              <a:rPr kumimoji="1" lang="ja-JP" altLang="en-US" dirty="0" smtClean="0"/>
              <a:t>無理ですか</a:t>
            </a:r>
            <a:r>
              <a:rPr kumimoji="1" lang="en-US" altLang="ja-JP" dirty="0" smtClean="0"/>
              <a:t>?</a:t>
            </a:r>
            <a:endParaRPr kumimoji="1" lang="ja-JP" altLang="en-US" dirty="0"/>
          </a:p>
        </p:txBody>
      </p:sp>
      <p:sp>
        <p:nvSpPr>
          <p:cNvPr id="3" name="タイトル 2"/>
          <p:cNvSpPr>
            <a:spLocks noGrp="1"/>
          </p:cNvSpPr>
          <p:nvPr>
            <p:ph type="title"/>
          </p:nvPr>
        </p:nvSpPr>
        <p:spPr/>
        <p:txBody>
          <a:bodyPr/>
          <a:lstStyle/>
          <a:p>
            <a:r>
              <a:rPr kumimoji="1" lang="en-US" altLang="ja-JP" dirty="0" smtClean="0"/>
              <a:t>(</a:t>
            </a:r>
            <a:r>
              <a:rPr kumimoji="1" lang="ja-JP" altLang="en-US" dirty="0" smtClean="0"/>
              <a:t>余談</a:t>
            </a:r>
            <a:r>
              <a:rPr kumimoji="1" lang="en-US" altLang="ja-JP" dirty="0" smtClean="0"/>
              <a:t>)</a:t>
            </a:r>
            <a:endParaRPr kumimoji="1" lang="ja-JP" altLang="en-US" dirty="0"/>
          </a:p>
        </p:txBody>
      </p:sp>
      <p:sp>
        <p:nvSpPr>
          <p:cNvPr id="4" name="正方形/長方形 3"/>
          <p:cNvSpPr/>
          <p:nvPr/>
        </p:nvSpPr>
        <p:spPr bwMode="auto">
          <a:xfrm>
            <a:off x="8603673" y="4156364"/>
            <a:ext cx="3064452" cy="2313709"/>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kumimoji="1" lang="en-US" altLang="ja-JP" sz="2800" dirty="0" smtClean="0">
                <a:gradFill>
                  <a:gsLst>
                    <a:gs pos="0">
                      <a:srgbClr val="FFFFFF"/>
                    </a:gs>
                    <a:gs pos="100000">
                      <a:srgbClr val="FFFFFF"/>
                    </a:gs>
                  </a:gsLst>
                  <a:lin ang="5400000" scaled="0"/>
                </a:gradFill>
                <a:ea typeface="Segoe UI" pitchFamily="34" charset="0"/>
                <a:cs typeface="Segoe UI" pitchFamily="34" charset="0"/>
              </a:rPr>
              <a:t>CPU</a:t>
            </a:r>
            <a:endParaRPr kumimoji="1" lang="ja-JP" altLang="en-US" sz="2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角丸四角形 4"/>
          <p:cNvSpPr/>
          <p:nvPr/>
        </p:nvSpPr>
        <p:spPr bwMode="auto">
          <a:xfrm>
            <a:off x="9193789" y="4738255"/>
            <a:ext cx="1884219" cy="1565563"/>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2800" dirty="0" smtClean="0">
                <a:solidFill>
                  <a:schemeClr val="tx1"/>
                </a:solidFill>
                <a:ea typeface="Segoe UI" pitchFamily="34" charset="0"/>
                <a:cs typeface="Segoe UI" pitchFamily="34" charset="0"/>
              </a:rPr>
              <a:t>Core</a:t>
            </a:r>
            <a:endParaRPr kumimoji="1" lang="ja-JP" altLang="en-US" sz="2800" dirty="0" err="1"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14582707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1219200"/>
            <a:ext cx="11149013" cy="5410199"/>
          </a:xfrm>
        </p:spPr>
        <p:txBody>
          <a:bodyPr/>
          <a:lstStyle/>
          <a:p>
            <a:pPr marL="571500" indent="-571500">
              <a:buFont typeface="Arial" panose="020B0604020202020204" pitchFamily="34" charset="0"/>
              <a:buChar char="•"/>
            </a:pPr>
            <a:r>
              <a:rPr kumimoji="1" lang="en-US" altLang="ja-JP" dirty="0" smtClean="0"/>
              <a:t>OS</a:t>
            </a:r>
            <a:r>
              <a:rPr kumimoji="1" lang="ja-JP" altLang="en-US" dirty="0" smtClean="0"/>
              <a:t>が短い間隔で各々のスレッドを切り替えて、</a:t>
            </a:r>
            <a:r>
              <a:rPr lang="ja-JP" altLang="en-US" dirty="0"/>
              <a:t>疑似的に複数の</a:t>
            </a:r>
            <a:r>
              <a:rPr lang="en-US" altLang="ja-JP" dirty="0"/>
              <a:t>CPU</a:t>
            </a:r>
            <a:r>
              <a:rPr lang="ja-JP" altLang="en-US" dirty="0"/>
              <a:t>があるように</a:t>
            </a:r>
            <a:r>
              <a:rPr lang="ja-JP" altLang="en-US" dirty="0" smtClean="0"/>
              <a:t>振る舞う</a:t>
            </a:r>
            <a:endParaRPr kumimoji="1" lang="en-US" altLang="ja-JP" dirty="0" smtClean="0"/>
          </a:p>
          <a:p>
            <a:r>
              <a:rPr kumimoji="1" lang="ja-JP" altLang="en-US" dirty="0"/>
              <a:t>　</a:t>
            </a:r>
            <a:r>
              <a:rPr kumimoji="1" lang="ja-JP" altLang="en-US" dirty="0" smtClean="0"/>
              <a:t>複数のスレッドを並列して動作させている</a:t>
            </a:r>
            <a:r>
              <a:rPr kumimoji="1" lang="ja-JP" altLang="en-US" dirty="0"/>
              <a:t>　</a:t>
            </a:r>
            <a:r>
              <a:rPr kumimoji="1" lang="ja-JP" altLang="en-US" dirty="0" smtClean="0"/>
              <a:t>（ように見える）→切り替えに処理がかかり、</a:t>
            </a:r>
            <a:r>
              <a:rPr kumimoji="1" lang="en-US" altLang="ja-JP" dirty="0" smtClean="0"/>
              <a:t>(</a:t>
            </a:r>
            <a:r>
              <a:rPr kumimoji="1" lang="en-US" altLang="ja-JP" dirty="0" err="1" smtClean="0"/>
              <a:t>ry</a:t>
            </a:r>
            <a:endParaRPr kumimoji="1" lang="ja-JP" altLang="en-US" dirty="0"/>
          </a:p>
        </p:txBody>
      </p:sp>
      <p:sp>
        <p:nvSpPr>
          <p:cNvPr id="3" name="タイトル 2"/>
          <p:cNvSpPr>
            <a:spLocks noGrp="1"/>
          </p:cNvSpPr>
          <p:nvPr>
            <p:ph type="title"/>
          </p:nvPr>
        </p:nvSpPr>
        <p:spPr>
          <a:xfrm>
            <a:off x="519112" y="228600"/>
            <a:ext cx="11149013" cy="747897"/>
          </a:xfrm>
        </p:spPr>
        <p:txBody>
          <a:bodyPr/>
          <a:lstStyle/>
          <a:p>
            <a:r>
              <a:rPr kumimoji="1" lang="en-US" altLang="ja-JP" dirty="0" smtClean="0"/>
              <a:t>1CPU </a:t>
            </a:r>
            <a:r>
              <a:rPr kumimoji="1" lang="ja-JP" altLang="en-US" dirty="0" smtClean="0"/>
              <a:t>シングル</a:t>
            </a:r>
            <a:r>
              <a:rPr kumimoji="1" lang="en-US" altLang="ja-JP" dirty="0" smtClean="0"/>
              <a:t>Core </a:t>
            </a:r>
            <a:r>
              <a:rPr kumimoji="1" lang="ja-JP" altLang="en-US" dirty="0" smtClean="0"/>
              <a:t>マルチスレッド</a:t>
            </a:r>
            <a:endParaRPr kumimoji="1" lang="ja-JP" altLang="en-US" dirty="0"/>
          </a:p>
        </p:txBody>
      </p:sp>
      <p:sp>
        <p:nvSpPr>
          <p:cNvPr id="4" name="正方形/長方形 3"/>
          <p:cNvSpPr/>
          <p:nvPr/>
        </p:nvSpPr>
        <p:spPr bwMode="auto">
          <a:xfrm>
            <a:off x="2795480" y="4017817"/>
            <a:ext cx="3064452" cy="247996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kumimoji="1" lang="en-US" altLang="ja-JP" sz="2800" dirty="0" smtClean="0">
                <a:gradFill>
                  <a:gsLst>
                    <a:gs pos="0">
                      <a:srgbClr val="FFFFFF"/>
                    </a:gs>
                    <a:gs pos="100000">
                      <a:srgbClr val="FFFFFF"/>
                    </a:gs>
                  </a:gsLst>
                  <a:lin ang="5400000" scaled="0"/>
                </a:gradFill>
                <a:ea typeface="Segoe UI" pitchFamily="34" charset="0"/>
                <a:cs typeface="Segoe UI" pitchFamily="34" charset="0"/>
              </a:rPr>
              <a:t>CPU</a:t>
            </a:r>
            <a:endParaRPr kumimoji="1" lang="ja-JP" altLang="en-US" sz="2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右矢印 5"/>
          <p:cNvSpPr/>
          <p:nvPr/>
        </p:nvSpPr>
        <p:spPr bwMode="auto">
          <a:xfrm>
            <a:off x="1922643" y="4807526"/>
            <a:ext cx="4835236" cy="471055"/>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kumimoji="1" lang="ja-JP" alt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右矢印 6"/>
          <p:cNvSpPr/>
          <p:nvPr/>
        </p:nvSpPr>
        <p:spPr bwMode="auto">
          <a:xfrm>
            <a:off x="1922643" y="5333998"/>
            <a:ext cx="4835236" cy="471055"/>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kumimoji="1" lang="ja-JP" alt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右矢印 7"/>
          <p:cNvSpPr/>
          <p:nvPr/>
        </p:nvSpPr>
        <p:spPr bwMode="auto">
          <a:xfrm>
            <a:off x="1910087" y="5818909"/>
            <a:ext cx="4835236" cy="471055"/>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kumimoji="1" lang="ja-JP" alt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角丸四角形 4"/>
          <p:cNvSpPr/>
          <p:nvPr/>
        </p:nvSpPr>
        <p:spPr bwMode="auto">
          <a:xfrm>
            <a:off x="3385596" y="4599708"/>
            <a:ext cx="1884219" cy="1662546"/>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2800" dirty="0" smtClean="0">
                <a:solidFill>
                  <a:schemeClr val="tx1"/>
                </a:solidFill>
                <a:ea typeface="Segoe UI" pitchFamily="34" charset="0"/>
                <a:cs typeface="Segoe UI" pitchFamily="34" charset="0"/>
              </a:rPr>
              <a:t>Core</a:t>
            </a:r>
            <a:endParaRPr kumimoji="1" lang="ja-JP" altLang="en-US" sz="2800" dirty="0" err="1" smtClean="0">
              <a:solidFill>
                <a:schemeClr val="tx1"/>
              </a:solidFill>
              <a:ea typeface="Segoe UI" pitchFamily="34" charset="0"/>
              <a:cs typeface="Segoe UI" pitchFamily="34" charset="0"/>
            </a:endParaRPr>
          </a:p>
        </p:txBody>
      </p:sp>
      <p:sp>
        <p:nvSpPr>
          <p:cNvPr id="9" name="テキスト ボックス 8"/>
          <p:cNvSpPr txBox="1"/>
          <p:nvPr/>
        </p:nvSpPr>
        <p:spPr>
          <a:xfrm>
            <a:off x="-108347" y="4807526"/>
            <a:ext cx="1885950" cy="430887"/>
          </a:xfrm>
          <a:prstGeom prst="rect">
            <a:avLst/>
          </a:prstGeom>
          <a:noFill/>
        </p:spPr>
        <p:txBody>
          <a:bodyPr wrap="square" lIns="0" tIns="0" rIns="0" bIns="0" rtlCol="0">
            <a:spAutoFit/>
          </a:bodyPr>
          <a:lstStyle/>
          <a:p>
            <a:pPr algn="r"/>
            <a:r>
              <a:rPr kumimoji="1" lang="ja-JP" altLang="en-US" sz="2800" dirty="0" smtClean="0">
                <a:gradFill>
                  <a:gsLst>
                    <a:gs pos="2917">
                      <a:schemeClr val="tx1"/>
                    </a:gs>
                    <a:gs pos="30000">
                      <a:schemeClr val="tx1"/>
                    </a:gs>
                  </a:gsLst>
                  <a:lin ang="5400000" scaled="0"/>
                </a:gradFill>
              </a:rPr>
              <a:t>スレッド</a:t>
            </a:r>
            <a:r>
              <a:rPr kumimoji="1" lang="en-US" altLang="ja-JP" sz="2800" dirty="0" smtClean="0">
                <a:gradFill>
                  <a:gsLst>
                    <a:gs pos="2917">
                      <a:schemeClr val="tx1"/>
                    </a:gs>
                    <a:gs pos="30000">
                      <a:schemeClr val="tx1"/>
                    </a:gs>
                  </a:gsLst>
                  <a:lin ang="5400000" scaled="0"/>
                </a:gradFill>
              </a:rPr>
              <a:t>1</a:t>
            </a:r>
            <a:endParaRPr kumimoji="1" lang="ja-JP" altLang="en-US" sz="2800" dirty="0" smtClean="0">
              <a:gradFill>
                <a:gsLst>
                  <a:gs pos="2917">
                    <a:schemeClr val="tx1"/>
                  </a:gs>
                  <a:gs pos="30000">
                    <a:schemeClr val="tx1"/>
                  </a:gs>
                </a:gsLst>
                <a:lin ang="5400000" scaled="0"/>
              </a:gradFill>
            </a:endParaRPr>
          </a:p>
        </p:txBody>
      </p:sp>
      <p:sp>
        <p:nvSpPr>
          <p:cNvPr id="10" name="テキスト ボックス 9"/>
          <p:cNvSpPr txBox="1"/>
          <p:nvPr/>
        </p:nvSpPr>
        <p:spPr>
          <a:xfrm>
            <a:off x="-108347" y="5354081"/>
            <a:ext cx="1885950" cy="430887"/>
          </a:xfrm>
          <a:prstGeom prst="rect">
            <a:avLst/>
          </a:prstGeom>
          <a:noFill/>
        </p:spPr>
        <p:txBody>
          <a:bodyPr wrap="square" lIns="0" tIns="0" rIns="0" bIns="0" rtlCol="0">
            <a:spAutoFit/>
          </a:bodyPr>
          <a:lstStyle/>
          <a:p>
            <a:pPr algn="r"/>
            <a:r>
              <a:rPr kumimoji="1" lang="ja-JP" altLang="en-US" sz="2800" dirty="0" smtClean="0">
                <a:gradFill>
                  <a:gsLst>
                    <a:gs pos="2917">
                      <a:schemeClr val="tx1"/>
                    </a:gs>
                    <a:gs pos="30000">
                      <a:schemeClr val="tx1"/>
                    </a:gs>
                  </a:gsLst>
                  <a:lin ang="5400000" scaled="0"/>
                </a:gradFill>
              </a:rPr>
              <a:t>スレッド</a:t>
            </a:r>
            <a:r>
              <a:rPr kumimoji="1" lang="en-US" altLang="ja-JP" sz="2800" dirty="0" smtClean="0">
                <a:gradFill>
                  <a:gsLst>
                    <a:gs pos="2917">
                      <a:schemeClr val="tx1"/>
                    </a:gs>
                    <a:gs pos="30000">
                      <a:schemeClr val="tx1"/>
                    </a:gs>
                  </a:gsLst>
                  <a:lin ang="5400000" scaled="0"/>
                </a:gradFill>
              </a:rPr>
              <a:t>2</a:t>
            </a:r>
            <a:endParaRPr kumimoji="1" lang="ja-JP" altLang="en-US" sz="2800" dirty="0" smtClean="0">
              <a:gradFill>
                <a:gsLst>
                  <a:gs pos="2917">
                    <a:schemeClr val="tx1"/>
                  </a:gs>
                  <a:gs pos="30000">
                    <a:schemeClr val="tx1"/>
                  </a:gs>
                </a:gsLst>
                <a:lin ang="5400000" scaled="0"/>
              </a:gradFill>
            </a:endParaRPr>
          </a:p>
        </p:txBody>
      </p:sp>
      <p:sp>
        <p:nvSpPr>
          <p:cNvPr id="11" name="テキスト ボックス 10"/>
          <p:cNvSpPr txBox="1"/>
          <p:nvPr/>
        </p:nvSpPr>
        <p:spPr>
          <a:xfrm>
            <a:off x="-102719" y="5838992"/>
            <a:ext cx="1885950" cy="430887"/>
          </a:xfrm>
          <a:prstGeom prst="rect">
            <a:avLst/>
          </a:prstGeom>
          <a:noFill/>
        </p:spPr>
        <p:txBody>
          <a:bodyPr wrap="square" lIns="0" tIns="0" rIns="0" bIns="0" rtlCol="0">
            <a:spAutoFit/>
          </a:bodyPr>
          <a:lstStyle/>
          <a:p>
            <a:pPr algn="r"/>
            <a:r>
              <a:rPr kumimoji="1" lang="ja-JP" altLang="en-US" sz="2800" dirty="0" smtClean="0">
                <a:gradFill>
                  <a:gsLst>
                    <a:gs pos="2917">
                      <a:schemeClr val="tx1"/>
                    </a:gs>
                    <a:gs pos="30000">
                      <a:schemeClr val="tx1"/>
                    </a:gs>
                  </a:gsLst>
                  <a:lin ang="5400000" scaled="0"/>
                </a:gradFill>
              </a:rPr>
              <a:t>スレッド</a:t>
            </a:r>
            <a:r>
              <a:rPr kumimoji="1" lang="en-US" altLang="ja-JP" sz="2800" dirty="0" smtClean="0">
                <a:gradFill>
                  <a:gsLst>
                    <a:gs pos="2917">
                      <a:schemeClr val="tx1"/>
                    </a:gs>
                    <a:gs pos="30000">
                      <a:schemeClr val="tx1"/>
                    </a:gs>
                  </a:gsLst>
                  <a:lin ang="5400000" scaled="0"/>
                </a:gradFill>
              </a:rPr>
              <a:t>3</a:t>
            </a:r>
            <a:endParaRPr kumimoji="1" lang="ja-JP" altLang="en-US" sz="2800" dirty="0" smtClean="0">
              <a:gradFill>
                <a:gsLst>
                  <a:gs pos="2917">
                    <a:schemeClr val="tx1"/>
                  </a:gs>
                  <a:gs pos="30000">
                    <a:schemeClr val="tx1"/>
                  </a:gs>
                </a:gsLst>
                <a:lin ang="5400000" scaled="0"/>
              </a:gradFill>
            </a:endParaRPr>
          </a:p>
        </p:txBody>
      </p:sp>
      <p:sp>
        <p:nvSpPr>
          <p:cNvPr id="12" name="右中かっこ 11"/>
          <p:cNvSpPr/>
          <p:nvPr/>
        </p:nvSpPr>
        <p:spPr>
          <a:xfrm>
            <a:off x="6992756" y="4038248"/>
            <a:ext cx="415637" cy="2631665"/>
          </a:xfrm>
          <a:prstGeom prst="rightBrac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8808892" y="4495099"/>
            <a:ext cx="1885950" cy="430887"/>
          </a:xfrm>
          <a:prstGeom prst="rect">
            <a:avLst/>
          </a:prstGeom>
          <a:noFill/>
        </p:spPr>
        <p:txBody>
          <a:bodyPr wrap="square" lIns="0" tIns="0" rIns="0" bIns="0" rtlCol="0">
            <a:spAutoFit/>
          </a:bodyPr>
          <a:lstStyle/>
          <a:p>
            <a:pPr algn="ctr"/>
            <a:r>
              <a:rPr kumimoji="1" lang="ja-JP" altLang="en-US" sz="2800" dirty="0">
                <a:gradFill>
                  <a:gsLst>
                    <a:gs pos="2917">
                      <a:schemeClr val="tx1"/>
                    </a:gs>
                    <a:gs pos="30000">
                      <a:schemeClr val="tx1"/>
                    </a:gs>
                  </a:gsLst>
                  <a:lin ang="5400000" scaled="0"/>
                </a:gradFill>
              </a:rPr>
              <a:t>実際</a:t>
            </a:r>
            <a:r>
              <a:rPr kumimoji="1" lang="ja-JP" altLang="en-US" sz="2800" dirty="0" smtClean="0">
                <a:gradFill>
                  <a:gsLst>
                    <a:gs pos="2917">
                      <a:schemeClr val="tx1"/>
                    </a:gs>
                    <a:gs pos="30000">
                      <a:schemeClr val="tx1"/>
                    </a:gs>
                  </a:gsLst>
                  <a:lin ang="5400000" scaled="0"/>
                </a:gradFill>
              </a:rPr>
              <a:t>は</a:t>
            </a:r>
            <a:r>
              <a:rPr kumimoji="1" lang="en-US" altLang="ja-JP" sz="2800" dirty="0" smtClean="0">
                <a:gradFill>
                  <a:gsLst>
                    <a:gs pos="2917">
                      <a:schemeClr val="tx1"/>
                    </a:gs>
                    <a:gs pos="30000">
                      <a:schemeClr val="tx1"/>
                    </a:gs>
                  </a:gsLst>
                  <a:lin ang="5400000" scaled="0"/>
                </a:gradFill>
              </a:rPr>
              <a:t>…</a:t>
            </a:r>
            <a:endParaRPr kumimoji="1" lang="ja-JP" altLang="en-US" sz="2800" dirty="0" smtClean="0">
              <a:gradFill>
                <a:gsLst>
                  <a:gs pos="2917">
                    <a:schemeClr val="tx1"/>
                  </a:gs>
                  <a:gs pos="30000">
                    <a:schemeClr val="tx1"/>
                  </a:gs>
                </a:gsLst>
                <a:lin ang="5400000" scaled="0"/>
              </a:gradFill>
            </a:endParaRPr>
          </a:p>
        </p:txBody>
      </p:sp>
      <p:graphicFrame>
        <p:nvGraphicFramePr>
          <p:cNvPr id="14" name="表 13"/>
          <p:cNvGraphicFramePr>
            <a:graphicFrameLocks noGrp="1"/>
          </p:cNvGraphicFramePr>
          <p:nvPr>
            <p:extLst>
              <p:ext uri="{D42A27DB-BD31-4B8C-83A1-F6EECF244321}">
                <p14:modId xmlns:p14="http://schemas.microsoft.com/office/powerpoint/2010/main" val="478644263"/>
              </p:ext>
            </p:extLst>
          </p:nvPr>
        </p:nvGraphicFramePr>
        <p:xfrm>
          <a:off x="7655824" y="5084614"/>
          <a:ext cx="4411484" cy="975839"/>
        </p:xfrm>
        <a:graphic>
          <a:graphicData uri="http://schemas.openxmlformats.org/drawingml/2006/table">
            <a:tbl>
              <a:tblPr firstRow="1" bandRow="1">
                <a:tableStyleId>{7DF18680-E054-41AD-8BC1-D1AEF772440D}</a:tableStyleId>
              </a:tblPr>
              <a:tblGrid>
                <a:gridCol w="1102871"/>
                <a:gridCol w="1102871"/>
                <a:gridCol w="1102871"/>
                <a:gridCol w="1102871"/>
              </a:tblGrid>
              <a:tr h="975839">
                <a:tc>
                  <a:txBody>
                    <a:bodyPr/>
                    <a:lstStyle/>
                    <a:p>
                      <a:pPr algn="ctr"/>
                      <a:r>
                        <a:rPr kumimoji="1" lang="ja-JP" altLang="en-US" sz="2400" dirty="0" smtClean="0">
                          <a:solidFill>
                            <a:schemeClr val="tx1"/>
                          </a:solidFill>
                        </a:rPr>
                        <a:t>処理</a:t>
                      </a:r>
                      <a:r>
                        <a:rPr kumimoji="1" lang="en-US" altLang="ja-JP" sz="2400" dirty="0" smtClean="0">
                          <a:solidFill>
                            <a:schemeClr val="tx1"/>
                          </a:solidFill>
                        </a:rPr>
                        <a:t>1</a:t>
                      </a:r>
                      <a:endParaRPr kumimoji="1" lang="ja-JP" altLang="en-US" sz="2400" dirty="0">
                        <a:solidFill>
                          <a:schemeClr val="tx1"/>
                        </a:solidFill>
                      </a:endParaRPr>
                    </a:p>
                  </a:txBody>
                  <a:tcPr anchor="ctr">
                    <a:solidFill>
                      <a:srgbClr val="00B050"/>
                    </a:solidFill>
                  </a:tcPr>
                </a:tc>
                <a:tc>
                  <a:txBody>
                    <a:bodyPr/>
                    <a:lstStyle/>
                    <a:p>
                      <a:pPr algn="ctr"/>
                      <a:r>
                        <a:rPr kumimoji="1" lang="ja-JP" altLang="en-US" sz="2400" dirty="0" smtClean="0">
                          <a:solidFill>
                            <a:schemeClr val="tx1"/>
                          </a:solidFill>
                        </a:rPr>
                        <a:t>処理</a:t>
                      </a:r>
                      <a:r>
                        <a:rPr kumimoji="1" lang="en-US" altLang="ja-JP" sz="2400" dirty="0" smtClean="0">
                          <a:solidFill>
                            <a:schemeClr val="tx1"/>
                          </a:solidFill>
                        </a:rPr>
                        <a:t>2</a:t>
                      </a:r>
                      <a:endParaRPr kumimoji="1" lang="ja-JP" altLang="en-US" sz="2400" dirty="0">
                        <a:solidFill>
                          <a:schemeClr val="tx1"/>
                        </a:solidFill>
                      </a:endParaRPr>
                    </a:p>
                  </a:txBody>
                  <a:tcPr anchor="ctr">
                    <a:solidFill>
                      <a:schemeClr val="accent2"/>
                    </a:solidFill>
                  </a:tcPr>
                </a:tc>
                <a:tc>
                  <a:txBody>
                    <a:bodyPr/>
                    <a:lstStyle/>
                    <a:p>
                      <a:pPr algn="ctr"/>
                      <a:r>
                        <a:rPr kumimoji="1" lang="ja-JP" altLang="en-US" sz="2400" dirty="0" smtClean="0">
                          <a:solidFill>
                            <a:schemeClr val="tx1"/>
                          </a:solidFill>
                        </a:rPr>
                        <a:t>処理</a:t>
                      </a:r>
                      <a:r>
                        <a:rPr kumimoji="1" lang="en-US" altLang="ja-JP" sz="2400" dirty="0" smtClean="0">
                          <a:solidFill>
                            <a:schemeClr val="tx1"/>
                          </a:solidFill>
                        </a:rPr>
                        <a:t>3</a:t>
                      </a:r>
                      <a:endParaRPr kumimoji="1" lang="ja-JP" altLang="en-US" sz="2400" dirty="0">
                        <a:solidFill>
                          <a:schemeClr val="tx1"/>
                        </a:solidFill>
                      </a:endParaRPr>
                    </a:p>
                  </a:txBody>
                  <a:tcPr anchor="ctr">
                    <a:solidFill>
                      <a:schemeClr val="tx2">
                        <a:lumMod val="60000"/>
                        <a:lumOff val="40000"/>
                      </a:schemeClr>
                    </a:solidFill>
                  </a:tcPr>
                </a:tc>
                <a:tc>
                  <a:txBody>
                    <a:bodyPr/>
                    <a:lstStyle/>
                    <a:p>
                      <a:pPr algn="ctr"/>
                      <a:r>
                        <a:rPr kumimoji="1" lang="ja-JP" altLang="en-US" sz="2400" dirty="0" smtClean="0">
                          <a:solidFill>
                            <a:schemeClr val="tx1"/>
                          </a:solidFill>
                        </a:rPr>
                        <a:t>処理</a:t>
                      </a:r>
                      <a:r>
                        <a:rPr kumimoji="1" lang="en-US" altLang="ja-JP" sz="2400" dirty="0" smtClean="0">
                          <a:solidFill>
                            <a:schemeClr val="tx1"/>
                          </a:solidFill>
                        </a:rPr>
                        <a:t>1</a:t>
                      </a:r>
                      <a:endParaRPr kumimoji="1" lang="ja-JP" altLang="en-US" sz="2400" dirty="0">
                        <a:solidFill>
                          <a:schemeClr val="tx1"/>
                        </a:solidFill>
                      </a:endParaRPr>
                    </a:p>
                  </a:txBody>
                  <a:tcPr anchor="ctr">
                    <a:solidFill>
                      <a:srgbClr val="00B050"/>
                    </a:solidFill>
                  </a:tcPr>
                </a:tc>
              </a:tr>
            </a:tbl>
          </a:graphicData>
        </a:graphic>
      </p:graphicFrame>
      <p:cxnSp>
        <p:nvCxnSpPr>
          <p:cNvPr id="15" name="直線矢印コネクタ 14"/>
          <p:cNvCxnSpPr/>
          <p:nvPr/>
        </p:nvCxnSpPr>
        <p:spPr>
          <a:xfrm>
            <a:off x="7408393" y="4920178"/>
            <a:ext cx="4557171" cy="0"/>
          </a:xfrm>
          <a:prstGeom prst="straightConnector1">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8541217" y="6218769"/>
            <a:ext cx="3526091" cy="430887"/>
          </a:xfrm>
          <a:prstGeom prst="rect">
            <a:avLst/>
          </a:prstGeom>
          <a:noFill/>
        </p:spPr>
        <p:txBody>
          <a:bodyPr wrap="square" lIns="0" tIns="0" rIns="0" bIns="0" rtlCol="0">
            <a:spAutoFit/>
          </a:bodyPr>
          <a:lstStyle/>
          <a:p>
            <a:pPr algn="ctr"/>
            <a:r>
              <a:rPr kumimoji="1" lang="ja-JP" altLang="en-US" sz="2800" dirty="0" smtClean="0">
                <a:gradFill>
                  <a:gsLst>
                    <a:gs pos="2917">
                      <a:schemeClr val="tx1"/>
                    </a:gs>
                    <a:gs pos="30000">
                      <a:schemeClr val="tx1"/>
                    </a:gs>
                  </a:gsLst>
                  <a:lin ang="5400000" scaled="0"/>
                </a:gradFill>
              </a:rPr>
              <a:t>高速に切り替えてる</a:t>
            </a:r>
          </a:p>
        </p:txBody>
      </p:sp>
    </p:spTree>
    <p:extLst>
      <p:ext uri="{BB962C8B-B14F-4D97-AF65-F5344CB8AC3E}">
        <p14:creationId xmlns:p14="http://schemas.microsoft.com/office/powerpoint/2010/main" val="343789003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ja-JP" altLang="en-US" dirty="0" smtClean="0"/>
              <a:t>現在では、</a:t>
            </a:r>
            <a:endParaRPr kumimoji="1" lang="en-US" altLang="ja-JP" dirty="0" smtClean="0"/>
          </a:p>
          <a:p>
            <a:pPr marL="571500" indent="-571500">
              <a:buFont typeface="Arial" panose="020B0604020202020204" pitchFamily="34" charset="0"/>
              <a:buChar char="•"/>
            </a:pPr>
            <a:r>
              <a:rPr kumimoji="1" lang="ja-JP" altLang="en-US" dirty="0" smtClean="0"/>
              <a:t>シングル</a:t>
            </a:r>
            <a:r>
              <a:rPr kumimoji="1" lang="en-US" altLang="ja-JP" dirty="0" smtClean="0"/>
              <a:t>Core</a:t>
            </a:r>
            <a:r>
              <a:rPr kumimoji="1" lang="ja-JP" altLang="en-US" dirty="0" smtClean="0"/>
              <a:t>のマルチスレッド化</a:t>
            </a:r>
            <a:endParaRPr kumimoji="1" lang="en-US" altLang="ja-JP" dirty="0" smtClean="0"/>
          </a:p>
          <a:p>
            <a:r>
              <a:rPr kumimoji="1" lang="ja-JP" altLang="en-US" dirty="0" smtClean="0"/>
              <a:t>ではなく</a:t>
            </a:r>
            <a:endParaRPr kumimoji="1" lang="en-US" altLang="ja-JP" dirty="0" smtClean="0"/>
          </a:p>
          <a:p>
            <a:pPr marL="571500" indent="-571500">
              <a:buFont typeface="Arial" panose="020B0604020202020204" pitchFamily="34" charset="0"/>
              <a:buChar char="•"/>
            </a:pPr>
            <a:r>
              <a:rPr kumimoji="1" lang="en-US" altLang="ja-JP" dirty="0" smtClean="0"/>
              <a:t>Core</a:t>
            </a:r>
            <a:r>
              <a:rPr kumimoji="1" lang="ja-JP" altLang="en-US" dirty="0" smtClean="0"/>
              <a:t>数増加によるマルチスレッド化</a:t>
            </a:r>
            <a:endParaRPr kumimoji="1" lang="en-US" altLang="ja-JP" dirty="0" smtClean="0"/>
          </a:p>
          <a:p>
            <a:r>
              <a:rPr kumimoji="1" lang="ja-JP" altLang="en-US" dirty="0" smtClean="0"/>
              <a:t>の時代に</a:t>
            </a:r>
            <a:r>
              <a:rPr kumimoji="1" lang="en-US" altLang="ja-JP" dirty="0" smtClean="0"/>
              <a:t>…</a:t>
            </a:r>
          </a:p>
        </p:txBody>
      </p:sp>
      <p:sp>
        <p:nvSpPr>
          <p:cNvPr id="3" name="タイトル 2"/>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220171155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ja-JP" altLang="en-US" dirty="0" smtClean="0"/>
              <a:t>「</a:t>
            </a:r>
            <a:r>
              <a:rPr kumimoji="1" lang="ja-JP" altLang="en-US" sz="8800" b="1" dirty="0" smtClean="0"/>
              <a:t>プロセスやスレッド</a:t>
            </a:r>
            <a:r>
              <a:rPr kumimoji="1" lang="ja-JP" altLang="en-US" dirty="0" smtClean="0"/>
              <a:t>」の概念は判った</a:t>
            </a:r>
            <a:endParaRPr kumimoji="1" lang="en-US" altLang="ja-JP" dirty="0"/>
          </a:p>
          <a:p>
            <a:r>
              <a:rPr kumimoji="1" lang="ja-JP" altLang="en-US" dirty="0" smtClean="0"/>
              <a:t>で、何なのよ？</a:t>
            </a:r>
            <a:endParaRPr kumimoji="1" lang="en-US" altLang="ja-JP" dirty="0" smtClean="0"/>
          </a:p>
          <a:p>
            <a:endParaRPr kumimoji="1" lang="en-US" altLang="ja-JP" dirty="0" smtClean="0"/>
          </a:p>
          <a:p>
            <a:r>
              <a:rPr kumimoji="1" lang="ja-JP" altLang="en-US" dirty="0" smtClean="0"/>
              <a:t>非同期処理の話はどうなった？</a:t>
            </a:r>
            <a:endParaRPr kumimoji="1" lang="ja-JP" altLang="en-US" dirty="0"/>
          </a:p>
        </p:txBody>
      </p:sp>
      <p:sp>
        <p:nvSpPr>
          <p:cNvPr id="3" name="タイトル 2"/>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95167492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37994" y="228600"/>
            <a:ext cx="11950831" cy="747897"/>
          </a:xfrm>
        </p:spPr>
        <p:txBody>
          <a:bodyPr/>
          <a:lstStyle/>
          <a:p>
            <a:r>
              <a:rPr kumimoji="1" lang="ja-JP" altLang="en-US" dirty="0" smtClean="0"/>
              <a:t>非同期処理とマルチスレッドの概念</a:t>
            </a:r>
            <a:endParaRPr kumimoji="1" lang="ja-JP" altLang="en-US" dirty="0"/>
          </a:p>
        </p:txBody>
      </p:sp>
      <p:sp>
        <p:nvSpPr>
          <p:cNvPr id="17" name="角丸四角形 16"/>
          <p:cNvSpPr/>
          <p:nvPr/>
        </p:nvSpPr>
        <p:spPr bwMode="auto">
          <a:xfrm>
            <a:off x="6362586" y="1125693"/>
            <a:ext cx="4241914" cy="953494"/>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マルチスレッド</a:t>
            </a:r>
            <a:endParaRPr kumimoji="1" lang="en-US" altLang="ja-JP" sz="2800" dirty="0" smtClean="0">
              <a:solidFill>
                <a:schemeClr val="tx1"/>
              </a:solidFill>
              <a:ea typeface="Segoe UI" pitchFamily="34" charset="0"/>
              <a:cs typeface="Segoe UI" pitchFamily="34" charset="0"/>
            </a:endParaRPr>
          </a:p>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（マルチコアの場合）</a:t>
            </a:r>
          </a:p>
        </p:txBody>
      </p:sp>
      <p:sp>
        <p:nvSpPr>
          <p:cNvPr id="18" name="角丸四角形 17"/>
          <p:cNvSpPr/>
          <p:nvPr/>
        </p:nvSpPr>
        <p:spPr bwMode="auto">
          <a:xfrm>
            <a:off x="7624452" y="2580156"/>
            <a:ext cx="1718179"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1</a:t>
            </a:r>
            <a:endParaRPr kumimoji="1" lang="ja-JP" altLang="en-US" sz="3200" dirty="0" smtClean="0">
              <a:solidFill>
                <a:schemeClr val="tx1"/>
              </a:solidFill>
              <a:ea typeface="Segoe UI" pitchFamily="34" charset="0"/>
              <a:cs typeface="Segoe UI" pitchFamily="34" charset="0"/>
            </a:endParaRPr>
          </a:p>
        </p:txBody>
      </p:sp>
      <p:sp>
        <p:nvSpPr>
          <p:cNvPr id="19" name="角丸四角形 18"/>
          <p:cNvSpPr/>
          <p:nvPr/>
        </p:nvSpPr>
        <p:spPr bwMode="auto">
          <a:xfrm>
            <a:off x="10201720" y="2580156"/>
            <a:ext cx="1718179"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1-1</a:t>
            </a:r>
            <a:endParaRPr kumimoji="1" lang="ja-JP" altLang="en-US" sz="3200" dirty="0" smtClean="0">
              <a:solidFill>
                <a:schemeClr val="tx1"/>
              </a:solidFill>
              <a:ea typeface="Segoe UI" pitchFamily="34" charset="0"/>
              <a:cs typeface="Segoe UI" pitchFamily="34" charset="0"/>
            </a:endParaRPr>
          </a:p>
        </p:txBody>
      </p:sp>
      <p:sp>
        <p:nvSpPr>
          <p:cNvPr id="20" name="角丸四角形 19"/>
          <p:cNvSpPr/>
          <p:nvPr/>
        </p:nvSpPr>
        <p:spPr bwMode="auto">
          <a:xfrm>
            <a:off x="7624451" y="3750310"/>
            <a:ext cx="1718179"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2</a:t>
            </a:r>
            <a:endParaRPr kumimoji="1" lang="ja-JP" altLang="en-US" sz="3200" dirty="0" smtClean="0">
              <a:solidFill>
                <a:schemeClr val="tx1"/>
              </a:solidFill>
              <a:ea typeface="Segoe UI" pitchFamily="34" charset="0"/>
              <a:cs typeface="Segoe UI" pitchFamily="34" charset="0"/>
            </a:endParaRPr>
          </a:p>
        </p:txBody>
      </p:sp>
      <p:cxnSp>
        <p:nvCxnSpPr>
          <p:cNvPr id="21" name="直線矢印コネクタ 20"/>
          <p:cNvCxnSpPr>
            <a:stCxn id="17" idx="2"/>
            <a:endCxn id="18" idx="0"/>
          </p:cNvCxnSpPr>
          <p:nvPr/>
        </p:nvCxnSpPr>
        <p:spPr>
          <a:xfrm flipH="1">
            <a:off x="8483542" y="2079187"/>
            <a:ext cx="1" cy="500969"/>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18" idx="2"/>
            <a:endCxn id="20" idx="0"/>
          </p:cNvCxnSpPr>
          <p:nvPr/>
        </p:nvCxnSpPr>
        <p:spPr>
          <a:xfrm flipH="1">
            <a:off x="8483541" y="3254400"/>
            <a:ext cx="1" cy="49591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18" idx="3"/>
            <a:endCxn id="19" idx="1"/>
          </p:cNvCxnSpPr>
          <p:nvPr/>
        </p:nvCxnSpPr>
        <p:spPr>
          <a:xfrm>
            <a:off x="9342631" y="2917278"/>
            <a:ext cx="859089" cy="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20" idx="2"/>
          </p:cNvCxnSpPr>
          <p:nvPr/>
        </p:nvCxnSpPr>
        <p:spPr>
          <a:xfrm flipH="1">
            <a:off x="8483540" y="4424554"/>
            <a:ext cx="1" cy="49591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sp>
        <p:nvSpPr>
          <p:cNvPr id="31" name="角丸四角形 30"/>
          <p:cNvSpPr/>
          <p:nvPr/>
        </p:nvSpPr>
        <p:spPr bwMode="auto">
          <a:xfrm>
            <a:off x="138519" y="1150212"/>
            <a:ext cx="3734626" cy="953494"/>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非同期</a:t>
            </a:r>
            <a:r>
              <a:rPr kumimoji="1" lang="ja-JP" altLang="en-US" sz="2800" dirty="0">
                <a:solidFill>
                  <a:schemeClr val="tx1"/>
                </a:solidFill>
                <a:ea typeface="Segoe UI" pitchFamily="34" charset="0"/>
                <a:cs typeface="Segoe UI" pitchFamily="34" charset="0"/>
              </a:rPr>
              <a:t>処理</a:t>
            </a:r>
            <a:endParaRPr kumimoji="1" lang="ja-JP" altLang="en-US" sz="2800" dirty="0" smtClean="0">
              <a:solidFill>
                <a:schemeClr val="tx1"/>
              </a:solidFill>
              <a:ea typeface="Segoe UI" pitchFamily="34" charset="0"/>
              <a:cs typeface="Segoe UI" pitchFamily="34" charset="0"/>
            </a:endParaRPr>
          </a:p>
        </p:txBody>
      </p:sp>
      <p:sp>
        <p:nvSpPr>
          <p:cNvPr id="32" name="角丸四角形 31"/>
          <p:cNvSpPr/>
          <p:nvPr/>
        </p:nvSpPr>
        <p:spPr bwMode="auto">
          <a:xfrm>
            <a:off x="1146741" y="2604675"/>
            <a:ext cx="1718179"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1</a:t>
            </a:r>
            <a:endParaRPr kumimoji="1" lang="ja-JP" altLang="en-US" sz="3200" dirty="0" smtClean="0">
              <a:solidFill>
                <a:schemeClr val="tx1"/>
              </a:solidFill>
              <a:ea typeface="Segoe UI" pitchFamily="34" charset="0"/>
              <a:cs typeface="Segoe UI" pitchFamily="34" charset="0"/>
            </a:endParaRPr>
          </a:p>
        </p:txBody>
      </p:sp>
      <p:sp>
        <p:nvSpPr>
          <p:cNvPr id="33" name="角丸四角形 32"/>
          <p:cNvSpPr/>
          <p:nvPr/>
        </p:nvSpPr>
        <p:spPr bwMode="auto">
          <a:xfrm>
            <a:off x="3724009" y="2103706"/>
            <a:ext cx="2209401" cy="2674025"/>
          </a:xfrm>
          <a:prstGeom prst="roundRect">
            <a:avLst/>
          </a:prstGeom>
          <a:solidFill>
            <a:schemeClr val="accent5">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kumimoji="1" lang="ja-JP" altLang="en-US" sz="3200" dirty="0" smtClean="0">
                <a:solidFill>
                  <a:schemeClr val="tx1"/>
                </a:solidFill>
                <a:ea typeface="Segoe UI" pitchFamily="34" charset="0"/>
                <a:cs typeface="Segoe UI" pitchFamily="34" charset="0"/>
              </a:rPr>
              <a:t>処理待ちキュー</a:t>
            </a:r>
          </a:p>
        </p:txBody>
      </p:sp>
      <p:sp>
        <p:nvSpPr>
          <p:cNvPr id="34" name="角丸四角形 33"/>
          <p:cNvSpPr/>
          <p:nvPr/>
        </p:nvSpPr>
        <p:spPr bwMode="auto">
          <a:xfrm>
            <a:off x="1146740" y="3774829"/>
            <a:ext cx="1718179"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2</a:t>
            </a:r>
            <a:endParaRPr kumimoji="1" lang="ja-JP" altLang="en-US" sz="3200" dirty="0" smtClean="0">
              <a:solidFill>
                <a:schemeClr val="tx1"/>
              </a:solidFill>
              <a:ea typeface="Segoe UI" pitchFamily="34" charset="0"/>
              <a:cs typeface="Segoe UI" pitchFamily="34" charset="0"/>
            </a:endParaRPr>
          </a:p>
        </p:txBody>
      </p:sp>
      <p:cxnSp>
        <p:nvCxnSpPr>
          <p:cNvPr id="35" name="直線矢印コネクタ 34"/>
          <p:cNvCxnSpPr>
            <a:stCxn id="31" idx="2"/>
            <a:endCxn id="32" idx="0"/>
          </p:cNvCxnSpPr>
          <p:nvPr/>
        </p:nvCxnSpPr>
        <p:spPr>
          <a:xfrm flipH="1">
            <a:off x="2005831" y="2103706"/>
            <a:ext cx="1" cy="500969"/>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32" idx="2"/>
            <a:endCxn id="34" idx="0"/>
          </p:cNvCxnSpPr>
          <p:nvPr/>
        </p:nvCxnSpPr>
        <p:spPr>
          <a:xfrm flipH="1">
            <a:off x="2005830" y="3278919"/>
            <a:ext cx="1" cy="49591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stCxn id="32" idx="3"/>
          </p:cNvCxnSpPr>
          <p:nvPr/>
        </p:nvCxnSpPr>
        <p:spPr>
          <a:xfrm>
            <a:off x="2864920" y="2941797"/>
            <a:ext cx="859089" cy="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stCxn id="34" idx="2"/>
          </p:cNvCxnSpPr>
          <p:nvPr/>
        </p:nvCxnSpPr>
        <p:spPr>
          <a:xfrm flipH="1">
            <a:off x="2005829" y="4449073"/>
            <a:ext cx="1" cy="49591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sp>
        <p:nvSpPr>
          <p:cNvPr id="39" name="角丸四角形 38"/>
          <p:cNvSpPr/>
          <p:nvPr/>
        </p:nvSpPr>
        <p:spPr bwMode="auto">
          <a:xfrm>
            <a:off x="10201720" y="3750310"/>
            <a:ext cx="1718179"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a:solidFill>
                  <a:schemeClr val="tx1"/>
                </a:solidFill>
                <a:ea typeface="Segoe UI" pitchFamily="34" charset="0"/>
                <a:cs typeface="Segoe UI" pitchFamily="34" charset="0"/>
              </a:rPr>
              <a:t>2</a:t>
            </a:r>
            <a:r>
              <a:rPr kumimoji="1" lang="en-US" altLang="ja-JP" sz="3200" dirty="0" smtClean="0">
                <a:solidFill>
                  <a:schemeClr val="tx1"/>
                </a:solidFill>
                <a:ea typeface="Segoe UI" pitchFamily="34" charset="0"/>
                <a:cs typeface="Segoe UI" pitchFamily="34" charset="0"/>
              </a:rPr>
              <a:t>-1</a:t>
            </a:r>
            <a:endParaRPr kumimoji="1" lang="ja-JP" altLang="en-US" sz="3200" dirty="0" smtClean="0">
              <a:solidFill>
                <a:schemeClr val="tx1"/>
              </a:solidFill>
              <a:ea typeface="Segoe UI" pitchFamily="34" charset="0"/>
              <a:cs typeface="Segoe UI" pitchFamily="34" charset="0"/>
            </a:endParaRPr>
          </a:p>
        </p:txBody>
      </p:sp>
      <p:cxnSp>
        <p:nvCxnSpPr>
          <p:cNvPr id="40" name="直線矢印コネクタ 39"/>
          <p:cNvCxnSpPr>
            <a:stCxn id="20" idx="3"/>
            <a:endCxn id="39" idx="1"/>
          </p:cNvCxnSpPr>
          <p:nvPr/>
        </p:nvCxnSpPr>
        <p:spPr>
          <a:xfrm>
            <a:off x="9342630" y="4087432"/>
            <a:ext cx="859090" cy="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stCxn id="34" idx="3"/>
          </p:cNvCxnSpPr>
          <p:nvPr/>
        </p:nvCxnSpPr>
        <p:spPr>
          <a:xfrm>
            <a:off x="2864919" y="4111951"/>
            <a:ext cx="866828" cy="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072996" y="1328468"/>
            <a:ext cx="16863" cy="5227607"/>
          </a:xfrm>
          <a:prstGeom prst="line">
            <a:avLst/>
          </a:prstGeom>
          <a:ln w="1905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51" name="Text Placeholder 9"/>
          <p:cNvSpPr>
            <a:spLocks noGrp="1"/>
          </p:cNvSpPr>
          <p:nvPr>
            <p:ph type="body" sz="quarter" idx="10"/>
          </p:nvPr>
        </p:nvSpPr>
        <p:spPr>
          <a:xfrm>
            <a:off x="6204144" y="5098799"/>
            <a:ext cx="5797129" cy="1457276"/>
          </a:xfrm>
        </p:spPr>
        <p:txBody>
          <a:bodyPr/>
          <a:lstStyle/>
          <a:p>
            <a:pPr algn="ctr"/>
            <a:r>
              <a:rPr lang="ja-JP" altLang="en-US" dirty="0" smtClean="0"/>
              <a:t>前の処理を待たずに次へ </a:t>
            </a:r>
            <a:r>
              <a:rPr lang="en-US" altLang="ja-JP" dirty="0" smtClean="0"/>
              <a:t>1</a:t>
            </a:r>
            <a:r>
              <a:rPr lang="ja-JP" altLang="en-US" dirty="0" smtClean="0"/>
              <a:t>と</a:t>
            </a:r>
            <a:r>
              <a:rPr lang="en-US" altLang="ja-JP" dirty="0" smtClean="0"/>
              <a:t>1-1</a:t>
            </a:r>
            <a:r>
              <a:rPr lang="ja-JP" altLang="en-US" dirty="0" smtClean="0"/>
              <a:t>は</a:t>
            </a:r>
            <a:r>
              <a:rPr lang="ja-JP" altLang="en-US" b="1" dirty="0" smtClean="0">
                <a:solidFill>
                  <a:srgbClr val="FF0000">
                    <a:alpha val="99000"/>
                  </a:srgbClr>
                </a:solidFill>
              </a:rPr>
              <a:t>同時に処理</a:t>
            </a:r>
            <a:endParaRPr lang="en-US" altLang="ja-JP" b="1" dirty="0" smtClean="0">
              <a:solidFill>
                <a:srgbClr val="FF0000">
                  <a:alpha val="99000"/>
                </a:srgbClr>
              </a:solidFill>
            </a:endParaRPr>
          </a:p>
        </p:txBody>
      </p:sp>
      <p:sp>
        <p:nvSpPr>
          <p:cNvPr id="52" name="Text Placeholder 9"/>
          <p:cNvSpPr txBox="1">
            <a:spLocks/>
          </p:cNvSpPr>
          <p:nvPr/>
        </p:nvSpPr>
        <p:spPr>
          <a:xfrm>
            <a:off x="95452" y="5123318"/>
            <a:ext cx="5791063" cy="1457275"/>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solidFill>
                  <a:schemeClr val="tx1">
                    <a:lumMod val="75000"/>
                    <a:lumOff val="25000"/>
                    <a:alpha val="99000"/>
                  </a:schemeClr>
                </a:solidFill>
                <a:latin typeface="+mn-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3200" kern="1200" spc="0" baseline="0">
                <a:solidFill>
                  <a:schemeClr val="tx1">
                    <a:lumMod val="75000"/>
                    <a:lumOff val="25000"/>
                    <a:alpha val="99000"/>
                  </a:schemeClr>
                </a:soli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3200" kern="1200" spc="0" baseline="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ja-JP" altLang="en-US" dirty="0" smtClean="0"/>
              <a:t>前の処理を待たずに次へ</a:t>
            </a:r>
            <a:r>
              <a:rPr lang="en-US" altLang="ja-JP" dirty="0" smtClean="0"/>
              <a:t>(</a:t>
            </a:r>
            <a:r>
              <a:rPr lang="ja-JP" altLang="en-US" b="1" dirty="0" smtClean="0">
                <a:solidFill>
                  <a:srgbClr val="FF0000">
                    <a:alpha val="99000"/>
                  </a:srgbClr>
                </a:solidFill>
              </a:rPr>
              <a:t>同時処理かどうかは</a:t>
            </a:r>
            <a:r>
              <a:rPr lang="en-US" altLang="ja-JP" b="1" dirty="0" smtClean="0">
                <a:solidFill>
                  <a:srgbClr val="FF0000">
                    <a:alpha val="99000"/>
                  </a:srgbClr>
                </a:solidFill>
              </a:rPr>
              <a:t/>
            </a:r>
            <a:br>
              <a:rPr lang="en-US" altLang="ja-JP" b="1" dirty="0" smtClean="0">
                <a:solidFill>
                  <a:srgbClr val="FF0000">
                    <a:alpha val="99000"/>
                  </a:srgbClr>
                </a:solidFill>
              </a:rPr>
            </a:br>
            <a:r>
              <a:rPr lang="ja-JP" altLang="en-US" b="1" dirty="0" smtClean="0">
                <a:solidFill>
                  <a:srgbClr val="FF0000">
                    <a:alpha val="99000"/>
                  </a:srgbClr>
                </a:solidFill>
              </a:rPr>
              <a:t>無関係</a:t>
            </a:r>
            <a:r>
              <a:rPr lang="en-US" altLang="ja-JP" dirty="0" smtClean="0"/>
              <a:t>)</a:t>
            </a:r>
          </a:p>
        </p:txBody>
      </p:sp>
      <p:sp>
        <p:nvSpPr>
          <p:cNvPr id="53" name="角丸四角形 52"/>
          <p:cNvSpPr/>
          <p:nvPr/>
        </p:nvSpPr>
        <p:spPr bwMode="auto">
          <a:xfrm>
            <a:off x="3969620" y="3237171"/>
            <a:ext cx="1718179"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1-1</a:t>
            </a:r>
            <a:endParaRPr kumimoji="1" lang="ja-JP" altLang="en-US" sz="3200" dirty="0" smtClean="0">
              <a:solidFill>
                <a:schemeClr val="tx1"/>
              </a:solidFill>
              <a:ea typeface="Segoe UI" pitchFamily="34" charset="0"/>
              <a:cs typeface="Segoe UI" pitchFamily="34" charset="0"/>
            </a:endParaRPr>
          </a:p>
        </p:txBody>
      </p:sp>
      <p:sp>
        <p:nvSpPr>
          <p:cNvPr id="54" name="角丸四角形 53"/>
          <p:cNvSpPr/>
          <p:nvPr/>
        </p:nvSpPr>
        <p:spPr bwMode="auto">
          <a:xfrm>
            <a:off x="3969620" y="3997680"/>
            <a:ext cx="1718179"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a:solidFill>
                  <a:schemeClr val="tx1"/>
                </a:solidFill>
                <a:ea typeface="Segoe UI" pitchFamily="34" charset="0"/>
                <a:cs typeface="Segoe UI" pitchFamily="34" charset="0"/>
              </a:rPr>
              <a:t>2</a:t>
            </a:r>
            <a:r>
              <a:rPr kumimoji="1" lang="en-US" altLang="ja-JP" sz="3200" dirty="0" smtClean="0">
                <a:solidFill>
                  <a:schemeClr val="tx1"/>
                </a:solidFill>
                <a:ea typeface="Segoe UI" pitchFamily="34" charset="0"/>
                <a:cs typeface="Segoe UI" pitchFamily="34" charset="0"/>
              </a:rPr>
              <a:t>-1</a:t>
            </a:r>
            <a:endParaRPr kumimoji="1" lang="ja-JP" altLang="en-US" sz="32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91234390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38518" y="228600"/>
            <a:ext cx="12050307" cy="747897"/>
          </a:xfrm>
        </p:spPr>
        <p:txBody>
          <a:bodyPr/>
          <a:lstStyle/>
          <a:p>
            <a:r>
              <a:rPr kumimoji="1" lang="ja-JP" altLang="en-US" dirty="0" smtClean="0"/>
              <a:t>非同期処理とマルチスレッドの</a:t>
            </a:r>
            <a:r>
              <a:rPr kumimoji="1" lang="ja-JP" altLang="en-US" dirty="0"/>
              <a:t>目的</a:t>
            </a:r>
          </a:p>
        </p:txBody>
      </p:sp>
      <p:sp>
        <p:nvSpPr>
          <p:cNvPr id="17" name="角丸四角形 16"/>
          <p:cNvSpPr/>
          <p:nvPr/>
        </p:nvSpPr>
        <p:spPr bwMode="auto">
          <a:xfrm>
            <a:off x="6400686" y="1101174"/>
            <a:ext cx="4165714" cy="1002532"/>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マルチスレッド</a:t>
            </a:r>
            <a:endParaRPr kumimoji="1" lang="en-US" altLang="ja-JP" sz="2800" dirty="0" smtClean="0">
              <a:solidFill>
                <a:schemeClr val="tx1"/>
              </a:solidFill>
              <a:ea typeface="Segoe UI" pitchFamily="34" charset="0"/>
              <a:cs typeface="Segoe UI" pitchFamily="34" charset="0"/>
            </a:endParaRPr>
          </a:p>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（マルチコアの場合）</a:t>
            </a:r>
          </a:p>
        </p:txBody>
      </p:sp>
      <p:sp>
        <p:nvSpPr>
          <p:cNvPr id="18" name="角丸四角形 17"/>
          <p:cNvSpPr/>
          <p:nvPr/>
        </p:nvSpPr>
        <p:spPr bwMode="auto">
          <a:xfrm>
            <a:off x="7624452" y="2580156"/>
            <a:ext cx="1718179"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1</a:t>
            </a:r>
            <a:endParaRPr kumimoji="1" lang="ja-JP" altLang="en-US" sz="3200" dirty="0" smtClean="0">
              <a:solidFill>
                <a:schemeClr val="tx1"/>
              </a:solidFill>
              <a:ea typeface="Segoe UI" pitchFamily="34" charset="0"/>
              <a:cs typeface="Segoe UI" pitchFamily="34" charset="0"/>
            </a:endParaRPr>
          </a:p>
        </p:txBody>
      </p:sp>
      <p:sp>
        <p:nvSpPr>
          <p:cNvPr id="19" name="角丸四角形 18"/>
          <p:cNvSpPr/>
          <p:nvPr/>
        </p:nvSpPr>
        <p:spPr bwMode="auto">
          <a:xfrm>
            <a:off x="10201720" y="2580156"/>
            <a:ext cx="1718179"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1-1</a:t>
            </a:r>
            <a:endParaRPr kumimoji="1" lang="ja-JP" altLang="en-US" sz="3200" dirty="0" smtClean="0">
              <a:solidFill>
                <a:schemeClr val="tx1"/>
              </a:solidFill>
              <a:ea typeface="Segoe UI" pitchFamily="34" charset="0"/>
              <a:cs typeface="Segoe UI" pitchFamily="34" charset="0"/>
            </a:endParaRPr>
          </a:p>
        </p:txBody>
      </p:sp>
      <p:sp>
        <p:nvSpPr>
          <p:cNvPr id="20" name="角丸四角形 19"/>
          <p:cNvSpPr/>
          <p:nvPr/>
        </p:nvSpPr>
        <p:spPr bwMode="auto">
          <a:xfrm>
            <a:off x="7624451" y="3750310"/>
            <a:ext cx="1718179"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2</a:t>
            </a:r>
            <a:endParaRPr kumimoji="1" lang="ja-JP" altLang="en-US" sz="3200" dirty="0" smtClean="0">
              <a:solidFill>
                <a:schemeClr val="tx1"/>
              </a:solidFill>
              <a:ea typeface="Segoe UI" pitchFamily="34" charset="0"/>
              <a:cs typeface="Segoe UI" pitchFamily="34" charset="0"/>
            </a:endParaRPr>
          </a:p>
        </p:txBody>
      </p:sp>
      <p:cxnSp>
        <p:nvCxnSpPr>
          <p:cNvPr id="21" name="直線矢印コネクタ 20"/>
          <p:cNvCxnSpPr>
            <a:stCxn id="17" idx="2"/>
            <a:endCxn id="18" idx="0"/>
          </p:cNvCxnSpPr>
          <p:nvPr/>
        </p:nvCxnSpPr>
        <p:spPr>
          <a:xfrm flipH="1">
            <a:off x="8483542" y="2103706"/>
            <a:ext cx="1" cy="47645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18" idx="2"/>
            <a:endCxn id="20" idx="0"/>
          </p:cNvCxnSpPr>
          <p:nvPr/>
        </p:nvCxnSpPr>
        <p:spPr>
          <a:xfrm flipH="1">
            <a:off x="8483541" y="3254400"/>
            <a:ext cx="1" cy="49591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18" idx="3"/>
            <a:endCxn id="19" idx="1"/>
          </p:cNvCxnSpPr>
          <p:nvPr/>
        </p:nvCxnSpPr>
        <p:spPr>
          <a:xfrm>
            <a:off x="9342631" y="2917278"/>
            <a:ext cx="859089" cy="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20" idx="2"/>
          </p:cNvCxnSpPr>
          <p:nvPr/>
        </p:nvCxnSpPr>
        <p:spPr>
          <a:xfrm flipH="1">
            <a:off x="8483540" y="4424554"/>
            <a:ext cx="1" cy="49591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sp>
        <p:nvSpPr>
          <p:cNvPr id="31" name="角丸四角形 30"/>
          <p:cNvSpPr/>
          <p:nvPr/>
        </p:nvSpPr>
        <p:spPr bwMode="auto">
          <a:xfrm>
            <a:off x="138519" y="1150212"/>
            <a:ext cx="3734626" cy="953494"/>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800" dirty="0" smtClean="0">
                <a:solidFill>
                  <a:schemeClr val="tx1"/>
                </a:solidFill>
                <a:ea typeface="Segoe UI" pitchFamily="34" charset="0"/>
                <a:cs typeface="Segoe UI" pitchFamily="34" charset="0"/>
              </a:rPr>
              <a:t>非同期</a:t>
            </a:r>
            <a:r>
              <a:rPr kumimoji="1" lang="ja-JP" altLang="en-US" sz="2800" dirty="0">
                <a:solidFill>
                  <a:schemeClr val="tx1"/>
                </a:solidFill>
                <a:ea typeface="Segoe UI" pitchFamily="34" charset="0"/>
                <a:cs typeface="Segoe UI" pitchFamily="34" charset="0"/>
              </a:rPr>
              <a:t>処理</a:t>
            </a:r>
            <a:endParaRPr kumimoji="1" lang="ja-JP" altLang="en-US" sz="2800" dirty="0" smtClean="0">
              <a:solidFill>
                <a:schemeClr val="tx1"/>
              </a:solidFill>
              <a:ea typeface="Segoe UI" pitchFamily="34" charset="0"/>
              <a:cs typeface="Segoe UI" pitchFamily="34" charset="0"/>
            </a:endParaRPr>
          </a:p>
        </p:txBody>
      </p:sp>
      <p:sp>
        <p:nvSpPr>
          <p:cNvPr id="32" name="角丸四角形 31"/>
          <p:cNvSpPr/>
          <p:nvPr/>
        </p:nvSpPr>
        <p:spPr bwMode="auto">
          <a:xfrm>
            <a:off x="1146741" y="2604675"/>
            <a:ext cx="1718179"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1</a:t>
            </a:r>
            <a:endParaRPr kumimoji="1" lang="ja-JP" altLang="en-US" sz="3200" dirty="0" smtClean="0">
              <a:solidFill>
                <a:schemeClr val="tx1"/>
              </a:solidFill>
              <a:ea typeface="Segoe UI" pitchFamily="34" charset="0"/>
              <a:cs typeface="Segoe UI" pitchFamily="34" charset="0"/>
            </a:endParaRPr>
          </a:p>
        </p:txBody>
      </p:sp>
      <p:sp>
        <p:nvSpPr>
          <p:cNvPr id="33" name="角丸四角形 32"/>
          <p:cNvSpPr/>
          <p:nvPr/>
        </p:nvSpPr>
        <p:spPr bwMode="auto">
          <a:xfrm>
            <a:off x="3724009" y="2103706"/>
            <a:ext cx="2209401" cy="2674025"/>
          </a:xfrm>
          <a:prstGeom prst="roundRect">
            <a:avLst/>
          </a:prstGeom>
          <a:solidFill>
            <a:schemeClr val="accent5">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kumimoji="1" lang="ja-JP" altLang="en-US" sz="3200" dirty="0" smtClean="0">
                <a:solidFill>
                  <a:schemeClr val="tx1"/>
                </a:solidFill>
                <a:ea typeface="Segoe UI" pitchFamily="34" charset="0"/>
                <a:cs typeface="Segoe UI" pitchFamily="34" charset="0"/>
              </a:rPr>
              <a:t>処理待ちキュー</a:t>
            </a:r>
          </a:p>
        </p:txBody>
      </p:sp>
      <p:sp>
        <p:nvSpPr>
          <p:cNvPr id="34" name="角丸四角形 33"/>
          <p:cNvSpPr/>
          <p:nvPr/>
        </p:nvSpPr>
        <p:spPr bwMode="auto">
          <a:xfrm>
            <a:off x="1146740" y="3774829"/>
            <a:ext cx="1718179"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2</a:t>
            </a:r>
            <a:endParaRPr kumimoji="1" lang="ja-JP" altLang="en-US" sz="3200" dirty="0" smtClean="0">
              <a:solidFill>
                <a:schemeClr val="tx1"/>
              </a:solidFill>
              <a:ea typeface="Segoe UI" pitchFamily="34" charset="0"/>
              <a:cs typeface="Segoe UI" pitchFamily="34" charset="0"/>
            </a:endParaRPr>
          </a:p>
        </p:txBody>
      </p:sp>
      <p:cxnSp>
        <p:nvCxnSpPr>
          <p:cNvPr id="35" name="直線矢印コネクタ 34"/>
          <p:cNvCxnSpPr>
            <a:stCxn id="31" idx="2"/>
            <a:endCxn id="32" idx="0"/>
          </p:cNvCxnSpPr>
          <p:nvPr/>
        </p:nvCxnSpPr>
        <p:spPr>
          <a:xfrm flipH="1">
            <a:off x="2005831" y="2103706"/>
            <a:ext cx="1" cy="500969"/>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32" idx="2"/>
            <a:endCxn id="34" idx="0"/>
          </p:cNvCxnSpPr>
          <p:nvPr/>
        </p:nvCxnSpPr>
        <p:spPr>
          <a:xfrm flipH="1">
            <a:off x="2005830" y="3278919"/>
            <a:ext cx="1" cy="49591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stCxn id="32" idx="3"/>
          </p:cNvCxnSpPr>
          <p:nvPr/>
        </p:nvCxnSpPr>
        <p:spPr>
          <a:xfrm>
            <a:off x="2864920" y="2941797"/>
            <a:ext cx="859089" cy="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stCxn id="34" idx="2"/>
          </p:cNvCxnSpPr>
          <p:nvPr/>
        </p:nvCxnSpPr>
        <p:spPr>
          <a:xfrm flipH="1">
            <a:off x="2005829" y="4449073"/>
            <a:ext cx="1" cy="49591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sp>
        <p:nvSpPr>
          <p:cNvPr id="39" name="角丸四角形 38"/>
          <p:cNvSpPr/>
          <p:nvPr/>
        </p:nvSpPr>
        <p:spPr bwMode="auto">
          <a:xfrm>
            <a:off x="10201720" y="3750310"/>
            <a:ext cx="1718179"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a:solidFill>
                  <a:schemeClr val="tx1"/>
                </a:solidFill>
                <a:ea typeface="Segoe UI" pitchFamily="34" charset="0"/>
                <a:cs typeface="Segoe UI" pitchFamily="34" charset="0"/>
              </a:rPr>
              <a:t>2</a:t>
            </a:r>
            <a:r>
              <a:rPr kumimoji="1" lang="en-US" altLang="ja-JP" sz="3200" dirty="0" smtClean="0">
                <a:solidFill>
                  <a:schemeClr val="tx1"/>
                </a:solidFill>
                <a:ea typeface="Segoe UI" pitchFamily="34" charset="0"/>
                <a:cs typeface="Segoe UI" pitchFamily="34" charset="0"/>
              </a:rPr>
              <a:t>-1</a:t>
            </a:r>
            <a:endParaRPr kumimoji="1" lang="ja-JP" altLang="en-US" sz="3200" dirty="0" smtClean="0">
              <a:solidFill>
                <a:schemeClr val="tx1"/>
              </a:solidFill>
              <a:ea typeface="Segoe UI" pitchFamily="34" charset="0"/>
              <a:cs typeface="Segoe UI" pitchFamily="34" charset="0"/>
            </a:endParaRPr>
          </a:p>
        </p:txBody>
      </p:sp>
      <p:cxnSp>
        <p:nvCxnSpPr>
          <p:cNvPr id="40" name="直線矢印コネクタ 39"/>
          <p:cNvCxnSpPr>
            <a:stCxn id="20" idx="3"/>
            <a:endCxn id="39" idx="1"/>
          </p:cNvCxnSpPr>
          <p:nvPr/>
        </p:nvCxnSpPr>
        <p:spPr>
          <a:xfrm>
            <a:off x="9342630" y="4087432"/>
            <a:ext cx="859090" cy="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stCxn id="34" idx="3"/>
          </p:cNvCxnSpPr>
          <p:nvPr/>
        </p:nvCxnSpPr>
        <p:spPr>
          <a:xfrm>
            <a:off x="2864919" y="4111951"/>
            <a:ext cx="866828" cy="0"/>
          </a:xfrm>
          <a:prstGeom prst="straightConnector1">
            <a:avLst/>
          </a:prstGeom>
          <a:ln w="76200">
            <a:headEnd type="none"/>
            <a:tailEnd type="arrow"/>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072996" y="1328468"/>
            <a:ext cx="16863" cy="5227607"/>
          </a:xfrm>
          <a:prstGeom prst="line">
            <a:avLst/>
          </a:prstGeom>
          <a:ln w="1905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51" name="Text Placeholder 9"/>
          <p:cNvSpPr>
            <a:spLocks noGrp="1"/>
          </p:cNvSpPr>
          <p:nvPr>
            <p:ph type="body" sz="quarter" idx="10"/>
          </p:nvPr>
        </p:nvSpPr>
        <p:spPr>
          <a:xfrm>
            <a:off x="6204144" y="5098799"/>
            <a:ext cx="5797129" cy="1457276"/>
          </a:xfrm>
        </p:spPr>
        <p:txBody>
          <a:bodyPr/>
          <a:lstStyle/>
          <a:p>
            <a:pPr algn="ctr"/>
            <a:r>
              <a:rPr lang="ja-JP" altLang="en-US" dirty="0">
                <a:solidFill>
                  <a:srgbClr val="FF0000">
                    <a:alpha val="99000"/>
                  </a:srgbClr>
                </a:solidFill>
              </a:rPr>
              <a:t>並列</a:t>
            </a:r>
            <a:r>
              <a:rPr lang="ja-JP" altLang="en-US" dirty="0"/>
              <a:t>処理</a:t>
            </a:r>
            <a:endParaRPr lang="en-US" altLang="ja-JP" dirty="0"/>
          </a:p>
          <a:p>
            <a:pPr algn="ctr"/>
            <a:r>
              <a:rPr lang="ja-JP" altLang="en-US" dirty="0"/>
              <a:t>目的は高速化</a:t>
            </a:r>
            <a:endParaRPr lang="en-US" altLang="ja-JP" dirty="0"/>
          </a:p>
        </p:txBody>
      </p:sp>
      <p:sp>
        <p:nvSpPr>
          <p:cNvPr id="52" name="Text Placeholder 9"/>
          <p:cNvSpPr txBox="1">
            <a:spLocks/>
          </p:cNvSpPr>
          <p:nvPr/>
        </p:nvSpPr>
        <p:spPr>
          <a:xfrm>
            <a:off x="95452" y="5123318"/>
            <a:ext cx="5791063" cy="1457275"/>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solidFill>
                  <a:schemeClr val="tx1">
                    <a:lumMod val="75000"/>
                    <a:lumOff val="25000"/>
                    <a:alpha val="99000"/>
                  </a:schemeClr>
                </a:solidFill>
                <a:latin typeface="+mn-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3200" kern="1200" spc="0" baseline="0">
                <a:solidFill>
                  <a:schemeClr val="tx1">
                    <a:lumMod val="75000"/>
                    <a:lumOff val="25000"/>
                    <a:alpha val="99000"/>
                  </a:schemeClr>
                </a:soli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3200" kern="1200" spc="0" baseline="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ja-JP" altLang="en-US" dirty="0">
                <a:solidFill>
                  <a:srgbClr val="FF0000">
                    <a:alpha val="99000"/>
                  </a:srgbClr>
                </a:solidFill>
              </a:rPr>
              <a:t>並行</a:t>
            </a:r>
            <a:r>
              <a:rPr lang="ja-JP" altLang="en-US" dirty="0"/>
              <a:t>処理</a:t>
            </a:r>
            <a:r>
              <a:rPr lang="en-US" altLang="ja-JP" dirty="0"/>
              <a:t/>
            </a:r>
            <a:br>
              <a:rPr lang="en-US" altLang="ja-JP" dirty="0"/>
            </a:br>
            <a:r>
              <a:rPr lang="ja-JP" altLang="en-US" dirty="0"/>
              <a:t>目的は処理の流れを止めないこと</a:t>
            </a:r>
            <a:endParaRPr lang="en-US" altLang="ja-JP" dirty="0"/>
          </a:p>
        </p:txBody>
      </p:sp>
      <p:sp>
        <p:nvSpPr>
          <p:cNvPr id="53" name="角丸四角形 52"/>
          <p:cNvSpPr/>
          <p:nvPr/>
        </p:nvSpPr>
        <p:spPr bwMode="auto">
          <a:xfrm>
            <a:off x="3969620" y="3237171"/>
            <a:ext cx="1718179"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smtClean="0">
                <a:solidFill>
                  <a:schemeClr val="tx1"/>
                </a:solidFill>
                <a:ea typeface="Segoe UI" pitchFamily="34" charset="0"/>
                <a:cs typeface="Segoe UI" pitchFamily="34" charset="0"/>
              </a:rPr>
              <a:t>1-1</a:t>
            </a:r>
            <a:endParaRPr kumimoji="1" lang="ja-JP" altLang="en-US" sz="3200" dirty="0" smtClean="0">
              <a:solidFill>
                <a:schemeClr val="tx1"/>
              </a:solidFill>
              <a:ea typeface="Segoe UI" pitchFamily="34" charset="0"/>
              <a:cs typeface="Segoe UI" pitchFamily="34" charset="0"/>
            </a:endParaRPr>
          </a:p>
        </p:txBody>
      </p:sp>
      <p:sp>
        <p:nvSpPr>
          <p:cNvPr id="54" name="角丸四角形 53"/>
          <p:cNvSpPr/>
          <p:nvPr/>
        </p:nvSpPr>
        <p:spPr bwMode="auto">
          <a:xfrm>
            <a:off x="3969620" y="3997680"/>
            <a:ext cx="1718179" cy="6742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a:solidFill>
                  <a:schemeClr val="tx1"/>
                </a:solidFill>
                <a:ea typeface="Segoe UI" pitchFamily="34" charset="0"/>
                <a:cs typeface="Segoe UI" pitchFamily="34" charset="0"/>
              </a:rPr>
              <a:t>2</a:t>
            </a:r>
            <a:r>
              <a:rPr kumimoji="1" lang="en-US" altLang="ja-JP" sz="3200" dirty="0" smtClean="0">
                <a:solidFill>
                  <a:schemeClr val="tx1"/>
                </a:solidFill>
                <a:ea typeface="Segoe UI" pitchFamily="34" charset="0"/>
                <a:cs typeface="Segoe UI" pitchFamily="34" charset="0"/>
              </a:rPr>
              <a:t>-1</a:t>
            </a:r>
            <a:endParaRPr kumimoji="1" lang="ja-JP" altLang="en-US" sz="32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367010642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12031"/>
            <a:ext cx="12188826" cy="9141620"/>
          </a:xfrm>
          <a:prstGeom prst="rect">
            <a:avLst/>
          </a:prstGeom>
        </p:spPr>
      </p:pic>
      <p:sp>
        <p:nvSpPr>
          <p:cNvPr id="9" name="タイトル 8"/>
          <p:cNvSpPr>
            <a:spLocks noGrp="1"/>
          </p:cNvSpPr>
          <p:nvPr>
            <p:ph type="title"/>
          </p:nvPr>
        </p:nvSpPr>
        <p:spPr>
          <a:xfrm>
            <a:off x="3295291" y="866955"/>
            <a:ext cx="8373627" cy="1495794"/>
          </a:xfrm>
        </p:spPr>
        <p:txBody>
          <a:bodyPr/>
          <a:lstStyle/>
          <a:p>
            <a:pPr algn="r"/>
            <a:r>
              <a:rPr kumimoji="1" lang="ja-JP" altLang="en-US" dirty="0" smtClean="0">
                <a:solidFill>
                  <a:schemeClr val="tx1">
                    <a:lumMod val="65000"/>
                    <a:lumOff val="35000"/>
                    <a:alpha val="99000"/>
                  </a:schemeClr>
                </a:solidFill>
              </a:rPr>
              <a:t>並列と並行</a:t>
            </a:r>
            <a:r>
              <a:rPr kumimoji="1" lang="en-US" altLang="ja-JP" dirty="0" smtClean="0">
                <a:solidFill>
                  <a:schemeClr val="tx1">
                    <a:lumMod val="65000"/>
                    <a:lumOff val="35000"/>
                    <a:alpha val="99000"/>
                  </a:schemeClr>
                </a:solidFill>
              </a:rPr>
              <a:t/>
            </a:r>
            <a:br>
              <a:rPr kumimoji="1" lang="en-US" altLang="ja-JP" dirty="0" smtClean="0">
                <a:solidFill>
                  <a:schemeClr val="tx1">
                    <a:lumMod val="65000"/>
                    <a:lumOff val="35000"/>
                    <a:alpha val="99000"/>
                  </a:schemeClr>
                </a:solidFill>
              </a:rPr>
            </a:br>
            <a:r>
              <a:rPr kumimoji="1" lang="ja-JP" altLang="en-US" dirty="0" smtClean="0">
                <a:solidFill>
                  <a:schemeClr val="tx1">
                    <a:lumMod val="65000"/>
                    <a:lumOff val="35000"/>
                    <a:alpha val="99000"/>
                  </a:schemeClr>
                </a:solidFill>
              </a:rPr>
              <a:t>非同期</a:t>
            </a:r>
            <a:r>
              <a:rPr kumimoji="1" lang="ja-JP" altLang="en-US" dirty="0">
                <a:solidFill>
                  <a:schemeClr val="tx1">
                    <a:lumMod val="65000"/>
                    <a:lumOff val="35000"/>
                    <a:alpha val="99000"/>
                  </a:schemeClr>
                </a:solidFill>
              </a:rPr>
              <a:t>処理</a:t>
            </a:r>
            <a:r>
              <a:rPr kumimoji="1" lang="ja-JP" altLang="en-US" dirty="0" smtClean="0">
                <a:solidFill>
                  <a:schemeClr val="tx1">
                    <a:lumMod val="65000"/>
                    <a:lumOff val="35000"/>
                    <a:alpha val="99000"/>
                  </a:schemeClr>
                </a:solidFill>
              </a:rPr>
              <a:t>の</a:t>
            </a:r>
            <a:r>
              <a:rPr kumimoji="1" lang="ja-JP" altLang="en-US" dirty="0">
                <a:solidFill>
                  <a:schemeClr val="tx1">
                    <a:lumMod val="65000"/>
                    <a:lumOff val="35000"/>
                    <a:alpha val="99000"/>
                  </a:schemeClr>
                </a:solidFill>
              </a:rPr>
              <a:t>活用</a:t>
            </a:r>
          </a:p>
        </p:txBody>
      </p:sp>
    </p:spTree>
    <p:extLst>
      <p:ext uri="{BB962C8B-B14F-4D97-AF65-F5344CB8AC3E}">
        <p14:creationId xmlns:p14="http://schemas.microsoft.com/office/powerpoint/2010/main" val="140825497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362310" y="1309776"/>
            <a:ext cx="11628408" cy="5181601"/>
          </a:xfrm>
        </p:spPr>
        <p:txBody>
          <a:bodyPr/>
          <a:lstStyle/>
          <a:p>
            <a:r>
              <a:rPr kumimoji="1" lang="ja-JP" altLang="en-US" dirty="0" smtClean="0"/>
              <a:t>混同して説明している資料が多い</a:t>
            </a:r>
            <a:endParaRPr kumimoji="1" lang="en-US" altLang="ja-JP" dirty="0" smtClean="0"/>
          </a:p>
          <a:p>
            <a:endParaRPr kumimoji="1" lang="en-US" altLang="ja-JP" sz="1100" dirty="0"/>
          </a:p>
          <a:p>
            <a:r>
              <a:rPr kumimoji="1" lang="ja-JP" altLang="en-US" dirty="0" smtClean="0">
                <a:solidFill>
                  <a:srgbClr val="FF0000">
                    <a:alpha val="99000"/>
                  </a:srgbClr>
                </a:solidFill>
              </a:rPr>
              <a:t>並列</a:t>
            </a:r>
            <a:r>
              <a:rPr kumimoji="1" lang="ja-JP" altLang="en-US" dirty="0" smtClean="0"/>
              <a:t>高速化演算処理（</a:t>
            </a:r>
            <a:r>
              <a:rPr kumimoji="1" lang="en-US" altLang="ja-JP" dirty="0" smtClean="0"/>
              <a:t>ex. GPGPU</a:t>
            </a:r>
            <a:r>
              <a:rPr kumimoji="1" lang="ja-JP" altLang="en-US" dirty="0" smtClean="0"/>
              <a:t>などを使う）</a:t>
            </a:r>
            <a:endParaRPr kumimoji="1" lang="en-US" altLang="ja-JP" dirty="0" smtClean="0"/>
          </a:p>
          <a:p>
            <a:r>
              <a:rPr kumimoji="1" lang="ja-JP" altLang="en-US" dirty="0" smtClean="0"/>
              <a:t>非同期処理＋</a:t>
            </a:r>
            <a:r>
              <a:rPr kumimoji="1" lang="ja-JP" altLang="en-US" dirty="0" smtClean="0">
                <a:solidFill>
                  <a:srgbClr val="FF0000">
                    <a:alpha val="99000"/>
                  </a:srgbClr>
                </a:solidFill>
              </a:rPr>
              <a:t>並行</a:t>
            </a:r>
            <a:r>
              <a:rPr kumimoji="1" lang="ja-JP" altLang="en-US" dirty="0" smtClean="0"/>
              <a:t>処理（</a:t>
            </a:r>
            <a:r>
              <a:rPr kumimoji="1" lang="en-US" altLang="ja-JP" dirty="0" smtClean="0"/>
              <a:t>ex. </a:t>
            </a:r>
            <a:r>
              <a:rPr kumimoji="1" lang="ja-JP" altLang="en-US" dirty="0" smtClean="0"/>
              <a:t>イベント</a:t>
            </a:r>
            <a:r>
              <a:rPr kumimoji="1" lang="en-US" altLang="ja-JP" dirty="0" smtClean="0"/>
              <a:t>+</a:t>
            </a:r>
            <a:r>
              <a:rPr kumimoji="1" lang="ja-JP" altLang="en-US" dirty="0" smtClean="0"/>
              <a:t>処理キュー）</a:t>
            </a:r>
            <a:endParaRPr kumimoji="1" lang="en-US" altLang="ja-JP" dirty="0" smtClean="0"/>
          </a:p>
          <a:p>
            <a:pPr algn="ctr"/>
            <a:r>
              <a:rPr kumimoji="1" lang="ja-JP" altLang="en-US" dirty="0" smtClean="0">
                <a:solidFill>
                  <a:schemeClr val="accent1">
                    <a:lumMod val="75000"/>
                    <a:alpha val="99000"/>
                  </a:schemeClr>
                </a:solidFill>
              </a:rPr>
              <a:t>例えば、後者で</a:t>
            </a:r>
            <a:r>
              <a:rPr kumimoji="1" lang="en-US" altLang="ja-JP" dirty="0" smtClean="0">
                <a:solidFill>
                  <a:schemeClr val="accent1">
                    <a:lumMod val="75000"/>
                    <a:alpha val="99000"/>
                  </a:schemeClr>
                </a:solidFill>
              </a:rPr>
              <a:t>OS</a:t>
            </a:r>
            <a:r>
              <a:rPr kumimoji="1" lang="ja-JP" altLang="en-US" dirty="0" smtClean="0">
                <a:solidFill>
                  <a:schemeClr val="accent1">
                    <a:lumMod val="75000"/>
                    <a:alpha val="99000"/>
                  </a:schemeClr>
                </a:solidFill>
              </a:rPr>
              <a:t>スレッドが使える場合は</a:t>
            </a:r>
            <a:endParaRPr kumimoji="1" lang="en-US" altLang="ja-JP" dirty="0" smtClean="0">
              <a:solidFill>
                <a:schemeClr val="accent1">
                  <a:lumMod val="75000"/>
                  <a:alpha val="99000"/>
                </a:schemeClr>
              </a:solidFill>
            </a:endParaRPr>
          </a:p>
          <a:p>
            <a:pPr algn="ctr"/>
            <a:r>
              <a:rPr kumimoji="1" lang="ja-JP" altLang="en-US" dirty="0">
                <a:solidFill>
                  <a:schemeClr val="accent1">
                    <a:lumMod val="75000"/>
                    <a:alpha val="99000"/>
                  </a:schemeClr>
                </a:solidFill>
              </a:rPr>
              <a:t>並行</a:t>
            </a:r>
            <a:r>
              <a:rPr kumimoji="1" lang="ja-JP" altLang="en-US" dirty="0" smtClean="0">
                <a:solidFill>
                  <a:schemeClr val="accent1">
                    <a:lumMod val="75000"/>
                    <a:alpha val="99000"/>
                  </a:schemeClr>
                </a:solidFill>
              </a:rPr>
              <a:t>処理は</a:t>
            </a:r>
            <a:r>
              <a:rPr kumimoji="1" lang="ja-JP" altLang="en-US" dirty="0">
                <a:solidFill>
                  <a:schemeClr val="accent1">
                    <a:lumMod val="75000"/>
                    <a:alpha val="99000"/>
                  </a:schemeClr>
                </a:solidFill>
              </a:rPr>
              <a:t>並列</a:t>
            </a:r>
            <a:r>
              <a:rPr kumimoji="1" lang="ja-JP" altLang="en-US" dirty="0" smtClean="0">
                <a:solidFill>
                  <a:schemeClr val="accent1">
                    <a:lumMod val="75000"/>
                    <a:alpha val="99000"/>
                  </a:schemeClr>
                </a:solidFill>
              </a:rPr>
              <a:t>処理として動作が可能になる</a:t>
            </a:r>
            <a:endParaRPr kumimoji="1" lang="en-US" altLang="ja-JP" dirty="0" smtClean="0">
              <a:solidFill>
                <a:schemeClr val="accent1">
                  <a:lumMod val="75000"/>
                  <a:alpha val="99000"/>
                </a:schemeClr>
              </a:solidFill>
            </a:endParaRPr>
          </a:p>
          <a:p>
            <a:pPr algn="ctr"/>
            <a:r>
              <a:rPr kumimoji="1" lang="ja-JP" altLang="en-US" dirty="0" smtClean="0">
                <a:solidFill>
                  <a:schemeClr val="tx1">
                    <a:alpha val="99000"/>
                  </a:schemeClr>
                </a:solidFill>
              </a:rPr>
              <a:t>並行処理→並列処理に昇格！</a:t>
            </a:r>
            <a:endParaRPr kumimoji="1" lang="en-US" altLang="ja-JP" dirty="0">
              <a:solidFill>
                <a:schemeClr val="tx1">
                  <a:alpha val="99000"/>
                </a:schemeClr>
              </a:solidFill>
            </a:endParaRPr>
          </a:p>
        </p:txBody>
      </p:sp>
      <p:sp>
        <p:nvSpPr>
          <p:cNvPr id="3" name="タイトル 2"/>
          <p:cNvSpPr>
            <a:spLocks noGrp="1"/>
          </p:cNvSpPr>
          <p:nvPr>
            <p:ph type="title"/>
          </p:nvPr>
        </p:nvSpPr>
        <p:spPr/>
        <p:txBody>
          <a:bodyPr/>
          <a:lstStyle/>
          <a:p>
            <a:r>
              <a:rPr kumimoji="1" lang="ja-JP" altLang="en-US" dirty="0" smtClean="0"/>
              <a:t>並列と並行</a:t>
            </a:r>
            <a:endParaRPr kumimoji="1" lang="ja-JP" altLang="en-US" dirty="0"/>
          </a:p>
        </p:txBody>
      </p:sp>
    </p:spTree>
    <p:extLst>
      <p:ext uri="{BB962C8B-B14F-4D97-AF65-F5344CB8AC3E}">
        <p14:creationId xmlns:p14="http://schemas.microsoft.com/office/powerpoint/2010/main" val="303975345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非同期処理の活用例</a:t>
            </a:r>
            <a:endParaRPr kumimoji="1" lang="ja-JP" altLang="en-US" dirty="0"/>
          </a:p>
        </p:txBody>
      </p:sp>
      <p:sp>
        <p:nvSpPr>
          <p:cNvPr id="5" name="テキスト プレースホルダー 1"/>
          <p:cNvSpPr>
            <a:spLocks noGrp="1"/>
          </p:cNvSpPr>
          <p:nvPr>
            <p:ph type="body" sz="quarter" idx="10"/>
          </p:nvPr>
        </p:nvSpPr>
        <p:spPr>
          <a:xfrm>
            <a:off x="519112" y="1447798"/>
            <a:ext cx="11149013" cy="5181601"/>
          </a:xfrm>
        </p:spPr>
        <p:txBody>
          <a:bodyPr/>
          <a:lstStyle/>
          <a:p>
            <a:pPr marL="742950" indent="-742950">
              <a:buFont typeface="+mj-lt"/>
              <a:buAutoNum type="arabicPeriod"/>
            </a:pPr>
            <a:r>
              <a:rPr kumimoji="1" lang="ja-JP" altLang="en-US" dirty="0" smtClean="0"/>
              <a:t>レスポンスタイムの向上</a:t>
            </a:r>
            <a:endParaRPr kumimoji="1" lang="en-US" altLang="ja-JP" dirty="0" smtClean="0"/>
          </a:p>
          <a:p>
            <a:pPr marL="742950" indent="-742950">
              <a:buFont typeface="+mj-lt"/>
              <a:buAutoNum type="arabicPeriod"/>
            </a:pPr>
            <a:r>
              <a:rPr kumimoji="1" lang="ja-JP" altLang="en-US" dirty="0" smtClean="0"/>
              <a:t>スルー</a:t>
            </a:r>
            <a:r>
              <a:rPr kumimoji="1" lang="ja-JP" altLang="en-US" dirty="0"/>
              <a:t>プット</a:t>
            </a:r>
            <a:r>
              <a:rPr kumimoji="1" lang="ja-JP" altLang="en-US" dirty="0" smtClean="0"/>
              <a:t>の向上</a:t>
            </a:r>
            <a:endParaRPr kumimoji="1" lang="en-US" altLang="ja-JP" dirty="0" smtClean="0"/>
          </a:p>
          <a:p>
            <a:pPr marL="742950" indent="-742950">
              <a:buFont typeface="+mj-lt"/>
              <a:buAutoNum type="arabicPeriod"/>
            </a:pPr>
            <a:r>
              <a:rPr kumimoji="1" lang="ja-JP" altLang="en-US" dirty="0" smtClean="0"/>
              <a:t>マルチスレッドの効率的利用</a:t>
            </a:r>
            <a:endParaRPr kumimoji="1" lang="en-US" altLang="ja-JP" dirty="0" smtClean="0"/>
          </a:p>
          <a:p>
            <a:pPr marL="742950" indent="-742950">
              <a:buFont typeface="+mj-lt"/>
              <a:buAutoNum type="arabicPeriod"/>
            </a:pPr>
            <a:endParaRPr kumimoji="1" lang="en-US" altLang="ja-JP" dirty="0" smtClean="0"/>
          </a:p>
          <a:p>
            <a:pPr marL="742950" indent="-742950">
              <a:buFont typeface="+mj-lt"/>
              <a:buAutoNum type="arabicPeriod"/>
            </a:pPr>
            <a:endParaRPr kumimoji="1" lang="en-US" altLang="ja-JP" dirty="0"/>
          </a:p>
          <a:p>
            <a:r>
              <a:rPr kumimoji="1" lang="ja-JP" altLang="en-US" sz="2000" dirty="0"/>
              <a:t>連載</a:t>
            </a:r>
            <a:r>
              <a:rPr kumimoji="1" lang="en-US" altLang="ja-JP" sz="2000" dirty="0"/>
              <a:t>.NET</a:t>
            </a:r>
            <a:r>
              <a:rPr kumimoji="1" lang="ja-JP" altLang="en-US" sz="2000" dirty="0"/>
              <a:t>マルチスレッド・プログラミング入門：第</a:t>
            </a:r>
            <a:r>
              <a:rPr kumimoji="1" lang="en-US" altLang="ja-JP" sz="2000" dirty="0"/>
              <a:t>1</a:t>
            </a:r>
            <a:r>
              <a:rPr kumimoji="1" lang="ja-JP" altLang="en-US" sz="2000" dirty="0"/>
              <a:t>回 マルチスレッドはこんなときに</a:t>
            </a:r>
            <a:r>
              <a:rPr kumimoji="1" lang="ja-JP" altLang="en-US" sz="2000" dirty="0" smtClean="0"/>
              <a:t>使う</a:t>
            </a:r>
            <a:r>
              <a:rPr kumimoji="1" lang="en-US" altLang="ja-JP" sz="2000" dirty="0" smtClean="0">
                <a:hlinkClick r:id="rId3"/>
              </a:rPr>
              <a:t>http</a:t>
            </a:r>
            <a:r>
              <a:rPr kumimoji="1" lang="en-US" altLang="ja-JP" sz="2000" dirty="0">
                <a:hlinkClick r:id="rId3"/>
              </a:rPr>
              <a:t>://</a:t>
            </a:r>
            <a:r>
              <a:rPr kumimoji="1" lang="en-US" altLang="ja-JP" sz="2000" dirty="0" smtClean="0">
                <a:hlinkClick r:id="rId3"/>
              </a:rPr>
              <a:t>www.atmarkit.co.jp/ait/articles/0503/12/news025.html</a:t>
            </a:r>
            <a:endParaRPr kumimoji="1" lang="en-US" altLang="ja-JP" sz="2000" dirty="0" smtClean="0"/>
          </a:p>
        </p:txBody>
      </p:sp>
    </p:spTree>
    <p:extLst>
      <p:ext uri="{BB962C8B-B14F-4D97-AF65-F5344CB8AC3E}">
        <p14:creationId xmlns:p14="http://schemas.microsoft.com/office/powerpoint/2010/main" val="220036169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非同期処理の活用例</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190950635"/>
              </p:ext>
            </p:extLst>
          </p:nvPr>
        </p:nvGraphicFramePr>
        <p:xfrm>
          <a:off x="519111" y="1225307"/>
          <a:ext cx="11385342" cy="5276480"/>
        </p:xfrm>
        <a:graphic>
          <a:graphicData uri="http://schemas.openxmlformats.org/drawingml/2006/table">
            <a:tbl>
              <a:tblPr firstRow="1" bandRow="1">
                <a:tableStyleId>{93296810-A885-4BE3-A3E7-6D5BEEA58F35}</a:tableStyleId>
              </a:tblPr>
              <a:tblGrid>
                <a:gridCol w="2223101"/>
                <a:gridCol w="3061268"/>
                <a:gridCol w="3176787"/>
                <a:gridCol w="2924186"/>
              </a:tblGrid>
              <a:tr h="1771280">
                <a:tc>
                  <a:txBody>
                    <a:bodyPr/>
                    <a:lstStyle/>
                    <a:p>
                      <a:endParaRPr kumimoji="1" lang="ja-JP" altLang="en-US" sz="2800" dirty="0"/>
                    </a:p>
                  </a:txBody>
                  <a:tcPr anchor="ct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kumimoji="1" lang="en-US" altLang="ja-JP" sz="2800" dirty="0" smtClean="0"/>
                        <a:t>1</a:t>
                      </a:r>
                      <a:r>
                        <a:rPr kumimoji="1" lang="ja-JP" altLang="en-US" sz="2800" dirty="0" smtClean="0"/>
                        <a:t>つプロセス内の処理</a:t>
                      </a:r>
                      <a:endParaRPr kumimoji="1" lang="en-US" altLang="ja-JP" sz="2800" dirty="0" smtClean="0"/>
                    </a:p>
                  </a:txBody>
                  <a:tcPr anchor="ct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kumimoji="1" lang="ja-JP" altLang="en-US" sz="2800" dirty="0" smtClean="0"/>
                        <a:t>複数プロセス間の処理</a:t>
                      </a:r>
                    </a:p>
                  </a:txBody>
                  <a:tcPr anchor="ct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kumimoji="1" lang="ja-JP" altLang="en-US" sz="2800" dirty="0" smtClean="0"/>
                        <a:t>他リソース間の処理</a:t>
                      </a:r>
                    </a:p>
                  </a:txBody>
                  <a:tcPr anchor="ctr"/>
                </a:tc>
              </a:tr>
              <a:tr h="3214432">
                <a:tc>
                  <a:txBody>
                    <a:bodyPr/>
                    <a:lstStyle/>
                    <a:p>
                      <a:r>
                        <a:rPr kumimoji="1" lang="ja-JP" altLang="en-US" sz="2800" dirty="0" smtClean="0"/>
                        <a:t>非同期処理</a:t>
                      </a:r>
                      <a:endParaRPr kumimoji="1" lang="en-US" altLang="ja-JP" sz="2800" dirty="0" smtClean="0"/>
                    </a:p>
                  </a:txBody>
                  <a:tcPr anchor="ctr"/>
                </a:tc>
                <a:tc>
                  <a:txBody>
                    <a:bodyPr/>
                    <a:lstStyle/>
                    <a:p>
                      <a:pPr marL="0" indent="0" algn="l">
                        <a:buFont typeface="Arial" panose="020B0604020202020204" pitchFamily="34" charset="0"/>
                        <a:buNone/>
                      </a:pPr>
                      <a:r>
                        <a:rPr kumimoji="1" lang="ja-JP" altLang="en-US" sz="2800" dirty="0" smtClean="0"/>
                        <a:t>レスポンスタイムの向上</a:t>
                      </a:r>
                      <a:endParaRPr kumimoji="1" lang="en-US" altLang="ja-JP" sz="2800" dirty="0" smtClean="0"/>
                    </a:p>
                    <a:p>
                      <a:pPr marL="0" indent="0" algn="l">
                        <a:buFont typeface="Arial" panose="020B0604020202020204" pitchFamily="34" charset="0"/>
                        <a:buNone/>
                      </a:pPr>
                      <a:r>
                        <a:rPr kumimoji="1" lang="ja-JP" altLang="en-US" sz="2800" dirty="0" smtClean="0">
                          <a:solidFill>
                            <a:schemeClr val="accent1">
                              <a:lumMod val="75000"/>
                            </a:schemeClr>
                          </a:solidFill>
                        </a:rPr>
                        <a:t>→「待たない」</a:t>
                      </a:r>
                      <a:r>
                        <a:rPr kumimoji="1" lang="en-US" altLang="ja-JP" sz="2800" dirty="0" smtClean="0">
                          <a:solidFill>
                            <a:schemeClr val="accent1">
                              <a:lumMod val="75000"/>
                            </a:schemeClr>
                          </a:solidFill>
                        </a:rPr>
                        <a:t/>
                      </a:r>
                      <a:br>
                        <a:rPr kumimoji="1" lang="en-US" altLang="ja-JP" sz="2800" dirty="0" smtClean="0">
                          <a:solidFill>
                            <a:schemeClr val="accent1">
                              <a:lumMod val="75000"/>
                            </a:schemeClr>
                          </a:solidFill>
                        </a:rPr>
                      </a:br>
                      <a:r>
                        <a:rPr kumimoji="1" lang="ja-JP" altLang="en-US" sz="2800" dirty="0" smtClean="0">
                          <a:solidFill>
                            <a:schemeClr val="accent1">
                              <a:lumMod val="75000"/>
                            </a:schemeClr>
                          </a:solidFill>
                        </a:rPr>
                        <a:t>　並行処理</a:t>
                      </a:r>
                      <a:endParaRPr kumimoji="1" lang="en-US" altLang="ja-JP" sz="2800" dirty="0" smtClean="0">
                        <a:solidFill>
                          <a:schemeClr val="accent1">
                            <a:lumMod val="75000"/>
                          </a:schemeClr>
                        </a:solidFill>
                      </a:endParaRPr>
                    </a:p>
                    <a:p>
                      <a:pPr marL="0" indent="0" algn="l">
                        <a:buFont typeface="Arial" panose="020B0604020202020204" pitchFamily="34" charset="0"/>
                        <a:buNone/>
                      </a:pPr>
                      <a:endParaRPr kumimoji="1" lang="en-US" altLang="ja-JP" sz="2800" dirty="0" smtClean="0"/>
                    </a:p>
                    <a:p>
                      <a:pPr marL="0" indent="0" algn="l">
                        <a:buFont typeface="Arial" panose="020B0604020202020204" pitchFamily="34" charset="0"/>
                        <a:buNone/>
                      </a:pPr>
                      <a:r>
                        <a:rPr kumimoji="1" lang="ja-JP" altLang="en-US" sz="2800" dirty="0" smtClean="0"/>
                        <a:t>マルチスレッドの効率的利用</a:t>
                      </a:r>
                      <a:endParaRPr kumimoji="1" lang="en-US" altLang="ja-JP" sz="2800" dirty="0" smtClean="0"/>
                    </a:p>
                    <a:p>
                      <a:pPr marL="0" indent="0" algn="l">
                        <a:buFont typeface="Arial" panose="020B0604020202020204" pitchFamily="34" charset="0"/>
                        <a:buNone/>
                      </a:pPr>
                      <a:r>
                        <a:rPr kumimoji="1" lang="ja-JP" altLang="en-US" sz="2800" dirty="0" smtClean="0">
                          <a:solidFill>
                            <a:schemeClr val="accent1">
                              <a:lumMod val="75000"/>
                            </a:schemeClr>
                          </a:solidFill>
                        </a:rPr>
                        <a:t>→並列処理</a:t>
                      </a:r>
                      <a:endParaRPr kumimoji="1" lang="ja-JP" altLang="en-US" sz="2800" dirty="0">
                        <a:solidFill>
                          <a:schemeClr val="accent1">
                            <a:lumMod val="75000"/>
                          </a:schemeClr>
                        </a:solidFill>
                      </a:endParaRPr>
                    </a:p>
                  </a:txBody>
                  <a:tcPr anchor="ctr"/>
                </a:tc>
                <a:tc>
                  <a:txBody>
                    <a:bodyPr/>
                    <a:lstStyle/>
                    <a:p>
                      <a:pPr marL="0" indent="0" algn="l">
                        <a:buFont typeface="Arial" panose="020B0604020202020204" pitchFamily="34" charset="0"/>
                        <a:buNone/>
                      </a:pPr>
                      <a:r>
                        <a:rPr kumimoji="1" lang="ja-JP" altLang="en-US" sz="2800" dirty="0" smtClean="0"/>
                        <a:t>スループット向上</a:t>
                      </a:r>
                      <a:endParaRPr kumimoji="1" lang="en-US" altLang="ja-JP" sz="2800" dirty="0" smtClean="0"/>
                    </a:p>
                    <a:p>
                      <a:pPr marL="0" indent="0" algn="l">
                        <a:buFont typeface="Arial" panose="020B0604020202020204" pitchFamily="34" charset="0"/>
                        <a:buNone/>
                      </a:pPr>
                      <a:endParaRPr kumimoji="1" lang="en-US" altLang="ja-JP" sz="2800" dirty="0" smtClean="0"/>
                    </a:p>
                    <a:p>
                      <a:pPr marL="0" indent="0" algn="l">
                        <a:buFont typeface="Arial" panose="020B0604020202020204" pitchFamily="34" charset="0"/>
                        <a:buNone/>
                      </a:pPr>
                      <a:r>
                        <a:rPr kumimoji="1" lang="en-US" altLang="ja-JP" sz="2800" dirty="0" smtClean="0">
                          <a:solidFill>
                            <a:schemeClr val="accent1">
                              <a:lumMod val="75000"/>
                            </a:schemeClr>
                          </a:solidFill>
                        </a:rPr>
                        <a:t>ex)</a:t>
                      </a:r>
                      <a:r>
                        <a:rPr kumimoji="1" lang="ja-JP" altLang="en-US" sz="2800" dirty="0" smtClean="0">
                          <a:solidFill>
                            <a:schemeClr val="accent1">
                              <a:lumMod val="75000"/>
                            </a:schemeClr>
                          </a:solidFill>
                        </a:rPr>
                        <a:t>ディスクアクセスの間に、</a:t>
                      </a:r>
                      <a:r>
                        <a:rPr kumimoji="1" lang="en-US" altLang="ja-JP" sz="2800" dirty="0" smtClean="0">
                          <a:solidFill>
                            <a:schemeClr val="accent1">
                              <a:lumMod val="75000"/>
                            </a:schemeClr>
                          </a:solidFill>
                        </a:rPr>
                        <a:t>CPU</a:t>
                      </a:r>
                      <a:r>
                        <a:rPr kumimoji="1" lang="ja-JP" altLang="en-US" sz="2800" dirty="0" smtClean="0">
                          <a:solidFill>
                            <a:schemeClr val="accent1">
                              <a:lumMod val="75000"/>
                            </a:schemeClr>
                          </a:solidFill>
                        </a:rPr>
                        <a:t>を利用する</a:t>
                      </a:r>
                      <a:endParaRPr kumimoji="1" lang="en-US" altLang="ja-JP" sz="2800" dirty="0" smtClean="0">
                        <a:solidFill>
                          <a:schemeClr val="accent1">
                            <a:lumMod val="75000"/>
                          </a:schemeClr>
                        </a:solidFill>
                      </a:endParaRPr>
                    </a:p>
                  </a:txBody>
                  <a:tcPr anchor="ctr"/>
                </a:tc>
                <a:tc>
                  <a:txBody>
                    <a:bodyPr/>
                    <a:lstStyle/>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800" dirty="0" smtClean="0"/>
                        <a:t>レスポンスタイムの向上</a:t>
                      </a:r>
                      <a:endParaRPr kumimoji="1" lang="en-US" altLang="ja-JP" sz="2800" dirty="0" smtClean="0"/>
                    </a:p>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2800" dirty="0" smtClean="0"/>
                    </a:p>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dirty="0" smtClean="0">
                          <a:solidFill>
                            <a:schemeClr val="accent1">
                              <a:lumMod val="75000"/>
                            </a:schemeClr>
                          </a:solidFill>
                        </a:rPr>
                        <a:t>ex)DB</a:t>
                      </a:r>
                      <a:r>
                        <a:rPr kumimoji="1" lang="ja-JP" altLang="en-US" sz="2800" dirty="0" smtClean="0">
                          <a:solidFill>
                            <a:schemeClr val="accent1">
                              <a:lumMod val="75000"/>
                            </a:schemeClr>
                          </a:solidFill>
                        </a:rPr>
                        <a:t>からデータを取得するなど、「非同期」でよく使われる例はこれ</a:t>
                      </a:r>
                      <a:endParaRPr kumimoji="1" lang="en-US" altLang="ja-JP" sz="2800" dirty="0" smtClean="0"/>
                    </a:p>
                  </a:txBody>
                  <a:tcPr anchor="ctr"/>
                </a:tc>
              </a:tr>
            </a:tbl>
          </a:graphicData>
        </a:graphic>
      </p:graphicFrame>
    </p:spTree>
    <p:extLst>
      <p:ext uri="{BB962C8B-B14F-4D97-AF65-F5344CB8AC3E}">
        <p14:creationId xmlns:p14="http://schemas.microsoft.com/office/powerpoint/2010/main" val="322816596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pPr algn="ctr"/>
            <a:r>
              <a:rPr kumimoji="1" lang="en-US" altLang="ja-JP" dirty="0" smtClean="0"/>
              <a:t>VisualStudio2013</a:t>
            </a:r>
            <a:r>
              <a:rPr kumimoji="1" lang="ja-JP" altLang="en-US" dirty="0"/>
              <a:t> </a:t>
            </a:r>
            <a:r>
              <a:rPr kumimoji="1" lang="ja-JP" altLang="en-US" dirty="0" smtClean="0"/>
              <a:t>特に</a:t>
            </a:r>
            <a:r>
              <a:rPr kumimoji="1" lang="en-US" altLang="ja-JP" dirty="0" smtClean="0"/>
              <a:t>VC++</a:t>
            </a:r>
            <a:r>
              <a:rPr kumimoji="1" lang="ja-JP" altLang="en-US" dirty="0" smtClean="0"/>
              <a:t>の</a:t>
            </a:r>
            <a:endParaRPr kumimoji="1" lang="en-US" altLang="ja-JP" dirty="0" smtClean="0"/>
          </a:p>
          <a:p>
            <a:pPr algn="ctr"/>
            <a:r>
              <a:rPr kumimoji="1" lang="ja-JP" altLang="en-US" dirty="0" smtClean="0"/>
              <a:t>非同期処理関連につい</a:t>
            </a:r>
            <a:r>
              <a:rPr kumimoji="1" lang="ja-JP" altLang="en-US" dirty="0"/>
              <a:t>て</a:t>
            </a:r>
            <a:endParaRPr kumimoji="1" lang="en-US" altLang="ja-JP" dirty="0" smtClean="0"/>
          </a:p>
          <a:p>
            <a:pPr algn="ctr"/>
            <a:r>
              <a:rPr kumimoji="1" lang="ja-JP" altLang="en-US" dirty="0"/>
              <a:t>理解度</a:t>
            </a:r>
            <a:r>
              <a:rPr kumimoji="1" lang="ja-JP" altLang="en-US" dirty="0" smtClean="0"/>
              <a:t>を深める</a:t>
            </a:r>
            <a:endParaRPr kumimoji="1" lang="ja-JP" altLang="en-US" dirty="0"/>
          </a:p>
        </p:txBody>
      </p:sp>
      <p:sp>
        <p:nvSpPr>
          <p:cNvPr id="3" name="タイトル 2"/>
          <p:cNvSpPr>
            <a:spLocks noGrp="1"/>
          </p:cNvSpPr>
          <p:nvPr>
            <p:ph type="title"/>
          </p:nvPr>
        </p:nvSpPr>
        <p:spPr/>
        <p:txBody>
          <a:bodyPr/>
          <a:lstStyle/>
          <a:p>
            <a:r>
              <a:rPr kumimoji="1" lang="ja-JP" altLang="en-US" dirty="0"/>
              <a:t>本日</a:t>
            </a:r>
            <a:r>
              <a:rPr kumimoji="1" lang="ja-JP" altLang="en-US" dirty="0" smtClean="0"/>
              <a:t>の</a:t>
            </a:r>
            <a:r>
              <a:rPr kumimoji="1" lang="ja-JP" altLang="en-US" dirty="0"/>
              <a:t>目的</a:t>
            </a:r>
          </a:p>
        </p:txBody>
      </p:sp>
    </p:spTree>
    <p:extLst>
      <p:ext uri="{BB962C8B-B14F-4D97-AF65-F5344CB8AC3E}">
        <p14:creationId xmlns:p14="http://schemas.microsoft.com/office/powerpoint/2010/main" val="257168799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971952"/>
            <a:ext cx="11149013" cy="914096"/>
          </a:xfrm>
        </p:spPr>
        <p:txBody>
          <a:bodyPr/>
          <a:lstStyle/>
          <a:p>
            <a:r>
              <a:rPr lang="en-US" dirty="0" smtClean="0"/>
              <a:t>3. VC++</a:t>
            </a:r>
            <a:r>
              <a:rPr lang="ja-JP" altLang="en-US" dirty="0" smtClean="0"/>
              <a:t>非同期処理</a:t>
            </a:r>
            <a:endParaRPr lang="en-US" dirty="0"/>
          </a:p>
        </p:txBody>
      </p:sp>
      <p:sp>
        <p:nvSpPr>
          <p:cNvPr id="2" name="TextBox 1"/>
          <p:cNvSpPr txBox="1"/>
          <p:nvPr/>
        </p:nvSpPr>
        <p:spPr>
          <a:xfrm>
            <a:off x="616689" y="3710763"/>
            <a:ext cx="461665" cy="430887"/>
          </a:xfrm>
          <a:prstGeom prst="rect">
            <a:avLst/>
          </a:prstGeom>
          <a:noFill/>
        </p:spPr>
        <p:txBody>
          <a:bodyPr wrap="none" lIns="0" tIns="0" rIns="0" bIns="0" rtlCol="0">
            <a:spAutoFit/>
          </a:bodyPr>
          <a:lstStyle/>
          <a:p>
            <a:pPr marL="457200" indent="-457200">
              <a:spcBef>
                <a:spcPts val="600"/>
              </a:spcBef>
              <a:buFont typeface="Wingdings" pitchFamily="2" charset="2"/>
              <a:buChar char="§"/>
            </a:pPr>
            <a:endParaRPr lang="en-US" sz="2800" dirty="0" smtClean="0">
              <a:solidFill>
                <a:schemeClr val="bg1"/>
              </a:solidFill>
            </a:endParaRPr>
          </a:p>
        </p:txBody>
      </p:sp>
    </p:spTree>
    <p:extLst>
      <p:ext uri="{BB962C8B-B14F-4D97-AF65-F5344CB8AC3E}">
        <p14:creationId xmlns:p14="http://schemas.microsoft.com/office/powerpoint/2010/main" val="179193540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VC++2013</a:t>
            </a:r>
            <a:r>
              <a:rPr lang="ja-JP" altLang="en-US" dirty="0" smtClean="0"/>
              <a:t>では</a:t>
            </a:r>
            <a:endParaRPr lang="en-US" dirty="0"/>
          </a:p>
        </p:txBody>
      </p:sp>
      <p:sp>
        <p:nvSpPr>
          <p:cNvPr id="2" name="テキスト プレースホルダー 1"/>
          <p:cNvSpPr>
            <a:spLocks noGrp="1"/>
          </p:cNvSpPr>
          <p:nvPr>
            <p:ph type="body" sz="quarter" idx="10"/>
          </p:nvPr>
        </p:nvSpPr>
        <p:spPr/>
        <p:txBody>
          <a:bodyPr/>
          <a:lstStyle/>
          <a:p>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2822046269"/>
              </p:ext>
            </p:extLst>
          </p:nvPr>
        </p:nvGraphicFramePr>
        <p:xfrm>
          <a:off x="258791" y="1127760"/>
          <a:ext cx="11714674" cy="5582855"/>
        </p:xfrm>
        <a:graphic>
          <a:graphicData uri="http://schemas.openxmlformats.org/drawingml/2006/table">
            <a:tbl>
              <a:tblPr firstRow="1" bandRow="1">
                <a:tableStyleId>{93296810-A885-4BE3-A3E7-6D5BEEA58F35}</a:tableStyleId>
              </a:tblPr>
              <a:tblGrid>
                <a:gridCol w="1984077"/>
                <a:gridCol w="2415396"/>
                <a:gridCol w="1966823"/>
                <a:gridCol w="5348378"/>
              </a:tblGrid>
              <a:tr h="863665">
                <a:tc>
                  <a:txBody>
                    <a:bodyPr/>
                    <a:lstStyle/>
                    <a:p>
                      <a:endParaRPr kumimoji="1" lang="ja-JP" altLang="en-US" sz="2800" dirty="0"/>
                    </a:p>
                  </a:txBody>
                  <a:tcPr anchor="ct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kumimoji="1" lang="ja-JP" altLang="en-US" sz="2800" dirty="0" smtClean="0"/>
                        <a:t>プロジェクト例</a:t>
                      </a:r>
                      <a:endParaRPr kumimoji="1" lang="en-US" altLang="ja-JP" sz="2800" dirty="0" smtClean="0"/>
                    </a:p>
                  </a:txBody>
                  <a:tcPr anchor="ct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kumimoji="1" lang="ja-JP" altLang="en-US" sz="2800" dirty="0" smtClean="0"/>
                        <a:t>種類</a:t>
                      </a:r>
                      <a:endParaRPr kumimoji="1" lang="en-US" altLang="ja-JP" sz="2800" dirty="0" smtClean="0"/>
                    </a:p>
                  </a:txBody>
                  <a:tcPr anchor="ct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kumimoji="1" lang="ja-JP" altLang="en-US" sz="2800" dirty="0" smtClean="0"/>
                        <a:t>機能の例</a:t>
                      </a:r>
                      <a:endParaRPr kumimoji="1" lang="en-US" altLang="ja-JP" sz="2800" dirty="0" smtClean="0"/>
                    </a:p>
                  </a:txBody>
                  <a:tcPr anchor="ctr"/>
                </a:tc>
              </a:tr>
              <a:tr h="1037847">
                <a:tc rowSpan="2">
                  <a:txBody>
                    <a:bodyPr/>
                    <a:lstStyle/>
                    <a:p>
                      <a:r>
                        <a:rPr kumimoji="1" lang="ja-JP" altLang="en-US" sz="2800" dirty="0" smtClean="0"/>
                        <a:t>非同期処理</a:t>
                      </a:r>
                      <a:endParaRPr kumimoji="1" lang="en-US" altLang="ja-JP" sz="2800" dirty="0" smtClean="0"/>
                    </a:p>
                  </a:txBody>
                  <a:tcPr anchor="ctr"/>
                </a:tc>
                <a:tc>
                  <a:txBody>
                    <a:bodyPr/>
                    <a:lstStyle/>
                    <a:p>
                      <a:pPr marL="0" indent="0" algn="l">
                        <a:buFont typeface="Arial" panose="020B0604020202020204" pitchFamily="34" charset="0"/>
                        <a:buNone/>
                      </a:pPr>
                      <a:r>
                        <a:rPr kumimoji="1" lang="en-US" altLang="ja-JP" sz="2800" b="1" dirty="0" smtClean="0"/>
                        <a:t>C++</a:t>
                      </a:r>
                    </a:p>
                  </a:txBody>
                  <a:tcPr anchor="ctr"/>
                </a:tc>
                <a:tc>
                  <a:txBody>
                    <a:bodyPr/>
                    <a:lstStyle/>
                    <a:p>
                      <a:pPr marL="0" indent="0" algn="l">
                        <a:buFont typeface="Arial" panose="020B0604020202020204" pitchFamily="34" charset="0"/>
                        <a:buNone/>
                      </a:pPr>
                      <a:r>
                        <a:rPr kumimoji="1" lang="en-US" altLang="ja-JP" sz="2800" b="1" dirty="0" smtClean="0"/>
                        <a:t>C++11</a:t>
                      </a:r>
                    </a:p>
                    <a:p>
                      <a:pPr marL="0" indent="0" algn="l">
                        <a:buFont typeface="Arial" panose="020B0604020202020204" pitchFamily="34" charset="0"/>
                        <a:buNone/>
                      </a:pPr>
                      <a:r>
                        <a:rPr kumimoji="1" lang="en-US" altLang="ja-JP" sz="2800" b="1" dirty="0" smtClean="0"/>
                        <a:t>&lt;future&gt;</a:t>
                      </a:r>
                    </a:p>
                  </a:txBody>
                  <a:tcPr anchor="ctr"/>
                </a:tc>
                <a:tc>
                  <a:txBody>
                    <a:bodyPr/>
                    <a:lstStyle/>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dirty="0" err="1" smtClean="0"/>
                        <a:t>std</a:t>
                      </a:r>
                      <a:r>
                        <a:rPr kumimoji="1" lang="en-US" altLang="ja-JP" sz="2800" b="1" dirty="0" smtClean="0"/>
                        <a:t>::thread</a:t>
                      </a:r>
                      <a:r>
                        <a:rPr kumimoji="1" lang="en-US" altLang="ja-JP" sz="2800" b="1" baseline="0" dirty="0" smtClean="0"/>
                        <a:t> /</a:t>
                      </a:r>
                      <a:r>
                        <a:rPr kumimoji="1" lang="en-US" altLang="ja-JP" sz="2800" b="1" dirty="0" smtClean="0"/>
                        <a:t> </a:t>
                      </a:r>
                      <a:r>
                        <a:rPr kumimoji="1" lang="en-US" altLang="ja-JP" sz="2800" b="1" dirty="0" err="1" smtClean="0"/>
                        <a:t>std</a:t>
                      </a:r>
                      <a:r>
                        <a:rPr kumimoji="1" lang="en-US" altLang="ja-JP" sz="2800" b="1" dirty="0" smtClean="0"/>
                        <a:t>::promise</a:t>
                      </a:r>
                    </a:p>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dirty="0" err="1" smtClean="0"/>
                        <a:t>std</a:t>
                      </a:r>
                      <a:r>
                        <a:rPr kumimoji="1" lang="en-US" altLang="ja-JP" sz="2800" b="1" dirty="0" smtClean="0"/>
                        <a:t>::</a:t>
                      </a:r>
                      <a:r>
                        <a:rPr kumimoji="1" lang="en-US" altLang="ja-JP" sz="2800" b="1" dirty="0" err="1" smtClean="0"/>
                        <a:t>async</a:t>
                      </a:r>
                      <a:endParaRPr kumimoji="1" lang="en-US" altLang="ja-JP" sz="2800" b="1" dirty="0" smtClean="0"/>
                    </a:p>
                  </a:txBody>
                  <a:tcPr anchor="ctr"/>
                </a:tc>
              </a:tr>
              <a:tr h="1593624">
                <a:tc vMerge="1">
                  <a:txBody>
                    <a:bodyPr/>
                    <a:lstStyle/>
                    <a:p>
                      <a:endParaRPr kumimoji="1" lang="ja-JP" altLang="en-US"/>
                    </a:p>
                  </a:txBody>
                  <a:tcPr/>
                </a:tc>
                <a:tc>
                  <a:txBody>
                    <a:bodyPr/>
                    <a:lstStyle/>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dirty="0" smtClean="0"/>
                        <a:t>VC++</a:t>
                      </a:r>
                    </a:p>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dirty="0" smtClean="0"/>
                        <a:t>Windows Runtime</a:t>
                      </a:r>
                      <a:endParaRPr kumimoji="1" lang="ja-JP" altLang="en-US" sz="2800" b="1" dirty="0" smtClean="0"/>
                    </a:p>
                  </a:txBody>
                  <a:tcPr anchor="ctr"/>
                </a:tc>
                <a:tc>
                  <a:txBody>
                    <a:bodyPr/>
                    <a:lstStyle/>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dirty="0" smtClean="0"/>
                        <a:t>C++/CX </a:t>
                      </a:r>
                    </a:p>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dirty="0" err="1" smtClean="0"/>
                        <a:t>ppltasks.h</a:t>
                      </a:r>
                      <a:endParaRPr kumimoji="1" lang="ja-JP" altLang="en-US" sz="2800" b="1" dirty="0" smtClean="0"/>
                    </a:p>
                  </a:txBody>
                  <a:tcPr anchor="ctr"/>
                </a:tc>
                <a:tc>
                  <a:txBody>
                    <a:bodyPr/>
                    <a:lstStyle/>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dirty="0" smtClean="0"/>
                        <a:t>concurrency::task</a:t>
                      </a:r>
                    </a:p>
                  </a:txBody>
                  <a:tcPr anchor="ctr"/>
                </a:tc>
              </a:tr>
              <a:tr h="2006504">
                <a:tc>
                  <a:txBody>
                    <a:bodyPr/>
                    <a:lstStyle/>
                    <a:p>
                      <a:r>
                        <a:rPr kumimoji="1" lang="ja-JP" altLang="en-US" sz="2800" dirty="0" smtClean="0"/>
                        <a:t>並列処理</a:t>
                      </a:r>
                      <a:r>
                        <a:rPr kumimoji="1" lang="en-US" altLang="ja-JP" sz="2800" dirty="0" smtClean="0"/>
                        <a:t/>
                      </a:r>
                      <a:br>
                        <a:rPr kumimoji="1" lang="en-US" altLang="ja-JP" sz="2800" dirty="0" smtClean="0"/>
                      </a:br>
                      <a:r>
                        <a:rPr kumimoji="1" lang="ja-JP" altLang="en-US" sz="2800" dirty="0" smtClean="0"/>
                        <a:t>（余談）</a:t>
                      </a:r>
                      <a:endParaRPr kumimoji="1" lang="ja-JP" altLang="en-US" sz="2800" dirty="0"/>
                    </a:p>
                  </a:txBody>
                  <a:tcPr anchor="ctr"/>
                </a:tc>
                <a:tc>
                  <a:txBody>
                    <a:bodyPr/>
                    <a:lstStyle/>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dirty="0" smtClean="0"/>
                        <a:t>DirectX</a:t>
                      </a:r>
                    </a:p>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dirty="0" smtClean="0"/>
                        <a:t>(GPGPU</a:t>
                      </a:r>
                      <a:r>
                        <a:rPr kumimoji="1" lang="ja-JP" altLang="en-US" sz="2800" b="1" dirty="0" smtClean="0"/>
                        <a:t>利用</a:t>
                      </a:r>
                      <a:r>
                        <a:rPr kumimoji="1" lang="en-US" altLang="ja-JP" sz="2800" b="1" dirty="0" smtClean="0"/>
                        <a:t>)</a:t>
                      </a:r>
                      <a:endParaRPr kumimoji="1" lang="ja-JP" altLang="en-US" sz="2800" b="1" dirty="0" smtClean="0"/>
                    </a:p>
                  </a:txBody>
                  <a:tcPr anchor="ctr"/>
                </a:tc>
                <a:tc>
                  <a:txBody>
                    <a:bodyPr/>
                    <a:lstStyle/>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dirty="0" smtClean="0"/>
                        <a:t>C++AMP</a:t>
                      </a:r>
                    </a:p>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dirty="0" err="1" smtClean="0"/>
                        <a:t>amp.h</a:t>
                      </a:r>
                      <a:endParaRPr kumimoji="1" lang="ja-JP" altLang="en-US" sz="2800" b="1" dirty="0" smtClean="0"/>
                    </a:p>
                  </a:txBody>
                  <a:tcPr anchor="ctr"/>
                </a:tc>
                <a:tc>
                  <a:txBody>
                    <a:bodyPr/>
                    <a:lstStyle/>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dirty="0" smtClean="0"/>
                        <a:t>concurrency::</a:t>
                      </a:r>
                      <a:r>
                        <a:rPr kumimoji="1" lang="en-US" altLang="ja-JP" sz="2800" b="1" dirty="0" err="1" smtClean="0"/>
                        <a:t>parallel_for_each</a:t>
                      </a:r>
                      <a:r>
                        <a:rPr kumimoji="1" lang="en-US" altLang="ja-JP" sz="2800" b="1" dirty="0" smtClean="0"/>
                        <a:t> </a:t>
                      </a:r>
                      <a:endParaRPr kumimoji="1" lang="ja-JP" altLang="en-US" sz="2800" b="1" dirty="0" smtClean="0"/>
                    </a:p>
                  </a:txBody>
                  <a:tcPr anchor="ctr"/>
                </a:tc>
              </a:tr>
            </a:tbl>
          </a:graphicData>
        </a:graphic>
      </p:graphicFrame>
    </p:spTree>
    <p:extLst>
      <p:ext uri="{BB962C8B-B14F-4D97-AF65-F5344CB8AC3E}">
        <p14:creationId xmlns:p14="http://schemas.microsoft.com/office/powerpoint/2010/main" val="361568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26" y="-526211"/>
            <a:ext cx="12656676" cy="7910422"/>
          </a:xfrm>
          <a:prstGeom prst="rect">
            <a:avLst/>
          </a:prstGeom>
        </p:spPr>
      </p:pic>
      <p:sp>
        <p:nvSpPr>
          <p:cNvPr id="3" name="タイトル 2"/>
          <p:cNvSpPr>
            <a:spLocks noGrp="1"/>
          </p:cNvSpPr>
          <p:nvPr>
            <p:ph type="title"/>
          </p:nvPr>
        </p:nvSpPr>
        <p:spPr>
          <a:xfrm>
            <a:off x="519112" y="349371"/>
            <a:ext cx="11149013" cy="747897"/>
          </a:xfrm>
        </p:spPr>
        <p:txBody>
          <a:bodyPr/>
          <a:lstStyle/>
          <a:p>
            <a:pPr algn="ctr"/>
            <a:r>
              <a:rPr kumimoji="1" lang="en-US" altLang="ja-JP" dirty="0" smtClean="0">
                <a:solidFill>
                  <a:schemeClr val="tx1">
                    <a:alpha val="99000"/>
                  </a:schemeClr>
                </a:solidFill>
              </a:rPr>
              <a:t>C++11 </a:t>
            </a:r>
            <a:r>
              <a:rPr kumimoji="1" lang="en-US" altLang="ja-JP" dirty="0" err="1" smtClean="0">
                <a:solidFill>
                  <a:schemeClr val="tx1">
                    <a:alpha val="99000"/>
                  </a:schemeClr>
                </a:solidFill>
              </a:rPr>
              <a:t>async</a:t>
            </a:r>
            <a:endParaRPr kumimoji="1" lang="ja-JP" altLang="en-US" dirty="0">
              <a:solidFill>
                <a:schemeClr val="tx1">
                  <a:alpha val="99000"/>
                </a:schemeClr>
              </a:solidFill>
            </a:endParaRPr>
          </a:p>
        </p:txBody>
      </p:sp>
    </p:spTree>
    <p:extLst>
      <p:ext uri="{BB962C8B-B14F-4D97-AF65-F5344CB8AC3E}">
        <p14:creationId xmlns:p14="http://schemas.microsoft.com/office/powerpoint/2010/main" val="231950931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en-US" altLang="ja-JP" b="1" dirty="0" smtClean="0"/>
              <a:t>&lt;thread&gt; </a:t>
            </a:r>
            <a:r>
              <a:rPr kumimoji="1" lang="en-US" altLang="ja-JP" b="1" dirty="0" err="1" smtClean="0"/>
              <a:t>std</a:t>
            </a:r>
            <a:r>
              <a:rPr kumimoji="1" lang="en-US" altLang="ja-JP" b="1" dirty="0" smtClean="0"/>
              <a:t>::thread</a:t>
            </a:r>
          </a:p>
          <a:p>
            <a:endParaRPr kumimoji="1" lang="en-US" altLang="ja-JP" b="1" dirty="0" smtClean="0"/>
          </a:p>
          <a:p>
            <a:r>
              <a:rPr kumimoji="1" lang="en-US" altLang="ja-JP" dirty="0" smtClean="0"/>
              <a:t>C++11</a:t>
            </a:r>
            <a:r>
              <a:rPr kumimoji="1" lang="ja-JP" altLang="en-US" dirty="0" smtClean="0"/>
              <a:t>からマルチスレッドがサポートされた</a:t>
            </a:r>
            <a:r>
              <a:rPr kumimoji="1" lang="en-US" altLang="ja-JP" dirty="0" smtClean="0"/>
              <a:t/>
            </a:r>
            <a:br>
              <a:rPr kumimoji="1" lang="en-US" altLang="ja-JP" dirty="0" smtClean="0"/>
            </a:br>
            <a:r>
              <a:rPr kumimoji="1" lang="ja-JP" altLang="en-US" dirty="0"/>
              <a:t>少し</a:t>
            </a:r>
            <a:r>
              <a:rPr kumimoji="1" lang="ja-JP" altLang="en-US" dirty="0" smtClean="0"/>
              <a:t>低レイヤ</a:t>
            </a:r>
            <a:r>
              <a:rPr kumimoji="1" lang="ja-JP" altLang="en-US" dirty="0"/>
              <a:t>で</a:t>
            </a:r>
            <a:r>
              <a:rPr kumimoji="1" lang="ja-JP" altLang="en-US" dirty="0" smtClean="0"/>
              <a:t>、結構</a:t>
            </a:r>
            <a:r>
              <a:rPr kumimoji="1" lang="ja-JP" altLang="en-US" dirty="0"/>
              <a:t>生々しいコードに</a:t>
            </a:r>
            <a:r>
              <a:rPr kumimoji="1" lang="ja-JP" altLang="en-US" dirty="0" smtClean="0"/>
              <a:t>なる</a:t>
            </a:r>
            <a:endParaRPr kumimoji="1" lang="en-US" altLang="ja-JP" dirty="0" smtClean="0"/>
          </a:p>
          <a:p>
            <a:r>
              <a:rPr kumimoji="1" lang="en-US" altLang="ja-JP" dirty="0" smtClean="0">
                <a:solidFill>
                  <a:schemeClr val="bg1">
                    <a:lumMod val="50000"/>
                    <a:alpha val="99000"/>
                  </a:schemeClr>
                </a:solidFill>
              </a:rPr>
              <a:t> // </a:t>
            </a:r>
            <a:r>
              <a:rPr kumimoji="1" lang="ja-JP" altLang="en-US" dirty="0" smtClean="0">
                <a:solidFill>
                  <a:schemeClr val="bg1">
                    <a:lumMod val="50000"/>
                    <a:alpha val="99000"/>
                  </a:schemeClr>
                </a:solidFill>
              </a:rPr>
              <a:t>従来の</a:t>
            </a:r>
            <a:r>
              <a:rPr kumimoji="1" lang="en-US" altLang="ja-JP" dirty="0" smtClean="0">
                <a:solidFill>
                  <a:schemeClr val="bg1">
                    <a:lumMod val="50000"/>
                    <a:alpha val="99000"/>
                  </a:schemeClr>
                </a:solidFill>
              </a:rPr>
              <a:t>C++03</a:t>
            </a:r>
            <a:r>
              <a:rPr kumimoji="1" lang="ja-JP" altLang="en-US" dirty="0" smtClean="0">
                <a:solidFill>
                  <a:schemeClr val="bg1">
                    <a:lumMod val="50000"/>
                    <a:alpha val="99000"/>
                  </a:schemeClr>
                </a:solidFill>
              </a:rPr>
              <a:t>までは、各</a:t>
            </a:r>
            <a:r>
              <a:rPr kumimoji="1" lang="en-US" altLang="ja-JP" dirty="0" smtClean="0">
                <a:solidFill>
                  <a:schemeClr val="bg1">
                    <a:lumMod val="50000"/>
                    <a:alpha val="99000"/>
                  </a:schemeClr>
                </a:solidFill>
              </a:rPr>
              <a:t>OS</a:t>
            </a:r>
            <a:r>
              <a:rPr kumimoji="1" lang="ja-JP" altLang="en-US" dirty="0" err="1" smtClean="0">
                <a:solidFill>
                  <a:schemeClr val="bg1">
                    <a:lumMod val="50000"/>
                    <a:alpha val="99000"/>
                  </a:schemeClr>
                </a:solidFill>
              </a:rPr>
              <a:t>に依</a:t>
            </a:r>
            <a:r>
              <a:rPr kumimoji="1" lang="ja-JP" altLang="en-US" dirty="0" smtClean="0">
                <a:solidFill>
                  <a:schemeClr val="bg1">
                    <a:lumMod val="50000"/>
                    <a:alpha val="99000"/>
                  </a:schemeClr>
                </a:solidFill>
              </a:rPr>
              <a:t>存したコード</a:t>
            </a:r>
            <a:r>
              <a:rPr kumimoji="1" lang="en-US" altLang="ja-JP" dirty="0">
                <a:solidFill>
                  <a:schemeClr val="bg1">
                    <a:lumMod val="50000"/>
                    <a:alpha val="99000"/>
                  </a:schemeClr>
                </a:solidFill>
              </a:rPr>
              <a:t/>
            </a:r>
            <a:br>
              <a:rPr kumimoji="1" lang="en-US" altLang="ja-JP" dirty="0">
                <a:solidFill>
                  <a:schemeClr val="bg1">
                    <a:lumMod val="50000"/>
                    <a:alpha val="99000"/>
                  </a:schemeClr>
                </a:solidFill>
              </a:rPr>
            </a:br>
            <a:r>
              <a:rPr kumimoji="1" lang="en-US" altLang="ja-JP" dirty="0" smtClean="0">
                <a:solidFill>
                  <a:schemeClr val="bg1">
                    <a:lumMod val="50000"/>
                    <a:alpha val="99000"/>
                  </a:schemeClr>
                </a:solidFill>
              </a:rPr>
              <a:t> // </a:t>
            </a:r>
            <a:r>
              <a:rPr kumimoji="1" lang="ja-JP" altLang="en-US" dirty="0" smtClean="0">
                <a:solidFill>
                  <a:schemeClr val="bg1">
                    <a:lumMod val="50000"/>
                    <a:alpha val="99000"/>
                  </a:schemeClr>
                </a:solidFill>
              </a:rPr>
              <a:t>なので、</a:t>
            </a:r>
            <a:r>
              <a:rPr kumimoji="1" lang="en-US" altLang="ja-JP" dirty="0" smtClean="0">
                <a:solidFill>
                  <a:schemeClr val="bg1">
                    <a:lumMod val="50000"/>
                    <a:alpha val="99000"/>
                  </a:schemeClr>
                </a:solidFill>
              </a:rPr>
              <a:t>boost::thread </a:t>
            </a:r>
            <a:r>
              <a:rPr kumimoji="1" lang="ja-JP" altLang="en-US" dirty="0" smtClean="0">
                <a:solidFill>
                  <a:schemeClr val="bg1">
                    <a:lumMod val="50000"/>
                    <a:alpha val="99000"/>
                  </a:schemeClr>
                </a:solidFill>
              </a:rPr>
              <a:t>などライブラリを利用</a:t>
            </a:r>
            <a:endParaRPr kumimoji="1" lang="en-US" altLang="ja-JP" dirty="0" smtClean="0">
              <a:solidFill>
                <a:schemeClr val="bg1">
                  <a:lumMod val="50000"/>
                  <a:alpha val="99000"/>
                </a:schemeClr>
              </a:solidFill>
            </a:endParaRPr>
          </a:p>
        </p:txBody>
      </p:sp>
      <p:sp>
        <p:nvSpPr>
          <p:cNvPr id="3" name="タイトル 2"/>
          <p:cNvSpPr>
            <a:spLocks noGrp="1"/>
          </p:cNvSpPr>
          <p:nvPr>
            <p:ph type="title"/>
          </p:nvPr>
        </p:nvSpPr>
        <p:spPr/>
        <p:txBody>
          <a:bodyPr/>
          <a:lstStyle/>
          <a:p>
            <a:r>
              <a:rPr kumimoji="1" lang="en-US" altLang="ja-JP" dirty="0" smtClean="0"/>
              <a:t>C++11</a:t>
            </a:r>
            <a:r>
              <a:rPr kumimoji="1" lang="ja-JP" altLang="en-US" dirty="0" smtClean="0"/>
              <a:t>の</a:t>
            </a:r>
            <a:r>
              <a:rPr kumimoji="1" lang="ja-JP" altLang="en-US" dirty="0"/>
              <a:t>ス</a:t>
            </a:r>
            <a:r>
              <a:rPr kumimoji="1" lang="ja-JP" altLang="en-US" dirty="0" smtClean="0"/>
              <a:t>レッド事情</a:t>
            </a:r>
            <a:r>
              <a:rPr kumimoji="1" lang="en-US" altLang="ja-JP" dirty="0" smtClean="0"/>
              <a:t> </a:t>
            </a:r>
            <a:endParaRPr kumimoji="1" lang="ja-JP" altLang="en-US" dirty="0"/>
          </a:p>
        </p:txBody>
      </p:sp>
    </p:spTree>
    <p:extLst>
      <p:ext uri="{BB962C8B-B14F-4D97-AF65-F5344CB8AC3E}">
        <p14:creationId xmlns:p14="http://schemas.microsoft.com/office/powerpoint/2010/main" val="288056614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s</a:t>
            </a:r>
            <a:r>
              <a:rPr kumimoji="1" lang="en-US" altLang="ja-JP" dirty="0" err="1" smtClean="0"/>
              <a:t>td</a:t>
            </a:r>
            <a:r>
              <a:rPr kumimoji="1" lang="en-US" altLang="ja-JP" dirty="0" smtClean="0"/>
              <a:t>::thread sample</a:t>
            </a:r>
            <a:endParaRPr kumimoji="1" lang="ja-JP" altLang="en-US" dirty="0"/>
          </a:p>
        </p:txBody>
      </p:sp>
      <p:sp>
        <p:nvSpPr>
          <p:cNvPr id="4" name="Text Placeholder 2"/>
          <p:cNvSpPr txBox="1">
            <a:spLocks/>
          </p:cNvSpPr>
          <p:nvPr/>
        </p:nvSpPr>
        <p:spPr>
          <a:xfrm>
            <a:off x="519112" y="1155940"/>
            <a:ext cx="11149013" cy="5615795"/>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ct val="20000"/>
              </a:spcBef>
              <a:spcAft>
                <a:spcPts val="0"/>
              </a:spcAft>
              <a:buClrTx/>
              <a:buSzPct val="90000"/>
              <a:buFont typeface="Arial" pitchFamily="34" charset="0"/>
              <a:buNone/>
              <a:tabLst/>
              <a:defRPr sz="3200" kern="1200" spc="-70" baseline="0">
                <a:solidFill>
                  <a:schemeClr val="tx1">
                    <a:lumMod val="75000"/>
                    <a:lumOff val="25000"/>
                  </a:schemeClr>
                </a:solidFill>
                <a:latin typeface="Consolas" pitchFamily="49" charset="0"/>
                <a:ea typeface="+mn-ea"/>
                <a:cs typeface="Consolas" pitchFamily="49" charset="0"/>
              </a:defRPr>
            </a:lvl1pPr>
            <a:lvl2pPr marL="339725"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400" kern="1200" spc="0" baseline="0">
                <a:solidFill>
                  <a:schemeClr val="tx1">
                    <a:lumMod val="75000"/>
                    <a:lumOff val="25000"/>
                  </a:schemeClr>
                </a:solidFill>
                <a:latin typeface="Consolas" pitchFamily="49" charset="0"/>
                <a:ea typeface="+mn-ea"/>
                <a:cs typeface="Consolas" pitchFamily="49" charset="0"/>
              </a:defRPr>
            </a:lvl2pPr>
            <a:lvl3pPr marL="57308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400" kern="1200" spc="0" baseline="0">
                <a:solidFill>
                  <a:schemeClr val="tx1">
                    <a:lumMod val="75000"/>
                    <a:lumOff val="25000"/>
                  </a:schemeClr>
                </a:solidFill>
                <a:latin typeface="Consolas" pitchFamily="49" charset="0"/>
                <a:ea typeface="+mn-ea"/>
                <a:cs typeface="Consolas" pitchFamily="49" charset="0"/>
              </a:defRPr>
            </a:lvl3pPr>
            <a:lvl4pPr marL="798513"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solidFill>
                  <a:schemeClr val="tx1">
                    <a:lumMod val="75000"/>
                    <a:lumOff val="25000"/>
                  </a:schemeClr>
                </a:solidFill>
                <a:latin typeface="Consolas" pitchFamily="49" charset="0"/>
                <a:ea typeface="+mn-ea"/>
                <a:cs typeface="Consolas" pitchFamily="49" charset="0"/>
              </a:defRPr>
            </a:lvl4pPr>
            <a:lvl5pPr marL="103028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solidFill>
                  <a:schemeClr val="tx1">
                    <a:lumMod val="75000"/>
                    <a:lumOff val="25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ja-JP" sz="2400" dirty="0"/>
              <a:t>#include "</a:t>
            </a:r>
            <a:r>
              <a:rPr lang="en-US" altLang="ja-JP" sz="2400" dirty="0" err="1" smtClean="0">
                <a:solidFill>
                  <a:srgbClr val="00B050"/>
                </a:solidFill>
              </a:rPr>
              <a:t>stdafx.h</a:t>
            </a:r>
            <a:r>
              <a:rPr lang="en-US" altLang="ja-JP" sz="2400" dirty="0" smtClean="0"/>
              <a:t>“</a:t>
            </a:r>
          </a:p>
          <a:p>
            <a:r>
              <a:rPr lang="en-US" altLang="ja-JP" sz="2400" dirty="0" smtClean="0"/>
              <a:t>#</a:t>
            </a:r>
            <a:r>
              <a:rPr lang="en-US" altLang="ja-JP" sz="2400" dirty="0"/>
              <a:t>include &lt;</a:t>
            </a:r>
            <a:r>
              <a:rPr lang="en-US" altLang="ja-JP" sz="2400" dirty="0" err="1">
                <a:solidFill>
                  <a:srgbClr val="00B050"/>
                </a:solidFill>
              </a:rPr>
              <a:t>iostream</a:t>
            </a:r>
            <a:r>
              <a:rPr lang="en-US" altLang="ja-JP" sz="2400" dirty="0" smtClean="0"/>
              <a:t>&gt;</a:t>
            </a:r>
          </a:p>
          <a:p>
            <a:r>
              <a:rPr lang="en-US" altLang="ja-JP" sz="2400" dirty="0"/>
              <a:t>#include &lt;</a:t>
            </a:r>
            <a:r>
              <a:rPr lang="en-US" altLang="ja-JP" sz="2400" dirty="0">
                <a:solidFill>
                  <a:srgbClr val="00B050"/>
                </a:solidFill>
              </a:rPr>
              <a:t>future</a:t>
            </a:r>
            <a:r>
              <a:rPr lang="en-US" altLang="ja-JP" sz="2400" dirty="0"/>
              <a:t>&gt;</a:t>
            </a:r>
            <a:endParaRPr lang="en-US" altLang="ja-JP" sz="2400" dirty="0" smtClean="0">
              <a:solidFill>
                <a:schemeClr val="tx1"/>
              </a:solidFill>
              <a:latin typeface="+mn-lt"/>
            </a:endParaRPr>
          </a:p>
          <a:p>
            <a:r>
              <a:rPr lang="en-US" altLang="ja-JP" sz="2400" dirty="0" err="1" smtClean="0">
                <a:solidFill>
                  <a:schemeClr val="accent1"/>
                </a:solidFill>
                <a:latin typeface="+mn-lt"/>
              </a:rPr>
              <a:t>int</a:t>
            </a:r>
            <a:r>
              <a:rPr lang="en-US" altLang="ja-JP" sz="2400" dirty="0" smtClean="0">
                <a:solidFill>
                  <a:schemeClr val="tx1"/>
                </a:solidFill>
                <a:latin typeface="+mn-lt"/>
              </a:rPr>
              <a:t> main( ){</a:t>
            </a:r>
          </a:p>
          <a:p>
            <a:r>
              <a:rPr lang="en-US" altLang="ja-JP" sz="2400" dirty="0">
                <a:solidFill>
                  <a:schemeClr val="tx1"/>
                </a:solidFill>
                <a:latin typeface="+mn-lt"/>
              </a:rPr>
              <a:t>    </a:t>
            </a:r>
            <a:r>
              <a:rPr lang="en-US" altLang="ja-JP" sz="2400" dirty="0" err="1">
                <a:solidFill>
                  <a:schemeClr val="accent1"/>
                </a:solidFill>
                <a:latin typeface="+mn-lt"/>
              </a:rPr>
              <a:t>int</a:t>
            </a:r>
            <a:r>
              <a:rPr lang="en-US" altLang="ja-JP" sz="2400" dirty="0">
                <a:solidFill>
                  <a:schemeClr val="accent1"/>
                </a:solidFill>
                <a:latin typeface="+mn-lt"/>
              </a:rPr>
              <a:t> </a:t>
            </a:r>
            <a:r>
              <a:rPr lang="en-US" altLang="ja-JP" sz="2400" dirty="0" smtClean="0">
                <a:solidFill>
                  <a:schemeClr val="accent1"/>
                </a:solidFill>
                <a:latin typeface="+mn-lt"/>
              </a:rPr>
              <a:t>  </a:t>
            </a:r>
            <a:r>
              <a:rPr lang="en-US" altLang="ja-JP" sz="2400" dirty="0" err="1" smtClean="0">
                <a:solidFill>
                  <a:schemeClr val="tx1"/>
                </a:solidFill>
                <a:latin typeface="+mn-lt"/>
              </a:rPr>
              <a:t>num</a:t>
            </a:r>
            <a:r>
              <a:rPr lang="en-US" altLang="ja-JP" sz="2400" dirty="0" smtClean="0">
                <a:solidFill>
                  <a:schemeClr val="tx1"/>
                </a:solidFill>
                <a:latin typeface="+mn-lt"/>
              </a:rPr>
              <a:t> </a:t>
            </a:r>
            <a:r>
              <a:rPr lang="en-US" altLang="ja-JP" sz="2400" dirty="0">
                <a:solidFill>
                  <a:schemeClr val="tx1"/>
                </a:solidFill>
                <a:latin typeface="+mn-lt"/>
              </a:rPr>
              <a:t>= 0;</a:t>
            </a:r>
            <a:endParaRPr lang="en-US" altLang="ja-JP" sz="2400" dirty="0" smtClean="0">
              <a:solidFill>
                <a:schemeClr val="tx1"/>
              </a:solidFill>
              <a:latin typeface="+mn-lt"/>
            </a:endParaRPr>
          </a:p>
          <a:p>
            <a:r>
              <a:rPr lang="ja-JP" altLang="en-US" sz="2400" dirty="0" smtClean="0">
                <a:solidFill>
                  <a:prstClr val="black"/>
                </a:solidFill>
                <a:latin typeface="Consolas"/>
              </a:rPr>
              <a:t>  </a:t>
            </a:r>
            <a:r>
              <a:rPr lang="en-US" altLang="ja-JP" sz="2400" dirty="0" err="1" smtClean="0">
                <a:solidFill>
                  <a:prstClr val="black"/>
                </a:solidFill>
                <a:latin typeface="Consolas"/>
              </a:rPr>
              <a:t>std</a:t>
            </a:r>
            <a:r>
              <a:rPr lang="en-US" altLang="ja-JP" sz="2400" dirty="0">
                <a:solidFill>
                  <a:prstClr val="black"/>
                </a:solidFill>
                <a:latin typeface="Consolas"/>
              </a:rPr>
              <a:t>::</a:t>
            </a:r>
            <a:r>
              <a:rPr lang="en-US" altLang="ja-JP" sz="2400" dirty="0">
                <a:solidFill>
                  <a:schemeClr val="accent1"/>
                </a:solidFill>
                <a:latin typeface="Consolas"/>
              </a:rPr>
              <a:t>promise</a:t>
            </a:r>
            <a:r>
              <a:rPr lang="en-US" altLang="ja-JP" sz="2400" dirty="0">
                <a:solidFill>
                  <a:prstClr val="black"/>
                </a:solidFill>
                <a:latin typeface="Consolas"/>
              </a:rPr>
              <a:t>&lt;</a:t>
            </a:r>
            <a:r>
              <a:rPr lang="en-US" altLang="ja-JP" sz="2400" dirty="0" err="1">
                <a:solidFill>
                  <a:schemeClr val="accent1"/>
                </a:solidFill>
                <a:latin typeface="Consolas"/>
              </a:rPr>
              <a:t>int</a:t>
            </a:r>
            <a:r>
              <a:rPr lang="en-US" altLang="ja-JP" sz="2400" dirty="0">
                <a:solidFill>
                  <a:prstClr val="black"/>
                </a:solidFill>
                <a:latin typeface="Consolas"/>
              </a:rPr>
              <a:t>&gt; p00; </a:t>
            </a:r>
            <a:r>
              <a:rPr lang="en-US" altLang="ja-JP" sz="2400" dirty="0" smtClean="0">
                <a:solidFill>
                  <a:prstClr val="black"/>
                </a:solidFill>
                <a:latin typeface="Consolas"/>
              </a:rPr>
              <a:t>             </a:t>
            </a:r>
            <a:r>
              <a:rPr lang="en-US" altLang="ja-JP" sz="2400" dirty="0" smtClean="0">
                <a:solidFill>
                  <a:schemeClr val="accent5">
                    <a:lumMod val="75000"/>
                  </a:schemeClr>
                </a:solidFill>
                <a:latin typeface="Consolas"/>
              </a:rPr>
              <a:t>// promise</a:t>
            </a:r>
            <a:r>
              <a:rPr lang="ja-JP" altLang="en-US" sz="2400" dirty="0" smtClean="0">
                <a:solidFill>
                  <a:schemeClr val="accent5">
                    <a:lumMod val="75000"/>
                  </a:schemeClr>
                </a:solidFill>
                <a:latin typeface="Consolas"/>
              </a:rPr>
              <a:t>宣言</a:t>
            </a:r>
            <a:r>
              <a:rPr lang="ja-JP" altLang="en-US" sz="2400" dirty="0">
                <a:solidFill>
                  <a:schemeClr val="accent5">
                    <a:lumMod val="75000"/>
                  </a:schemeClr>
                </a:solidFill>
                <a:latin typeface="Consolas"/>
              </a:rPr>
              <a:t> </a:t>
            </a:r>
            <a:r>
              <a:rPr lang="ja-JP" altLang="en-US" sz="2400" dirty="0" smtClean="0">
                <a:solidFill>
                  <a:schemeClr val="accent5">
                    <a:lumMod val="75000"/>
                  </a:schemeClr>
                </a:solidFill>
                <a:latin typeface="Consolas"/>
              </a:rPr>
              <a:t>非同期プロバイダ</a:t>
            </a:r>
            <a:endParaRPr lang="en-US" altLang="ja-JP" sz="2400" dirty="0">
              <a:solidFill>
                <a:schemeClr val="accent5">
                  <a:lumMod val="75000"/>
                </a:schemeClr>
              </a:solidFill>
              <a:latin typeface="Consolas"/>
            </a:endParaRPr>
          </a:p>
          <a:p>
            <a:r>
              <a:rPr lang="en-US" altLang="ja-JP" sz="2400" dirty="0" smtClean="0">
                <a:solidFill>
                  <a:prstClr val="black"/>
                </a:solidFill>
                <a:latin typeface="Consolas"/>
              </a:rPr>
              <a:t>  </a:t>
            </a:r>
            <a:r>
              <a:rPr lang="en-US" altLang="ja-JP" sz="2400" dirty="0" err="1" smtClean="0">
                <a:solidFill>
                  <a:prstClr val="black"/>
                </a:solidFill>
                <a:latin typeface="Consolas"/>
              </a:rPr>
              <a:t>std</a:t>
            </a:r>
            <a:r>
              <a:rPr lang="en-US" altLang="ja-JP" sz="2400" dirty="0">
                <a:solidFill>
                  <a:prstClr val="black"/>
                </a:solidFill>
                <a:latin typeface="Consolas"/>
              </a:rPr>
              <a:t>::</a:t>
            </a:r>
            <a:r>
              <a:rPr lang="en-US" altLang="ja-JP" sz="2400" dirty="0">
                <a:solidFill>
                  <a:schemeClr val="accent1"/>
                </a:solidFill>
                <a:latin typeface="Consolas"/>
              </a:rPr>
              <a:t>thread</a:t>
            </a:r>
            <a:r>
              <a:rPr lang="en-US" altLang="ja-JP" sz="2400" dirty="0">
                <a:solidFill>
                  <a:prstClr val="black"/>
                </a:solidFill>
                <a:latin typeface="Consolas"/>
              </a:rPr>
              <a:t> t00([ &amp;</a:t>
            </a:r>
            <a:r>
              <a:rPr lang="en-US" altLang="ja-JP" sz="2400" dirty="0" err="1">
                <a:solidFill>
                  <a:prstClr val="black"/>
                </a:solidFill>
                <a:latin typeface="Consolas"/>
              </a:rPr>
              <a:t>num</a:t>
            </a:r>
            <a:r>
              <a:rPr lang="en-US" altLang="ja-JP" sz="2400" dirty="0">
                <a:solidFill>
                  <a:prstClr val="black"/>
                </a:solidFill>
                <a:latin typeface="Consolas"/>
              </a:rPr>
              <a:t>, &amp;p00 </a:t>
            </a:r>
            <a:r>
              <a:rPr lang="en-US" altLang="ja-JP" sz="2400" dirty="0" smtClean="0">
                <a:solidFill>
                  <a:prstClr val="black"/>
                </a:solidFill>
                <a:latin typeface="Consolas"/>
              </a:rPr>
              <a:t>](){   </a:t>
            </a:r>
            <a:r>
              <a:rPr lang="en-US" altLang="ja-JP" sz="2400" dirty="0" smtClean="0">
                <a:solidFill>
                  <a:schemeClr val="accent5">
                    <a:lumMod val="75000"/>
                  </a:schemeClr>
                </a:solidFill>
                <a:latin typeface="Consolas"/>
              </a:rPr>
              <a:t>// </a:t>
            </a:r>
            <a:r>
              <a:rPr lang="en-US" altLang="ja-JP" sz="2400" dirty="0">
                <a:solidFill>
                  <a:schemeClr val="accent5">
                    <a:lumMod val="75000"/>
                  </a:schemeClr>
                </a:solidFill>
                <a:latin typeface="Consolas"/>
              </a:rPr>
              <a:t>thread </a:t>
            </a:r>
            <a:r>
              <a:rPr lang="ja-JP" altLang="en-US" sz="2400" dirty="0">
                <a:solidFill>
                  <a:schemeClr val="accent5">
                    <a:lumMod val="75000"/>
                  </a:schemeClr>
                </a:solidFill>
                <a:latin typeface="Consolas"/>
              </a:rPr>
              <a:t>で別タスクを実行する</a:t>
            </a:r>
            <a:endParaRPr lang="en-US" altLang="ja-JP" sz="2400" dirty="0">
              <a:solidFill>
                <a:schemeClr val="accent5">
                  <a:lumMod val="75000"/>
                </a:schemeClr>
              </a:solidFill>
              <a:latin typeface="Consolas"/>
            </a:endParaRPr>
          </a:p>
          <a:p>
            <a:r>
              <a:rPr lang="en-US" altLang="ja-JP" sz="2400" dirty="0" smtClean="0">
                <a:solidFill>
                  <a:prstClr val="black"/>
                </a:solidFill>
                <a:latin typeface="Consolas"/>
              </a:rPr>
              <a:t>      ++ </a:t>
            </a:r>
            <a:r>
              <a:rPr lang="en-US" altLang="ja-JP" sz="2400" dirty="0" err="1" smtClean="0">
                <a:solidFill>
                  <a:prstClr val="black"/>
                </a:solidFill>
                <a:latin typeface="Consolas"/>
              </a:rPr>
              <a:t>num</a:t>
            </a:r>
            <a:r>
              <a:rPr lang="en-US" altLang="ja-JP" sz="2400" dirty="0" smtClean="0">
                <a:solidFill>
                  <a:prstClr val="black"/>
                </a:solidFill>
                <a:latin typeface="Consolas"/>
              </a:rPr>
              <a:t>;</a:t>
            </a:r>
            <a:endParaRPr lang="en-US" altLang="ja-JP" sz="2400" dirty="0">
              <a:solidFill>
                <a:prstClr val="black"/>
              </a:solidFill>
              <a:latin typeface="Consolas"/>
            </a:endParaRPr>
          </a:p>
          <a:p>
            <a:r>
              <a:rPr lang="en-US" altLang="ja-JP" sz="2400" dirty="0" smtClean="0">
                <a:solidFill>
                  <a:prstClr val="black"/>
                </a:solidFill>
                <a:latin typeface="Consolas"/>
              </a:rPr>
              <a:t>      p00.set_value</a:t>
            </a:r>
            <a:r>
              <a:rPr lang="en-US" altLang="ja-JP" sz="2400" dirty="0">
                <a:solidFill>
                  <a:prstClr val="black"/>
                </a:solidFill>
                <a:latin typeface="Consolas"/>
              </a:rPr>
              <a:t>( </a:t>
            </a:r>
            <a:r>
              <a:rPr lang="en-US" altLang="ja-JP" sz="2400" dirty="0" err="1">
                <a:solidFill>
                  <a:prstClr val="black"/>
                </a:solidFill>
                <a:latin typeface="Consolas"/>
              </a:rPr>
              <a:t>num</a:t>
            </a:r>
            <a:r>
              <a:rPr lang="en-US" altLang="ja-JP" sz="2400" dirty="0">
                <a:solidFill>
                  <a:prstClr val="black"/>
                </a:solidFill>
                <a:latin typeface="Consolas"/>
              </a:rPr>
              <a:t> </a:t>
            </a:r>
            <a:r>
              <a:rPr lang="en-US" altLang="ja-JP" sz="2400" dirty="0" smtClean="0">
                <a:solidFill>
                  <a:prstClr val="black"/>
                </a:solidFill>
                <a:latin typeface="Consolas"/>
              </a:rPr>
              <a:t>);           </a:t>
            </a:r>
            <a:r>
              <a:rPr lang="en-US" altLang="ja-JP" sz="2400" dirty="0" smtClean="0">
                <a:solidFill>
                  <a:schemeClr val="accent5">
                    <a:lumMod val="75000"/>
                  </a:schemeClr>
                </a:solidFill>
                <a:latin typeface="+mn-lt"/>
              </a:rPr>
              <a:t>// </a:t>
            </a:r>
            <a:r>
              <a:rPr lang="ja-JP" altLang="en-US" sz="2400" dirty="0" smtClean="0">
                <a:solidFill>
                  <a:schemeClr val="accent5">
                    <a:lumMod val="75000"/>
                  </a:schemeClr>
                </a:solidFill>
                <a:latin typeface="+mn-lt"/>
              </a:rPr>
              <a:t>非同期処理で返すものを設定</a:t>
            </a:r>
          </a:p>
          <a:p>
            <a:r>
              <a:rPr lang="ja-JP" altLang="en-US" sz="2400" dirty="0" smtClean="0">
                <a:solidFill>
                  <a:prstClr val="black"/>
                </a:solidFill>
                <a:latin typeface="Consolas"/>
              </a:rPr>
              <a:t>  </a:t>
            </a:r>
            <a:r>
              <a:rPr lang="en-US" altLang="ja-JP" sz="2400" dirty="0" smtClean="0">
                <a:solidFill>
                  <a:prstClr val="black"/>
                </a:solidFill>
                <a:latin typeface="Consolas"/>
              </a:rPr>
              <a:t>});</a:t>
            </a:r>
          </a:p>
          <a:p>
            <a:r>
              <a:rPr lang="en-US" altLang="ja-JP" sz="2400" dirty="0" smtClean="0">
                <a:solidFill>
                  <a:prstClr val="black"/>
                </a:solidFill>
                <a:latin typeface="Consolas"/>
              </a:rPr>
              <a:t>  </a:t>
            </a:r>
            <a:r>
              <a:rPr lang="en-US" altLang="ja-JP" sz="2400" dirty="0" err="1">
                <a:solidFill>
                  <a:prstClr val="black"/>
                </a:solidFill>
                <a:latin typeface="Consolas"/>
              </a:rPr>
              <a:t>std</a:t>
            </a:r>
            <a:r>
              <a:rPr lang="en-US" altLang="ja-JP" sz="2400" dirty="0">
                <a:solidFill>
                  <a:prstClr val="black"/>
                </a:solidFill>
                <a:latin typeface="Consolas"/>
              </a:rPr>
              <a:t>::</a:t>
            </a:r>
            <a:r>
              <a:rPr lang="en-US" altLang="ja-JP" sz="2400" dirty="0">
                <a:solidFill>
                  <a:schemeClr val="accent1"/>
                </a:solidFill>
                <a:latin typeface="Consolas"/>
              </a:rPr>
              <a:t>future</a:t>
            </a:r>
            <a:r>
              <a:rPr lang="en-US" altLang="ja-JP" sz="2400" dirty="0">
                <a:solidFill>
                  <a:prstClr val="black"/>
                </a:solidFill>
                <a:latin typeface="Consolas"/>
              </a:rPr>
              <a:t>&lt;</a:t>
            </a:r>
            <a:r>
              <a:rPr lang="en-US" altLang="ja-JP" sz="2400" dirty="0" err="1">
                <a:solidFill>
                  <a:schemeClr val="accent1"/>
                </a:solidFill>
                <a:latin typeface="Consolas"/>
              </a:rPr>
              <a:t>int</a:t>
            </a:r>
            <a:r>
              <a:rPr lang="en-US" altLang="ja-JP" sz="2400" dirty="0">
                <a:solidFill>
                  <a:prstClr val="black"/>
                </a:solidFill>
                <a:latin typeface="Consolas"/>
              </a:rPr>
              <a:t>&gt; f00 = p00.get_future</a:t>
            </a:r>
            <a:r>
              <a:rPr lang="en-US" altLang="ja-JP" sz="2400" dirty="0" smtClean="0">
                <a:solidFill>
                  <a:prstClr val="black"/>
                </a:solidFill>
                <a:latin typeface="Consolas"/>
              </a:rPr>
              <a:t>();  </a:t>
            </a:r>
            <a:r>
              <a:rPr lang="en-US" altLang="ja-JP" sz="2400" dirty="0" smtClean="0">
                <a:solidFill>
                  <a:schemeClr val="accent5">
                    <a:lumMod val="75000"/>
                  </a:schemeClr>
                </a:solidFill>
                <a:latin typeface="Consolas"/>
              </a:rPr>
              <a:t>// </a:t>
            </a:r>
            <a:r>
              <a:rPr lang="ja-JP" altLang="en-US" sz="2400" dirty="0" smtClean="0">
                <a:solidFill>
                  <a:schemeClr val="accent5">
                    <a:lumMod val="75000"/>
                  </a:schemeClr>
                </a:solidFill>
                <a:latin typeface="Consolas"/>
              </a:rPr>
              <a:t>非同期受取り</a:t>
            </a:r>
            <a:r>
              <a:rPr lang="en-US" altLang="ja-JP" sz="2400" dirty="0" err="1" smtClean="0">
                <a:solidFill>
                  <a:schemeClr val="accent5">
                    <a:lumMod val="75000"/>
                  </a:schemeClr>
                </a:solidFill>
                <a:latin typeface="Consolas"/>
              </a:rPr>
              <a:t>Obj</a:t>
            </a:r>
            <a:r>
              <a:rPr lang="ja-JP" altLang="en-US" sz="2400" dirty="0" smtClean="0">
                <a:solidFill>
                  <a:schemeClr val="accent5">
                    <a:lumMod val="75000"/>
                  </a:schemeClr>
                </a:solidFill>
                <a:latin typeface="Consolas"/>
              </a:rPr>
              <a:t>宣言</a:t>
            </a:r>
            <a:endParaRPr lang="en-US" altLang="ja-JP" sz="2400" dirty="0">
              <a:solidFill>
                <a:schemeClr val="accent5">
                  <a:lumMod val="75000"/>
                </a:schemeClr>
              </a:solidFill>
              <a:latin typeface="Consolas"/>
            </a:endParaRPr>
          </a:p>
          <a:p>
            <a:r>
              <a:rPr lang="ja-JP" altLang="en-US" sz="2400" dirty="0" smtClean="0">
                <a:solidFill>
                  <a:prstClr val="black"/>
                </a:solidFill>
                <a:latin typeface="Consolas"/>
              </a:rPr>
              <a:t>  </a:t>
            </a:r>
            <a:r>
              <a:rPr lang="en-US" altLang="ja-JP" sz="2400" dirty="0" err="1" smtClean="0">
                <a:solidFill>
                  <a:schemeClr val="accent1"/>
                </a:solidFill>
                <a:latin typeface="Consolas"/>
              </a:rPr>
              <a:t>int</a:t>
            </a:r>
            <a:r>
              <a:rPr lang="en-US" altLang="ja-JP" sz="2400" dirty="0" smtClean="0">
                <a:solidFill>
                  <a:prstClr val="black"/>
                </a:solidFill>
                <a:latin typeface="Consolas"/>
              </a:rPr>
              <a:t> result </a:t>
            </a:r>
            <a:r>
              <a:rPr lang="en-US" altLang="ja-JP" sz="2400" dirty="0">
                <a:solidFill>
                  <a:prstClr val="black"/>
                </a:solidFill>
                <a:latin typeface="Consolas"/>
              </a:rPr>
              <a:t>= f00.get(); </a:t>
            </a:r>
            <a:r>
              <a:rPr lang="en-US" altLang="ja-JP" sz="2400" dirty="0" smtClean="0">
                <a:solidFill>
                  <a:prstClr val="black"/>
                </a:solidFill>
                <a:latin typeface="Consolas"/>
              </a:rPr>
              <a:t>         </a:t>
            </a:r>
            <a:r>
              <a:rPr lang="en-US" altLang="ja-JP" sz="2400" dirty="0" smtClean="0">
                <a:solidFill>
                  <a:schemeClr val="accent5">
                    <a:lumMod val="75000"/>
                  </a:schemeClr>
                </a:solidFill>
                <a:latin typeface="Consolas"/>
              </a:rPr>
              <a:t>// </a:t>
            </a:r>
            <a:r>
              <a:rPr lang="ja-JP" altLang="en-US" sz="2400" dirty="0">
                <a:solidFill>
                  <a:schemeClr val="accent5">
                    <a:lumMod val="75000"/>
                  </a:schemeClr>
                </a:solidFill>
                <a:latin typeface="Consolas"/>
              </a:rPr>
              <a:t>タスク処理を待つ（同期を取る</a:t>
            </a:r>
            <a:r>
              <a:rPr lang="ja-JP" altLang="en-US" sz="2400" dirty="0" smtClean="0">
                <a:solidFill>
                  <a:schemeClr val="accent5">
                    <a:lumMod val="75000"/>
                  </a:schemeClr>
                </a:solidFill>
                <a:latin typeface="Consolas"/>
              </a:rPr>
              <a:t>）</a:t>
            </a:r>
            <a:endParaRPr lang="en-US" altLang="ja-JP" sz="2400" dirty="0">
              <a:solidFill>
                <a:schemeClr val="accent5">
                  <a:lumMod val="75000"/>
                </a:schemeClr>
              </a:solidFill>
              <a:latin typeface="Consolas"/>
            </a:endParaRPr>
          </a:p>
          <a:p>
            <a:r>
              <a:rPr lang="en-US" altLang="ja-JP" sz="2400" dirty="0" smtClean="0"/>
              <a:t>  t00.join();</a:t>
            </a:r>
          </a:p>
          <a:p>
            <a:r>
              <a:rPr lang="en-US" altLang="ja-JP" sz="2400" dirty="0" smtClean="0"/>
              <a:t>  </a:t>
            </a:r>
            <a:r>
              <a:rPr lang="en-US" altLang="ja-JP" sz="2400" dirty="0" smtClean="0">
                <a:solidFill>
                  <a:schemeClr val="accent1"/>
                </a:solidFill>
              </a:rPr>
              <a:t>return</a:t>
            </a:r>
            <a:r>
              <a:rPr lang="en-US" altLang="ja-JP" sz="2400" dirty="0" smtClean="0"/>
              <a:t>( 0 );</a:t>
            </a:r>
          </a:p>
          <a:p>
            <a:r>
              <a:rPr lang="en-US" sz="2400" dirty="0" smtClean="0">
                <a:solidFill>
                  <a:prstClr val="black"/>
                </a:solidFill>
                <a:latin typeface="Consolas"/>
              </a:rPr>
              <a:t>}</a:t>
            </a:r>
          </a:p>
        </p:txBody>
      </p:sp>
    </p:spTree>
    <p:extLst>
      <p:ext uri="{BB962C8B-B14F-4D97-AF65-F5344CB8AC3E}">
        <p14:creationId xmlns:p14="http://schemas.microsoft.com/office/powerpoint/2010/main" val="278275595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s</a:t>
            </a:r>
            <a:r>
              <a:rPr kumimoji="1" lang="en-US" altLang="ja-JP" dirty="0" err="1" smtClean="0"/>
              <a:t>td</a:t>
            </a:r>
            <a:r>
              <a:rPr kumimoji="1" lang="en-US" altLang="ja-JP" dirty="0" smtClean="0"/>
              <a:t>::</a:t>
            </a:r>
            <a:r>
              <a:rPr kumimoji="1" lang="en-US" altLang="ja-JP" dirty="0" err="1" smtClean="0"/>
              <a:t>async</a:t>
            </a:r>
            <a:r>
              <a:rPr kumimoji="1" lang="en-US" altLang="ja-JP" dirty="0" smtClean="0"/>
              <a:t> sample</a:t>
            </a:r>
            <a:endParaRPr kumimoji="1" lang="ja-JP" altLang="en-US" dirty="0"/>
          </a:p>
        </p:txBody>
      </p:sp>
      <p:sp>
        <p:nvSpPr>
          <p:cNvPr id="4" name="Text Placeholder 2"/>
          <p:cNvSpPr txBox="1">
            <a:spLocks/>
          </p:cNvSpPr>
          <p:nvPr/>
        </p:nvSpPr>
        <p:spPr>
          <a:xfrm>
            <a:off x="519112" y="1447800"/>
            <a:ext cx="11149013" cy="5410200"/>
          </a:xfrm>
          <a:prstGeom prst="rect">
            <a:avLst/>
          </a:prstGeom>
        </p:spPr>
        <p:txBody>
          <a:bodyPr vert="horz" lIns="0" tIns="0" rIns="0" bIns="0" rtlCol="0">
            <a:normAutofit fontScale="92500" lnSpcReduction="10000"/>
          </a:bodyPr>
          <a:lstStyle>
            <a:lvl1pPr marL="0" marR="0" indent="0" algn="l" defTabSz="914363" rtl="0" eaLnBrk="1" fontAlgn="auto" latinLnBrk="0" hangingPunct="1">
              <a:lnSpc>
                <a:spcPct val="90000"/>
              </a:lnSpc>
              <a:spcBef>
                <a:spcPct val="20000"/>
              </a:spcBef>
              <a:spcAft>
                <a:spcPts val="0"/>
              </a:spcAft>
              <a:buClrTx/>
              <a:buSzPct val="90000"/>
              <a:buFont typeface="Arial" pitchFamily="34" charset="0"/>
              <a:buNone/>
              <a:tabLst/>
              <a:defRPr sz="3200" kern="1200" spc="-70" baseline="0">
                <a:solidFill>
                  <a:schemeClr val="tx1">
                    <a:lumMod val="75000"/>
                    <a:lumOff val="25000"/>
                  </a:schemeClr>
                </a:solidFill>
                <a:latin typeface="Consolas" pitchFamily="49" charset="0"/>
                <a:ea typeface="+mn-ea"/>
                <a:cs typeface="Consolas" pitchFamily="49" charset="0"/>
              </a:defRPr>
            </a:lvl1pPr>
            <a:lvl2pPr marL="339725"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400" kern="1200" spc="0" baseline="0">
                <a:solidFill>
                  <a:schemeClr val="tx1">
                    <a:lumMod val="75000"/>
                    <a:lumOff val="25000"/>
                  </a:schemeClr>
                </a:solidFill>
                <a:latin typeface="Consolas" pitchFamily="49" charset="0"/>
                <a:ea typeface="+mn-ea"/>
                <a:cs typeface="Consolas" pitchFamily="49" charset="0"/>
              </a:defRPr>
            </a:lvl2pPr>
            <a:lvl3pPr marL="57308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400" kern="1200" spc="0" baseline="0">
                <a:solidFill>
                  <a:schemeClr val="tx1">
                    <a:lumMod val="75000"/>
                    <a:lumOff val="25000"/>
                  </a:schemeClr>
                </a:solidFill>
                <a:latin typeface="Consolas" pitchFamily="49" charset="0"/>
                <a:ea typeface="+mn-ea"/>
                <a:cs typeface="Consolas" pitchFamily="49" charset="0"/>
              </a:defRPr>
            </a:lvl3pPr>
            <a:lvl4pPr marL="798513"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solidFill>
                  <a:schemeClr val="tx1">
                    <a:lumMod val="75000"/>
                    <a:lumOff val="25000"/>
                  </a:schemeClr>
                </a:solidFill>
                <a:latin typeface="Consolas" pitchFamily="49" charset="0"/>
                <a:ea typeface="+mn-ea"/>
                <a:cs typeface="Consolas" pitchFamily="49" charset="0"/>
              </a:defRPr>
            </a:lvl4pPr>
            <a:lvl5pPr marL="103028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solidFill>
                  <a:schemeClr val="tx1">
                    <a:lumMod val="75000"/>
                    <a:lumOff val="25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ja-JP" dirty="0"/>
              <a:t>#include "</a:t>
            </a:r>
            <a:r>
              <a:rPr lang="en-US" altLang="ja-JP" dirty="0" err="1" smtClean="0">
                <a:solidFill>
                  <a:srgbClr val="00B050"/>
                </a:solidFill>
              </a:rPr>
              <a:t>stdafx.h</a:t>
            </a:r>
            <a:r>
              <a:rPr lang="en-US" altLang="ja-JP" dirty="0" smtClean="0"/>
              <a:t>“</a:t>
            </a:r>
          </a:p>
          <a:p>
            <a:r>
              <a:rPr lang="en-US" altLang="ja-JP" dirty="0" smtClean="0"/>
              <a:t>#</a:t>
            </a:r>
            <a:r>
              <a:rPr lang="en-US" altLang="ja-JP" dirty="0"/>
              <a:t>include &lt;</a:t>
            </a:r>
            <a:r>
              <a:rPr lang="en-US" altLang="ja-JP" dirty="0" err="1">
                <a:solidFill>
                  <a:srgbClr val="00B050"/>
                </a:solidFill>
              </a:rPr>
              <a:t>iostream</a:t>
            </a:r>
            <a:r>
              <a:rPr lang="en-US" altLang="ja-JP" dirty="0" smtClean="0"/>
              <a:t>&gt;</a:t>
            </a:r>
          </a:p>
          <a:p>
            <a:r>
              <a:rPr lang="en-US" altLang="ja-JP" dirty="0"/>
              <a:t>#include &lt;</a:t>
            </a:r>
            <a:r>
              <a:rPr lang="en-US" altLang="ja-JP" dirty="0">
                <a:solidFill>
                  <a:srgbClr val="00B050"/>
                </a:solidFill>
              </a:rPr>
              <a:t>future</a:t>
            </a:r>
            <a:r>
              <a:rPr lang="en-US" altLang="ja-JP" dirty="0"/>
              <a:t>&gt;</a:t>
            </a:r>
            <a:endParaRPr lang="en-US" altLang="ja-JP" dirty="0" smtClean="0">
              <a:solidFill>
                <a:schemeClr val="tx1"/>
              </a:solidFill>
              <a:latin typeface="+mn-lt"/>
            </a:endParaRPr>
          </a:p>
          <a:p>
            <a:r>
              <a:rPr lang="en-US" altLang="ja-JP" dirty="0" err="1" smtClean="0">
                <a:solidFill>
                  <a:schemeClr val="accent1"/>
                </a:solidFill>
                <a:latin typeface="+mn-lt"/>
              </a:rPr>
              <a:t>int</a:t>
            </a:r>
            <a:r>
              <a:rPr lang="en-US" altLang="ja-JP" dirty="0" smtClean="0">
                <a:solidFill>
                  <a:schemeClr val="tx1"/>
                </a:solidFill>
                <a:latin typeface="+mn-lt"/>
              </a:rPr>
              <a:t> main( ){</a:t>
            </a:r>
          </a:p>
          <a:p>
            <a:r>
              <a:rPr lang="en-US" altLang="ja-JP" dirty="0">
                <a:solidFill>
                  <a:schemeClr val="tx1"/>
                </a:solidFill>
                <a:latin typeface="+mn-lt"/>
              </a:rPr>
              <a:t>    </a:t>
            </a:r>
            <a:r>
              <a:rPr lang="en-US" altLang="ja-JP" dirty="0" err="1">
                <a:solidFill>
                  <a:schemeClr val="accent1"/>
                </a:solidFill>
                <a:latin typeface="+mn-lt"/>
              </a:rPr>
              <a:t>int</a:t>
            </a:r>
            <a:r>
              <a:rPr lang="en-US" altLang="ja-JP" dirty="0">
                <a:solidFill>
                  <a:schemeClr val="accent1"/>
                </a:solidFill>
                <a:latin typeface="+mn-lt"/>
              </a:rPr>
              <a:t> </a:t>
            </a:r>
            <a:r>
              <a:rPr lang="en-US" altLang="ja-JP" dirty="0" smtClean="0">
                <a:solidFill>
                  <a:schemeClr val="accent1"/>
                </a:solidFill>
                <a:latin typeface="+mn-lt"/>
              </a:rPr>
              <a:t>  </a:t>
            </a:r>
            <a:r>
              <a:rPr lang="en-US" altLang="ja-JP" dirty="0" err="1" smtClean="0">
                <a:solidFill>
                  <a:schemeClr val="tx1"/>
                </a:solidFill>
                <a:latin typeface="+mn-lt"/>
              </a:rPr>
              <a:t>num</a:t>
            </a:r>
            <a:r>
              <a:rPr lang="en-US" altLang="ja-JP" dirty="0" smtClean="0">
                <a:solidFill>
                  <a:schemeClr val="tx1"/>
                </a:solidFill>
                <a:latin typeface="+mn-lt"/>
              </a:rPr>
              <a:t> </a:t>
            </a:r>
            <a:r>
              <a:rPr lang="en-US" altLang="ja-JP" dirty="0">
                <a:solidFill>
                  <a:schemeClr val="tx1"/>
                </a:solidFill>
                <a:latin typeface="+mn-lt"/>
              </a:rPr>
              <a:t>= 0;</a:t>
            </a:r>
            <a:endParaRPr lang="en-US" altLang="ja-JP" dirty="0" smtClean="0">
              <a:solidFill>
                <a:schemeClr val="tx1"/>
              </a:solidFill>
              <a:latin typeface="+mn-lt"/>
            </a:endParaRPr>
          </a:p>
          <a:p>
            <a:r>
              <a:rPr lang="en-US" altLang="ja-JP" dirty="0" smtClean="0">
                <a:solidFill>
                  <a:prstClr val="black"/>
                </a:solidFill>
                <a:latin typeface="Consolas"/>
              </a:rPr>
              <a:t>  </a:t>
            </a:r>
            <a:r>
              <a:rPr lang="en-US" altLang="ja-JP" dirty="0" err="1" smtClean="0">
                <a:solidFill>
                  <a:prstClr val="black"/>
                </a:solidFill>
                <a:latin typeface="Consolas"/>
              </a:rPr>
              <a:t>std</a:t>
            </a:r>
            <a:r>
              <a:rPr lang="en-US" altLang="ja-JP" dirty="0" smtClean="0">
                <a:solidFill>
                  <a:prstClr val="black"/>
                </a:solidFill>
                <a:latin typeface="Consolas"/>
              </a:rPr>
              <a:t>::</a:t>
            </a:r>
            <a:r>
              <a:rPr lang="en-US" altLang="ja-JP" dirty="0" smtClean="0">
                <a:solidFill>
                  <a:schemeClr val="accent1"/>
                </a:solidFill>
                <a:latin typeface="Consolas"/>
              </a:rPr>
              <a:t>future</a:t>
            </a:r>
            <a:r>
              <a:rPr lang="en-US" altLang="ja-JP" dirty="0" smtClean="0">
                <a:solidFill>
                  <a:prstClr val="black"/>
                </a:solidFill>
                <a:latin typeface="Consolas"/>
              </a:rPr>
              <a:t> a00</a:t>
            </a:r>
            <a:r>
              <a:rPr lang="en-US" altLang="ja-JP" dirty="0">
                <a:solidFill>
                  <a:prstClr val="black"/>
                </a:solidFill>
                <a:latin typeface="Consolas"/>
              </a:rPr>
              <a:t>([ &amp;</a:t>
            </a:r>
            <a:r>
              <a:rPr lang="en-US" altLang="ja-JP" dirty="0" err="1" smtClean="0">
                <a:solidFill>
                  <a:prstClr val="black"/>
                </a:solidFill>
                <a:latin typeface="Consolas"/>
              </a:rPr>
              <a:t>num</a:t>
            </a:r>
            <a:r>
              <a:rPr lang="en-US" altLang="ja-JP" dirty="0" smtClean="0">
                <a:solidFill>
                  <a:prstClr val="black"/>
                </a:solidFill>
                <a:latin typeface="Consolas"/>
              </a:rPr>
              <a:t> ](){  </a:t>
            </a:r>
            <a:r>
              <a:rPr lang="en-US" altLang="ja-JP" dirty="0" smtClean="0">
                <a:solidFill>
                  <a:schemeClr val="accent5">
                    <a:lumMod val="75000"/>
                  </a:schemeClr>
                </a:solidFill>
                <a:latin typeface="Consolas"/>
              </a:rPr>
              <a:t>// </a:t>
            </a:r>
            <a:r>
              <a:rPr lang="en-US" altLang="ja-JP" dirty="0" err="1" smtClean="0">
                <a:solidFill>
                  <a:schemeClr val="accent5">
                    <a:lumMod val="75000"/>
                  </a:schemeClr>
                </a:solidFill>
                <a:latin typeface="Consolas"/>
              </a:rPr>
              <a:t>async</a:t>
            </a:r>
            <a:r>
              <a:rPr lang="ja-JP" altLang="en-US" dirty="0" smtClean="0">
                <a:solidFill>
                  <a:schemeClr val="accent5">
                    <a:lumMod val="75000"/>
                  </a:schemeClr>
                </a:solidFill>
                <a:latin typeface="Consolas"/>
              </a:rPr>
              <a:t>で</a:t>
            </a:r>
            <a:r>
              <a:rPr lang="ja-JP" altLang="en-US" dirty="0">
                <a:solidFill>
                  <a:schemeClr val="accent5">
                    <a:lumMod val="75000"/>
                  </a:schemeClr>
                </a:solidFill>
                <a:latin typeface="Consolas"/>
              </a:rPr>
              <a:t>別</a:t>
            </a:r>
            <a:r>
              <a:rPr lang="ja-JP" altLang="en-US" dirty="0" smtClean="0">
                <a:solidFill>
                  <a:schemeClr val="accent5">
                    <a:lumMod val="75000"/>
                  </a:schemeClr>
                </a:solidFill>
                <a:latin typeface="Consolas"/>
              </a:rPr>
              <a:t>タスク実行</a:t>
            </a:r>
            <a:endParaRPr lang="en-US" altLang="ja-JP" dirty="0">
              <a:solidFill>
                <a:schemeClr val="accent5">
                  <a:lumMod val="75000"/>
                </a:schemeClr>
              </a:solidFill>
              <a:latin typeface="Consolas"/>
            </a:endParaRPr>
          </a:p>
          <a:p>
            <a:r>
              <a:rPr lang="en-US" altLang="ja-JP" dirty="0" smtClean="0">
                <a:solidFill>
                  <a:prstClr val="black"/>
                </a:solidFill>
                <a:latin typeface="Consolas"/>
              </a:rPr>
              <a:t>      ++ </a:t>
            </a:r>
            <a:r>
              <a:rPr lang="en-US" altLang="ja-JP" dirty="0" err="1" smtClean="0">
                <a:solidFill>
                  <a:prstClr val="black"/>
                </a:solidFill>
                <a:latin typeface="Consolas"/>
              </a:rPr>
              <a:t>num</a:t>
            </a:r>
            <a:r>
              <a:rPr lang="en-US" altLang="ja-JP" dirty="0" smtClean="0">
                <a:solidFill>
                  <a:prstClr val="black"/>
                </a:solidFill>
                <a:latin typeface="Consolas"/>
              </a:rPr>
              <a:t>;</a:t>
            </a:r>
            <a:endParaRPr lang="en-US" altLang="ja-JP" dirty="0">
              <a:solidFill>
                <a:prstClr val="black"/>
              </a:solidFill>
              <a:latin typeface="Consolas"/>
            </a:endParaRPr>
          </a:p>
          <a:p>
            <a:r>
              <a:rPr lang="ja-JP" altLang="en-US" dirty="0">
                <a:solidFill>
                  <a:prstClr val="black"/>
                </a:solidFill>
                <a:latin typeface="Consolas"/>
              </a:rPr>
              <a:t> </a:t>
            </a:r>
            <a:r>
              <a:rPr lang="ja-JP" altLang="en-US" dirty="0" smtClean="0">
                <a:solidFill>
                  <a:prstClr val="black"/>
                </a:solidFill>
                <a:latin typeface="Consolas"/>
              </a:rPr>
              <a:t>    </a:t>
            </a:r>
            <a:r>
              <a:rPr lang="en-US" altLang="ja-JP" dirty="0" smtClean="0">
                <a:solidFill>
                  <a:prstClr val="black"/>
                </a:solidFill>
                <a:latin typeface="Consolas"/>
              </a:rPr>
              <a:t> </a:t>
            </a:r>
            <a:r>
              <a:rPr lang="en-US" altLang="ja-JP" dirty="0" smtClean="0">
                <a:solidFill>
                  <a:schemeClr val="accent1"/>
                </a:solidFill>
                <a:latin typeface="Consolas"/>
              </a:rPr>
              <a:t>return</a:t>
            </a:r>
            <a:r>
              <a:rPr lang="en-US" altLang="ja-JP" dirty="0" smtClean="0">
                <a:solidFill>
                  <a:prstClr val="black"/>
                </a:solidFill>
                <a:latin typeface="Consolas"/>
              </a:rPr>
              <a:t>( </a:t>
            </a:r>
            <a:r>
              <a:rPr lang="en-US" altLang="ja-JP" dirty="0" err="1">
                <a:solidFill>
                  <a:prstClr val="black"/>
                </a:solidFill>
                <a:latin typeface="Consolas"/>
              </a:rPr>
              <a:t>num</a:t>
            </a:r>
            <a:r>
              <a:rPr lang="en-US" altLang="ja-JP" dirty="0">
                <a:solidFill>
                  <a:prstClr val="black"/>
                </a:solidFill>
                <a:latin typeface="Consolas"/>
              </a:rPr>
              <a:t> </a:t>
            </a:r>
            <a:r>
              <a:rPr lang="en-US" altLang="ja-JP" dirty="0" smtClean="0">
                <a:solidFill>
                  <a:prstClr val="black"/>
                </a:solidFill>
                <a:latin typeface="Consolas"/>
              </a:rPr>
              <a:t>);         </a:t>
            </a:r>
            <a:r>
              <a:rPr lang="en-US" altLang="ja-JP" dirty="0" smtClean="0">
                <a:solidFill>
                  <a:schemeClr val="accent5">
                    <a:lumMod val="75000"/>
                  </a:schemeClr>
                </a:solidFill>
                <a:latin typeface="+mn-lt"/>
              </a:rPr>
              <a:t>// </a:t>
            </a:r>
            <a:r>
              <a:rPr lang="ja-JP" altLang="en-US" dirty="0" smtClean="0">
                <a:solidFill>
                  <a:schemeClr val="accent5">
                    <a:lumMod val="75000"/>
                  </a:schemeClr>
                </a:solidFill>
                <a:latin typeface="+mn-lt"/>
              </a:rPr>
              <a:t>非同期処理で返すものを設定</a:t>
            </a:r>
          </a:p>
          <a:p>
            <a:r>
              <a:rPr lang="ja-JP" altLang="en-US" dirty="0" smtClean="0">
                <a:solidFill>
                  <a:prstClr val="black"/>
                </a:solidFill>
                <a:latin typeface="Consolas"/>
              </a:rPr>
              <a:t>  </a:t>
            </a:r>
            <a:r>
              <a:rPr lang="en-US" altLang="ja-JP" dirty="0" smtClean="0">
                <a:solidFill>
                  <a:prstClr val="black"/>
                </a:solidFill>
                <a:latin typeface="Consolas"/>
              </a:rPr>
              <a:t>});</a:t>
            </a:r>
          </a:p>
          <a:p>
            <a:r>
              <a:rPr lang="en-US" altLang="ja-JP" dirty="0" smtClean="0">
                <a:solidFill>
                  <a:schemeClr val="accent1"/>
                </a:solidFill>
                <a:latin typeface="Consolas"/>
              </a:rPr>
              <a:t>  </a:t>
            </a:r>
            <a:r>
              <a:rPr lang="en-US" altLang="ja-JP" dirty="0" err="1" smtClean="0">
                <a:solidFill>
                  <a:schemeClr val="accent1"/>
                </a:solidFill>
                <a:latin typeface="Consolas"/>
              </a:rPr>
              <a:t>int</a:t>
            </a:r>
            <a:r>
              <a:rPr lang="en-US" altLang="ja-JP" dirty="0" smtClean="0">
                <a:solidFill>
                  <a:prstClr val="black"/>
                </a:solidFill>
                <a:latin typeface="Consolas"/>
              </a:rPr>
              <a:t> result </a:t>
            </a:r>
            <a:r>
              <a:rPr lang="en-US" altLang="ja-JP" dirty="0">
                <a:solidFill>
                  <a:prstClr val="black"/>
                </a:solidFill>
                <a:latin typeface="Consolas"/>
              </a:rPr>
              <a:t>= </a:t>
            </a:r>
            <a:r>
              <a:rPr lang="en-US" altLang="ja-JP" dirty="0" smtClean="0">
                <a:solidFill>
                  <a:prstClr val="black"/>
                </a:solidFill>
                <a:latin typeface="Consolas"/>
              </a:rPr>
              <a:t>a00.get</a:t>
            </a:r>
            <a:r>
              <a:rPr lang="en-US" altLang="ja-JP" dirty="0">
                <a:solidFill>
                  <a:prstClr val="black"/>
                </a:solidFill>
                <a:latin typeface="Consolas"/>
              </a:rPr>
              <a:t>(); </a:t>
            </a:r>
            <a:r>
              <a:rPr lang="en-US" altLang="ja-JP" dirty="0" smtClean="0">
                <a:solidFill>
                  <a:prstClr val="black"/>
                </a:solidFill>
                <a:latin typeface="Consolas"/>
              </a:rPr>
              <a:t>  </a:t>
            </a:r>
            <a:r>
              <a:rPr lang="en-US" altLang="ja-JP" dirty="0" smtClean="0">
                <a:solidFill>
                  <a:schemeClr val="accent5">
                    <a:lumMod val="75000"/>
                  </a:schemeClr>
                </a:solidFill>
                <a:latin typeface="Consolas"/>
              </a:rPr>
              <a:t>// </a:t>
            </a:r>
            <a:r>
              <a:rPr lang="ja-JP" altLang="en-US" dirty="0" smtClean="0">
                <a:solidFill>
                  <a:schemeClr val="accent5">
                    <a:lumMod val="75000"/>
                  </a:schemeClr>
                </a:solidFill>
                <a:latin typeface="Consolas"/>
              </a:rPr>
              <a:t>同期</a:t>
            </a:r>
            <a:r>
              <a:rPr lang="ja-JP" altLang="en-US" dirty="0">
                <a:solidFill>
                  <a:schemeClr val="accent5">
                    <a:lumMod val="75000"/>
                  </a:schemeClr>
                </a:solidFill>
                <a:latin typeface="Consolas"/>
              </a:rPr>
              <a:t>を</a:t>
            </a:r>
            <a:r>
              <a:rPr lang="ja-JP" altLang="en-US" dirty="0" smtClean="0">
                <a:solidFill>
                  <a:schemeClr val="accent5">
                    <a:lumMod val="75000"/>
                  </a:schemeClr>
                </a:solidFill>
                <a:latin typeface="Consolas"/>
              </a:rPr>
              <a:t>取る</a:t>
            </a:r>
            <a:endParaRPr lang="en-US" altLang="ja-JP" dirty="0">
              <a:solidFill>
                <a:schemeClr val="accent5">
                  <a:lumMod val="75000"/>
                </a:schemeClr>
              </a:solidFill>
              <a:latin typeface="Consolas"/>
            </a:endParaRPr>
          </a:p>
          <a:p>
            <a:r>
              <a:rPr lang="en-US" altLang="ja-JP" dirty="0" smtClean="0">
                <a:solidFill>
                  <a:schemeClr val="accent1"/>
                </a:solidFill>
              </a:rPr>
              <a:t>  return</a:t>
            </a:r>
            <a:r>
              <a:rPr lang="en-US" altLang="ja-JP" dirty="0" smtClean="0"/>
              <a:t>( 0 );</a:t>
            </a:r>
          </a:p>
          <a:p>
            <a:r>
              <a:rPr lang="en-US" dirty="0">
                <a:solidFill>
                  <a:prstClr val="black"/>
                </a:solidFill>
                <a:latin typeface="Consolas"/>
              </a:rPr>
              <a:t>}</a:t>
            </a:r>
            <a:endParaRPr lang="en-US" dirty="0" smtClean="0">
              <a:solidFill>
                <a:prstClr val="black"/>
              </a:solidFill>
              <a:latin typeface="Consolas"/>
            </a:endParaRPr>
          </a:p>
        </p:txBody>
      </p:sp>
      <p:sp>
        <p:nvSpPr>
          <p:cNvPr id="3" name="角丸四角形 2"/>
          <p:cNvSpPr/>
          <p:nvPr/>
        </p:nvSpPr>
        <p:spPr bwMode="auto">
          <a:xfrm>
            <a:off x="7280695" y="1429109"/>
            <a:ext cx="4611718" cy="1400355"/>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2800" dirty="0" smtClean="0">
                <a:solidFill>
                  <a:schemeClr val="tx1"/>
                </a:solidFill>
                <a:ea typeface="Segoe UI" pitchFamily="34" charset="0"/>
                <a:cs typeface="Segoe UI" pitchFamily="34" charset="0"/>
              </a:rPr>
              <a:t>thread</a:t>
            </a:r>
            <a:r>
              <a:rPr kumimoji="1" lang="ja-JP" altLang="en-US" sz="2800" dirty="0" smtClean="0">
                <a:solidFill>
                  <a:schemeClr val="tx1"/>
                </a:solidFill>
                <a:ea typeface="Segoe UI" pitchFamily="34" charset="0"/>
                <a:cs typeface="Segoe UI" pitchFamily="34" charset="0"/>
              </a:rPr>
              <a:t>に比べて</a:t>
            </a:r>
            <a:r>
              <a:rPr kumimoji="1" lang="en-US" altLang="ja-JP" sz="2800" dirty="0" err="1" smtClean="0">
                <a:solidFill>
                  <a:schemeClr val="tx1"/>
                </a:solidFill>
                <a:ea typeface="Segoe UI" pitchFamily="34" charset="0"/>
                <a:cs typeface="Segoe UI" pitchFamily="34" charset="0"/>
              </a:rPr>
              <a:t>async</a:t>
            </a:r>
            <a:r>
              <a:rPr kumimoji="1" lang="ja-JP" altLang="en-US" sz="2800" dirty="0" smtClean="0">
                <a:solidFill>
                  <a:schemeClr val="tx1"/>
                </a:solidFill>
                <a:ea typeface="Segoe UI" pitchFamily="34" charset="0"/>
                <a:cs typeface="Segoe UI" pitchFamily="34" charset="0"/>
              </a:rPr>
              <a:t>はちょっとだけ簡易になった</a:t>
            </a:r>
          </a:p>
        </p:txBody>
      </p:sp>
    </p:spTree>
    <p:extLst>
      <p:ext uri="{BB962C8B-B14F-4D97-AF65-F5344CB8AC3E}">
        <p14:creationId xmlns:p14="http://schemas.microsoft.com/office/powerpoint/2010/main" val="165635206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41810"/>
            <a:ext cx="12188826" cy="9141620"/>
          </a:xfrm>
          <a:prstGeom prst="rect">
            <a:avLst/>
          </a:prstGeom>
        </p:spPr>
      </p:pic>
      <p:sp>
        <p:nvSpPr>
          <p:cNvPr id="3" name="タイトル 2"/>
          <p:cNvSpPr>
            <a:spLocks noGrp="1"/>
          </p:cNvSpPr>
          <p:nvPr>
            <p:ph type="title"/>
          </p:nvPr>
        </p:nvSpPr>
        <p:spPr>
          <a:xfrm>
            <a:off x="519112" y="349371"/>
            <a:ext cx="11149013" cy="747897"/>
          </a:xfrm>
        </p:spPr>
        <p:txBody>
          <a:bodyPr/>
          <a:lstStyle/>
          <a:p>
            <a:pPr algn="ctr"/>
            <a:r>
              <a:rPr kumimoji="1" lang="en-US" altLang="ja-JP" dirty="0" smtClean="0"/>
              <a:t>VC++2012/2013 </a:t>
            </a:r>
            <a:r>
              <a:rPr kumimoji="1" lang="en-US" altLang="ja-JP" dirty="0" err="1" smtClean="0"/>
              <a:t>async</a:t>
            </a:r>
            <a:endParaRPr kumimoji="1" lang="ja-JP" altLang="en-US" dirty="0"/>
          </a:p>
        </p:txBody>
      </p:sp>
    </p:spTree>
    <p:extLst>
      <p:ext uri="{BB962C8B-B14F-4D97-AF65-F5344CB8AC3E}">
        <p14:creationId xmlns:p14="http://schemas.microsoft.com/office/powerpoint/2010/main" val="49769669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1309774"/>
            <a:ext cx="11149013" cy="5181601"/>
          </a:xfrm>
        </p:spPr>
        <p:txBody>
          <a:bodyPr/>
          <a:lstStyle/>
          <a:p>
            <a:r>
              <a:rPr kumimoji="1" lang="en-US" altLang="ja-JP" b="1" dirty="0" smtClean="0"/>
              <a:t>&lt;</a:t>
            </a:r>
            <a:r>
              <a:rPr kumimoji="1" lang="en-US" altLang="ja-JP" b="1" dirty="0" err="1" smtClean="0"/>
              <a:t>ppltasks.h</a:t>
            </a:r>
            <a:r>
              <a:rPr kumimoji="1" lang="en-US" altLang="ja-JP" b="1" dirty="0" smtClean="0"/>
              <a:t>&gt;</a:t>
            </a:r>
            <a:br>
              <a:rPr kumimoji="1" lang="en-US" altLang="ja-JP" b="1" dirty="0" smtClean="0"/>
            </a:br>
            <a:r>
              <a:rPr kumimoji="1" lang="en-US" altLang="ja-JP" b="1" dirty="0" smtClean="0"/>
              <a:t>using concurrency</a:t>
            </a:r>
            <a:br>
              <a:rPr kumimoji="1" lang="en-US" altLang="ja-JP" b="1" dirty="0" smtClean="0"/>
            </a:br>
            <a:r>
              <a:rPr kumimoji="1" lang="en-US" altLang="ja-JP" b="1" dirty="0" smtClean="0"/>
              <a:t>   </a:t>
            </a:r>
            <a:r>
              <a:rPr kumimoji="1" lang="ja-JP" altLang="en-US" b="1" dirty="0" smtClean="0"/>
              <a:t>→</a:t>
            </a:r>
            <a:r>
              <a:rPr kumimoji="1" lang="en-US" altLang="ja-JP" b="1" dirty="0" err="1" smtClean="0"/>
              <a:t>PPL:Parallel</a:t>
            </a:r>
            <a:r>
              <a:rPr kumimoji="1" lang="en-US" altLang="ja-JP" b="1" dirty="0" smtClean="0"/>
              <a:t> </a:t>
            </a:r>
            <a:r>
              <a:rPr kumimoji="1" lang="en-US" altLang="ja-JP" b="1" dirty="0"/>
              <a:t>Patterns </a:t>
            </a:r>
            <a:r>
              <a:rPr kumimoji="1" lang="en-US" altLang="ja-JP" b="1" dirty="0" smtClean="0"/>
              <a:t>Library(MS</a:t>
            </a:r>
            <a:r>
              <a:rPr kumimoji="1" lang="ja-JP" altLang="en-US" b="1" dirty="0" smtClean="0"/>
              <a:t>提供</a:t>
            </a:r>
            <a:r>
              <a:rPr kumimoji="1" lang="en-US" altLang="ja-JP" b="1" dirty="0" smtClean="0"/>
              <a:t>)</a:t>
            </a:r>
            <a:endParaRPr kumimoji="1" lang="ja-JP" altLang="en-US" b="1" dirty="0"/>
          </a:p>
          <a:p>
            <a:r>
              <a:rPr kumimoji="1" lang="en-US" altLang="ja-JP" dirty="0" smtClean="0"/>
              <a:t>VC++</a:t>
            </a:r>
            <a:r>
              <a:rPr kumimoji="1" lang="ja-JP" altLang="en-US" dirty="0" smtClean="0"/>
              <a:t>で</a:t>
            </a:r>
            <a:r>
              <a:rPr kumimoji="1" lang="ja-JP" altLang="en-US" dirty="0"/>
              <a:t>用意されて</a:t>
            </a:r>
            <a:r>
              <a:rPr kumimoji="1" lang="ja-JP" altLang="en-US" dirty="0" smtClean="0"/>
              <a:t>いる</a:t>
            </a:r>
            <a:r>
              <a:rPr kumimoji="1" lang="ja-JP" altLang="en-US" dirty="0"/>
              <a:t>非同期</a:t>
            </a:r>
            <a:r>
              <a:rPr kumimoji="1" lang="ja-JP" altLang="en-US" dirty="0" smtClean="0"/>
              <a:t>処理含めた</a:t>
            </a:r>
            <a:r>
              <a:rPr kumimoji="1" lang="en-US" altLang="ja-JP" dirty="0" smtClean="0"/>
              <a:t/>
            </a:r>
            <a:br>
              <a:rPr kumimoji="1" lang="en-US" altLang="ja-JP" dirty="0" smtClean="0"/>
            </a:br>
            <a:r>
              <a:rPr kumimoji="1" lang="ja-JP" altLang="en-US" dirty="0" smtClean="0"/>
              <a:t>並列処理は </a:t>
            </a:r>
            <a:r>
              <a:rPr kumimoji="1" lang="en-US" altLang="ja-JP" dirty="0"/>
              <a:t>concurrency </a:t>
            </a:r>
            <a:r>
              <a:rPr kumimoji="1" lang="ja-JP" altLang="en-US" dirty="0"/>
              <a:t>という名前空間</a:t>
            </a:r>
            <a:r>
              <a:rPr kumimoji="1" lang="ja-JP" altLang="en-US" dirty="0" smtClean="0"/>
              <a:t>にまとめられている</a:t>
            </a:r>
            <a:endParaRPr kumimoji="1" lang="en-US" altLang="ja-JP" dirty="0" smtClean="0"/>
          </a:p>
          <a:p>
            <a:pPr marL="571500" indent="-571500">
              <a:buFont typeface="Arial" panose="020B0604020202020204" pitchFamily="34" charset="0"/>
              <a:buChar char="•"/>
            </a:pPr>
            <a:r>
              <a:rPr kumimoji="1" lang="ja-JP" altLang="en-US" sz="3200" dirty="0"/>
              <a:t>タスクの</a:t>
            </a:r>
            <a:r>
              <a:rPr kumimoji="1" lang="ja-JP" altLang="en-US" sz="3200" dirty="0" smtClean="0"/>
              <a:t>並列処理（そのため</a:t>
            </a:r>
            <a:r>
              <a:rPr kumimoji="1" lang="ja-JP" altLang="en-US" sz="3200" dirty="0"/>
              <a:t>に、</a:t>
            </a:r>
            <a:r>
              <a:rPr kumimoji="1" lang="ja-JP" altLang="en-US" sz="3200" dirty="0" smtClean="0"/>
              <a:t>スレッドも</a:t>
            </a:r>
            <a:r>
              <a:rPr kumimoji="1" lang="ja-JP" altLang="en-US" sz="3200" dirty="0"/>
              <a:t>利用</a:t>
            </a:r>
            <a:r>
              <a:rPr kumimoji="1" lang="ja-JP" altLang="en-US" sz="3200" dirty="0" smtClean="0"/>
              <a:t>）</a:t>
            </a:r>
            <a:endParaRPr kumimoji="1" lang="en-US" altLang="ja-JP" sz="3200" dirty="0"/>
          </a:p>
          <a:p>
            <a:pPr marL="571500" indent="-571500">
              <a:buFont typeface="Arial" panose="020B0604020202020204" pitchFamily="34" charset="0"/>
              <a:buChar char="•"/>
            </a:pPr>
            <a:r>
              <a:rPr kumimoji="1" lang="ja-JP" altLang="en-US" sz="3200" dirty="0" smtClean="0"/>
              <a:t>並列</a:t>
            </a:r>
            <a:r>
              <a:rPr kumimoji="1" lang="ja-JP" altLang="en-US" sz="3200" dirty="0"/>
              <a:t>アルゴリズムもある</a:t>
            </a:r>
          </a:p>
          <a:p>
            <a:endParaRPr kumimoji="1" lang="ja-JP" altLang="en-US" dirty="0"/>
          </a:p>
        </p:txBody>
      </p:sp>
      <p:sp>
        <p:nvSpPr>
          <p:cNvPr id="3" name="タイトル 2"/>
          <p:cNvSpPr>
            <a:spLocks noGrp="1"/>
          </p:cNvSpPr>
          <p:nvPr>
            <p:ph type="title"/>
          </p:nvPr>
        </p:nvSpPr>
        <p:spPr/>
        <p:txBody>
          <a:bodyPr/>
          <a:lstStyle/>
          <a:p>
            <a:r>
              <a:rPr kumimoji="1" lang="en-US" altLang="ja-JP" dirty="0" smtClean="0"/>
              <a:t>VC++</a:t>
            </a:r>
            <a:r>
              <a:rPr kumimoji="1" lang="ja-JP" altLang="en-US" dirty="0" smtClean="0"/>
              <a:t>のスレッド事情</a:t>
            </a:r>
            <a:endParaRPr kumimoji="1" lang="ja-JP" altLang="en-US" dirty="0"/>
          </a:p>
        </p:txBody>
      </p:sp>
    </p:spTree>
    <p:extLst>
      <p:ext uri="{BB962C8B-B14F-4D97-AF65-F5344CB8AC3E}">
        <p14:creationId xmlns:p14="http://schemas.microsoft.com/office/powerpoint/2010/main" val="375455062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concurrency::</a:t>
            </a:r>
            <a:r>
              <a:rPr kumimoji="1" lang="en-US" altLang="ja-JP" dirty="0" smtClean="0"/>
              <a:t>task sample</a:t>
            </a:r>
            <a:endParaRPr kumimoji="1" lang="ja-JP" altLang="en-US" dirty="0"/>
          </a:p>
        </p:txBody>
      </p:sp>
      <p:sp>
        <p:nvSpPr>
          <p:cNvPr id="4" name="Text Placeholder 2"/>
          <p:cNvSpPr txBox="1">
            <a:spLocks/>
          </p:cNvSpPr>
          <p:nvPr/>
        </p:nvSpPr>
        <p:spPr>
          <a:xfrm>
            <a:off x="519112" y="1447800"/>
            <a:ext cx="11149013" cy="5410200"/>
          </a:xfrm>
          <a:prstGeom prst="rect">
            <a:avLst/>
          </a:prstGeom>
        </p:spPr>
        <p:txBody>
          <a:bodyPr vert="horz" lIns="0" tIns="0" rIns="0" bIns="0" rtlCol="0">
            <a:normAutofit fontScale="85000" lnSpcReduction="10000"/>
          </a:bodyPr>
          <a:lstStyle>
            <a:lvl1pPr marL="0" marR="0" indent="0" algn="l" defTabSz="914363" rtl="0" eaLnBrk="1" fontAlgn="auto" latinLnBrk="0" hangingPunct="1">
              <a:lnSpc>
                <a:spcPct val="90000"/>
              </a:lnSpc>
              <a:spcBef>
                <a:spcPct val="20000"/>
              </a:spcBef>
              <a:spcAft>
                <a:spcPts val="0"/>
              </a:spcAft>
              <a:buClrTx/>
              <a:buSzPct val="90000"/>
              <a:buFont typeface="Arial" pitchFamily="34" charset="0"/>
              <a:buNone/>
              <a:tabLst/>
              <a:defRPr sz="3200" kern="1200" spc="-70" baseline="0">
                <a:solidFill>
                  <a:schemeClr val="tx1">
                    <a:lumMod val="75000"/>
                    <a:lumOff val="25000"/>
                  </a:schemeClr>
                </a:solidFill>
                <a:latin typeface="Consolas" pitchFamily="49" charset="0"/>
                <a:ea typeface="+mn-ea"/>
                <a:cs typeface="Consolas" pitchFamily="49" charset="0"/>
              </a:defRPr>
            </a:lvl1pPr>
            <a:lvl2pPr marL="339725"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400" kern="1200" spc="0" baseline="0">
                <a:solidFill>
                  <a:schemeClr val="tx1">
                    <a:lumMod val="75000"/>
                    <a:lumOff val="25000"/>
                  </a:schemeClr>
                </a:solidFill>
                <a:latin typeface="Consolas" pitchFamily="49" charset="0"/>
                <a:ea typeface="+mn-ea"/>
                <a:cs typeface="Consolas" pitchFamily="49" charset="0"/>
              </a:defRPr>
            </a:lvl2pPr>
            <a:lvl3pPr marL="57308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400" kern="1200" spc="0" baseline="0">
                <a:solidFill>
                  <a:schemeClr val="tx1">
                    <a:lumMod val="75000"/>
                    <a:lumOff val="25000"/>
                  </a:schemeClr>
                </a:solidFill>
                <a:latin typeface="Consolas" pitchFamily="49" charset="0"/>
                <a:ea typeface="+mn-ea"/>
                <a:cs typeface="Consolas" pitchFamily="49" charset="0"/>
              </a:defRPr>
            </a:lvl3pPr>
            <a:lvl4pPr marL="798513"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solidFill>
                  <a:schemeClr val="tx1">
                    <a:lumMod val="75000"/>
                    <a:lumOff val="25000"/>
                  </a:schemeClr>
                </a:solidFill>
                <a:latin typeface="Consolas" pitchFamily="49" charset="0"/>
                <a:ea typeface="+mn-ea"/>
                <a:cs typeface="Consolas" pitchFamily="49" charset="0"/>
              </a:defRPr>
            </a:lvl4pPr>
            <a:lvl5pPr marL="103028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solidFill>
                  <a:schemeClr val="tx1">
                    <a:lumMod val="75000"/>
                    <a:lumOff val="25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ja-JP" dirty="0"/>
              <a:t>#include "</a:t>
            </a:r>
            <a:r>
              <a:rPr lang="en-US" altLang="ja-JP" dirty="0" err="1" smtClean="0">
                <a:solidFill>
                  <a:srgbClr val="00B050"/>
                </a:solidFill>
              </a:rPr>
              <a:t>stdafx.h</a:t>
            </a:r>
            <a:r>
              <a:rPr lang="en-US" altLang="ja-JP" dirty="0" smtClean="0"/>
              <a:t>“</a:t>
            </a:r>
          </a:p>
          <a:p>
            <a:r>
              <a:rPr lang="en-US" altLang="ja-JP" dirty="0" smtClean="0"/>
              <a:t>#</a:t>
            </a:r>
            <a:r>
              <a:rPr lang="en-US" altLang="ja-JP" dirty="0"/>
              <a:t>include &lt;</a:t>
            </a:r>
            <a:r>
              <a:rPr lang="en-US" altLang="ja-JP" dirty="0" err="1">
                <a:solidFill>
                  <a:srgbClr val="00B050"/>
                </a:solidFill>
              </a:rPr>
              <a:t>iostream</a:t>
            </a:r>
            <a:r>
              <a:rPr lang="en-US" altLang="ja-JP" dirty="0" smtClean="0"/>
              <a:t>&gt;</a:t>
            </a:r>
          </a:p>
          <a:p>
            <a:r>
              <a:rPr lang="en-US" altLang="ja-JP" dirty="0"/>
              <a:t>#include </a:t>
            </a:r>
            <a:r>
              <a:rPr lang="en-US" altLang="ja-JP" dirty="0" smtClean="0"/>
              <a:t>&lt;</a:t>
            </a:r>
            <a:r>
              <a:rPr lang="en-US" altLang="ja-JP" dirty="0" err="1" smtClean="0">
                <a:solidFill>
                  <a:srgbClr val="00B050"/>
                </a:solidFill>
              </a:rPr>
              <a:t>ppltasks.h</a:t>
            </a:r>
            <a:r>
              <a:rPr lang="en-US" altLang="ja-JP" dirty="0" smtClean="0"/>
              <a:t>&gt;  </a:t>
            </a:r>
            <a:r>
              <a:rPr lang="en-US" altLang="ja-JP" dirty="0" smtClean="0">
                <a:solidFill>
                  <a:schemeClr val="accent5">
                    <a:lumMod val="75000"/>
                  </a:schemeClr>
                </a:solidFill>
              </a:rPr>
              <a:t>// &lt;future&gt;</a:t>
            </a:r>
            <a:r>
              <a:rPr lang="ja-JP" altLang="en-US" dirty="0" smtClean="0">
                <a:solidFill>
                  <a:schemeClr val="accent5">
                    <a:lumMod val="75000"/>
                  </a:schemeClr>
                </a:solidFill>
              </a:rPr>
              <a:t>でも</a:t>
            </a:r>
            <a:r>
              <a:rPr lang="en-US" altLang="ja-JP" dirty="0" smtClean="0">
                <a:solidFill>
                  <a:schemeClr val="accent5">
                    <a:lumMod val="75000"/>
                  </a:schemeClr>
                </a:solidFill>
              </a:rPr>
              <a:t>OK</a:t>
            </a:r>
            <a:endParaRPr lang="en-US" altLang="ja-JP" dirty="0" smtClean="0">
              <a:solidFill>
                <a:schemeClr val="accent5">
                  <a:lumMod val="75000"/>
                </a:schemeClr>
              </a:solidFill>
              <a:latin typeface="+mn-lt"/>
            </a:endParaRPr>
          </a:p>
          <a:p>
            <a:r>
              <a:rPr lang="en-US" altLang="ja-JP" dirty="0" err="1" smtClean="0">
                <a:solidFill>
                  <a:schemeClr val="accent1"/>
                </a:solidFill>
                <a:latin typeface="+mn-lt"/>
              </a:rPr>
              <a:t>int</a:t>
            </a:r>
            <a:r>
              <a:rPr lang="en-US" altLang="ja-JP" dirty="0" smtClean="0">
                <a:solidFill>
                  <a:schemeClr val="tx1"/>
                </a:solidFill>
                <a:latin typeface="+mn-lt"/>
              </a:rPr>
              <a:t> main( ){</a:t>
            </a:r>
          </a:p>
          <a:p>
            <a:r>
              <a:rPr lang="en-US" altLang="ja-JP" dirty="0">
                <a:solidFill>
                  <a:schemeClr val="tx1"/>
                </a:solidFill>
                <a:latin typeface="+mn-lt"/>
              </a:rPr>
              <a:t>    </a:t>
            </a:r>
            <a:r>
              <a:rPr lang="en-US" altLang="ja-JP" dirty="0" err="1">
                <a:solidFill>
                  <a:schemeClr val="accent1"/>
                </a:solidFill>
                <a:latin typeface="+mn-lt"/>
              </a:rPr>
              <a:t>int</a:t>
            </a:r>
            <a:r>
              <a:rPr lang="en-US" altLang="ja-JP" dirty="0">
                <a:solidFill>
                  <a:schemeClr val="accent1"/>
                </a:solidFill>
                <a:latin typeface="+mn-lt"/>
              </a:rPr>
              <a:t> </a:t>
            </a:r>
            <a:r>
              <a:rPr lang="en-US" altLang="ja-JP" dirty="0" smtClean="0">
                <a:solidFill>
                  <a:schemeClr val="accent1"/>
                </a:solidFill>
                <a:latin typeface="+mn-lt"/>
              </a:rPr>
              <a:t>  </a:t>
            </a:r>
            <a:r>
              <a:rPr lang="en-US" altLang="ja-JP" dirty="0" err="1" smtClean="0">
                <a:solidFill>
                  <a:schemeClr val="tx1"/>
                </a:solidFill>
                <a:latin typeface="+mn-lt"/>
              </a:rPr>
              <a:t>num</a:t>
            </a:r>
            <a:r>
              <a:rPr lang="en-US" altLang="ja-JP" dirty="0" smtClean="0">
                <a:solidFill>
                  <a:schemeClr val="tx1"/>
                </a:solidFill>
                <a:latin typeface="+mn-lt"/>
              </a:rPr>
              <a:t> </a:t>
            </a:r>
            <a:r>
              <a:rPr lang="en-US" altLang="ja-JP" dirty="0">
                <a:solidFill>
                  <a:schemeClr val="tx1"/>
                </a:solidFill>
                <a:latin typeface="+mn-lt"/>
              </a:rPr>
              <a:t>= 0;</a:t>
            </a:r>
            <a:endParaRPr lang="en-US" altLang="ja-JP" dirty="0" smtClean="0">
              <a:solidFill>
                <a:schemeClr val="tx1"/>
              </a:solidFill>
              <a:latin typeface="+mn-lt"/>
            </a:endParaRPr>
          </a:p>
          <a:p>
            <a:r>
              <a:rPr lang="en-US" altLang="ja-JP" dirty="0" smtClean="0">
                <a:solidFill>
                  <a:prstClr val="black"/>
                </a:solidFill>
                <a:latin typeface="Consolas"/>
              </a:rPr>
              <a:t>  </a:t>
            </a:r>
            <a:r>
              <a:rPr lang="en-US" altLang="ja-JP" dirty="0" err="1" smtClean="0">
                <a:solidFill>
                  <a:prstClr val="black"/>
                </a:solidFill>
                <a:latin typeface="Consolas"/>
              </a:rPr>
              <a:t>concurency</a:t>
            </a:r>
            <a:r>
              <a:rPr lang="en-US" altLang="ja-JP" dirty="0" smtClean="0">
                <a:solidFill>
                  <a:prstClr val="black"/>
                </a:solidFill>
                <a:latin typeface="Consolas"/>
              </a:rPr>
              <a:t>::</a:t>
            </a:r>
            <a:r>
              <a:rPr lang="en-US" altLang="ja-JP" dirty="0" smtClean="0">
                <a:solidFill>
                  <a:schemeClr val="accent1"/>
                </a:solidFill>
                <a:latin typeface="Consolas"/>
              </a:rPr>
              <a:t>task</a:t>
            </a:r>
            <a:r>
              <a:rPr lang="en-US" altLang="ja-JP" dirty="0" smtClean="0">
                <a:solidFill>
                  <a:prstClr val="black"/>
                </a:solidFill>
                <a:latin typeface="Consolas"/>
              </a:rPr>
              <a:t>&lt;</a:t>
            </a:r>
            <a:r>
              <a:rPr lang="en-US" altLang="ja-JP" dirty="0" err="1" smtClean="0">
                <a:solidFill>
                  <a:schemeClr val="accent1"/>
                </a:solidFill>
                <a:latin typeface="Consolas"/>
              </a:rPr>
              <a:t>int</a:t>
            </a:r>
            <a:r>
              <a:rPr lang="en-US" altLang="ja-JP" dirty="0" smtClean="0">
                <a:solidFill>
                  <a:prstClr val="black"/>
                </a:solidFill>
                <a:latin typeface="Consolas"/>
              </a:rPr>
              <a:t>&gt;t01([ </a:t>
            </a:r>
            <a:r>
              <a:rPr lang="en-US" altLang="ja-JP" dirty="0">
                <a:solidFill>
                  <a:prstClr val="black"/>
                </a:solidFill>
                <a:latin typeface="Consolas"/>
              </a:rPr>
              <a:t>&amp;</a:t>
            </a:r>
            <a:r>
              <a:rPr lang="en-US" altLang="ja-JP" dirty="0" err="1" smtClean="0">
                <a:solidFill>
                  <a:prstClr val="black"/>
                </a:solidFill>
                <a:latin typeface="Consolas"/>
              </a:rPr>
              <a:t>num</a:t>
            </a:r>
            <a:r>
              <a:rPr lang="en-US" altLang="ja-JP" dirty="0" smtClean="0">
                <a:solidFill>
                  <a:prstClr val="black"/>
                </a:solidFill>
                <a:latin typeface="Consolas"/>
              </a:rPr>
              <a:t> ](){   </a:t>
            </a:r>
            <a:r>
              <a:rPr lang="en-US" altLang="ja-JP" dirty="0" smtClean="0">
                <a:solidFill>
                  <a:schemeClr val="accent5">
                    <a:lumMod val="75000"/>
                  </a:schemeClr>
                </a:solidFill>
                <a:latin typeface="Consolas"/>
              </a:rPr>
              <a:t>// task</a:t>
            </a:r>
            <a:r>
              <a:rPr lang="ja-JP" altLang="en-US" dirty="0" smtClean="0">
                <a:solidFill>
                  <a:schemeClr val="accent5">
                    <a:lumMod val="75000"/>
                  </a:schemeClr>
                </a:solidFill>
                <a:latin typeface="Consolas"/>
              </a:rPr>
              <a:t>で</a:t>
            </a:r>
            <a:r>
              <a:rPr lang="ja-JP" altLang="en-US" dirty="0">
                <a:solidFill>
                  <a:schemeClr val="accent5">
                    <a:lumMod val="75000"/>
                  </a:schemeClr>
                </a:solidFill>
                <a:latin typeface="Consolas"/>
              </a:rPr>
              <a:t>別</a:t>
            </a:r>
            <a:r>
              <a:rPr lang="ja-JP" altLang="en-US" dirty="0" smtClean="0">
                <a:solidFill>
                  <a:schemeClr val="accent5">
                    <a:lumMod val="75000"/>
                  </a:schemeClr>
                </a:solidFill>
                <a:latin typeface="Consolas"/>
              </a:rPr>
              <a:t>タスク実行</a:t>
            </a:r>
            <a:endParaRPr lang="en-US" altLang="ja-JP" dirty="0">
              <a:solidFill>
                <a:schemeClr val="accent5">
                  <a:lumMod val="75000"/>
                </a:schemeClr>
              </a:solidFill>
              <a:latin typeface="Consolas"/>
            </a:endParaRPr>
          </a:p>
          <a:p>
            <a:r>
              <a:rPr lang="en-US" altLang="ja-JP" dirty="0" smtClean="0">
                <a:solidFill>
                  <a:prstClr val="black"/>
                </a:solidFill>
                <a:latin typeface="Consolas"/>
              </a:rPr>
              <a:t>    ++ </a:t>
            </a:r>
            <a:r>
              <a:rPr lang="en-US" altLang="ja-JP" dirty="0" err="1" smtClean="0">
                <a:solidFill>
                  <a:prstClr val="black"/>
                </a:solidFill>
                <a:latin typeface="Consolas"/>
              </a:rPr>
              <a:t>num</a:t>
            </a:r>
            <a:r>
              <a:rPr lang="en-US" altLang="ja-JP" dirty="0" smtClean="0">
                <a:solidFill>
                  <a:prstClr val="black"/>
                </a:solidFill>
                <a:latin typeface="Consolas"/>
              </a:rPr>
              <a:t>;</a:t>
            </a:r>
            <a:endParaRPr lang="en-US" altLang="ja-JP" dirty="0">
              <a:solidFill>
                <a:prstClr val="black"/>
              </a:solidFill>
              <a:latin typeface="Consolas"/>
            </a:endParaRPr>
          </a:p>
          <a:p>
            <a:r>
              <a:rPr lang="en-US" altLang="ja-JP" dirty="0" smtClean="0">
                <a:solidFill>
                  <a:schemeClr val="accent1"/>
                </a:solidFill>
                <a:latin typeface="Consolas"/>
              </a:rPr>
              <a:t>    return</a:t>
            </a:r>
            <a:r>
              <a:rPr lang="en-US" altLang="ja-JP" dirty="0" smtClean="0">
                <a:solidFill>
                  <a:prstClr val="black"/>
                </a:solidFill>
                <a:latin typeface="Consolas"/>
              </a:rPr>
              <a:t>( </a:t>
            </a:r>
            <a:r>
              <a:rPr lang="en-US" altLang="ja-JP" dirty="0" err="1">
                <a:solidFill>
                  <a:prstClr val="black"/>
                </a:solidFill>
                <a:latin typeface="Consolas"/>
              </a:rPr>
              <a:t>num</a:t>
            </a:r>
            <a:r>
              <a:rPr lang="en-US" altLang="ja-JP" dirty="0">
                <a:solidFill>
                  <a:prstClr val="black"/>
                </a:solidFill>
                <a:latin typeface="Consolas"/>
              </a:rPr>
              <a:t> </a:t>
            </a:r>
            <a:r>
              <a:rPr lang="en-US" altLang="ja-JP" dirty="0" smtClean="0">
                <a:solidFill>
                  <a:prstClr val="black"/>
                </a:solidFill>
                <a:latin typeface="Consolas"/>
              </a:rPr>
              <a:t>);             </a:t>
            </a:r>
            <a:r>
              <a:rPr lang="en-US" altLang="ja-JP" dirty="0" smtClean="0">
                <a:solidFill>
                  <a:schemeClr val="accent5">
                    <a:lumMod val="75000"/>
                  </a:schemeClr>
                </a:solidFill>
                <a:latin typeface="+mn-lt"/>
              </a:rPr>
              <a:t>// </a:t>
            </a:r>
            <a:r>
              <a:rPr lang="ja-JP" altLang="en-US" dirty="0" smtClean="0">
                <a:solidFill>
                  <a:schemeClr val="accent5">
                    <a:lumMod val="75000"/>
                  </a:schemeClr>
                </a:solidFill>
                <a:latin typeface="+mn-lt"/>
              </a:rPr>
              <a:t>非同期処理で返すものを設定</a:t>
            </a:r>
          </a:p>
          <a:p>
            <a:r>
              <a:rPr lang="ja-JP" altLang="en-US" dirty="0" smtClean="0">
                <a:solidFill>
                  <a:prstClr val="black"/>
                </a:solidFill>
                <a:latin typeface="Consolas"/>
              </a:rPr>
              <a:t>  </a:t>
            </a:r>
            <a:r>
              <a:rPr lang="en-US" altLang="ja-JP" dirty="0" smtClean="0">
                <a:solidFill>
                  <a:prstClr val="black"/>
                </a:solidFill>
                <a:latin typeface="Consolas"/>
              </a:rPr>
              <a:t>});</a:t>
            </a:r>
          </a:p>
          <a:p>
            <a:r>
              <a:rPr lang="en-US" altLang="ja-JP" dirty="0" smtClean="0">
                <a:solidFill>
                  <a:schemeClr val="accent1"/>
                </a:solidFill>
                <a:latin typeface="Consolas"/>
              </a:rPr>
              <a:t>  </a:t>
            </a:r>
            <a:r>
              <a:rPr lang="en-US" altLang="ja-JP" dirty="0" err="1" smtClean="0">
                <a:solidFill>
                  <a:schemeClr val="accent1"/>
                </a:solidFill>
                <a:latin typeface="Consolas"/>
              </a:rPr>
              <a:t>int</a:t>
            </a:r>
            <a:r>
              <a:rPr lang="en-US" altLang="ja-JP" dirty="0" smtClean="0">
                <a:solidFill>
                  <a:prstClr val="black"/>
                </a:solidFill>
                <a:latin typeface="Consolas"/>
              </a:rPr>
              <a:t> result </a:t>
            </a:r>
            <a:r>
              <a:rPr lang="en-US" altLang="ja-JP" dirty="0">
                <a:solidFill>
                  <a:prstClr val="black"/>
                </a:solidFill>
                <a:latin typeface="Consolas"/>
              </a:rPr>
              <a:t>= t</a:t>
            </a:r>
            <a:r>
              <a:rPr lang="en-US" altLang="ja-JP" dirty="0" smtClean="0">
                <a:solidFill>
                  <a:prstClr val="black"/>
                </a:solidFill>
                <a:latin typeface="Consolas"/>
              </a:rPr>
              <a:t>01.get</a:t>
            </a:r>
            <a:r>
              <a:rPr lang="en-US" altLang="ja-JP" dirty="0">
                <a:solidFill>
                  <a:prstClr val="black"/>
                </a:solidFill>
                <a:latin typeface="Consolas"/>
              </a:rPr>
              <a:t>(); </a:t>
            </a:r>
            <a:r>
              <a:rPr lang="en-US" altLang="ja-JP" dirty="0" smtClean="0">
                <a:solidFill>
                  <a:prstClr val="black"/>
                </a:solidFill>
                <a:latin typeface="Consolas"/>
              </a:rPr>
              <a:t>    </a:t>
            </a:r>
            <a:r>
              <a:rPr lang="en-US" altLang="ja-JP" dirty="0" smtClean="0">
                <a:solidFill>
                  <a:schemeClr val="accent5">
                    <a:lumMod val="75000"/>
                  </a:schemeClr>
                </a:solidFill>
                <a:latin typeface="Consolas"/>
              </a:rPr>
              <a:t>// </a:t>
            </a:r>
            <a:r>
              <a:rPr lang="ja-JP" altLang="en-US" dirty="0" smtClean="0">
                <a:solidFill>
                  <a:schemeClr val="accent5">
                    <a:lumMod val="75000"/>
                  </a:schemeClr>
                </a:solidFill>
                <a:latin typeface="Consolas"/>
              </a:rPr>
              <a:t>同期</a:t>
            </a:r>
            <a:r>
              <a:rPr lang="ja-JP" altLang="en-US" dirty="0">
                <a:solidFill>
                  <a:schemeClr val="accent5">
                    <a:lumMod val="75000"/>
                  </a:schemeClr>
                </a:solidFill>
                <a:latin typeface="Consolas"/>
              </a:rPr>
              <a:t>を</a:t>
            </a:r>
            <a:r>
              <a:rPr lang="ja-JP" altLang="en-US" dirty="0" smtClean="0">
                <a:solidFill>
                  <a:schemeClr val="accent5">
                    <a:lumMod val="75000"/>
                  </a:schemeClr>
                </a:solidFill>
                <a:latin typeface="Consolas"/>
              </a:rPr>
              <a:t>取る</a:t>
            </a:r>
            <a:endParaRPr lang="en-US" altLang="ja-JP" dirty="0">
              <a:solidFill>
                <a:schemeClr val="accent5">
                  <a:lumMod val="75000"/>
                </a:schemeClr>
              </a:solidFill>
              <a:latin typeface="Consolas"/>
            </a:endParaRPr>
          </a:p>
          <a:p>
            <a:r>
              <a:rPr lang="en-US" altLang="ja-JP" dirty="0" smtClean="0">
                <a:solidFill>
                  <a:schemeClr val="accent1"/>
                </a:solidFill>
              </a:rPr>
              <a:t>  return</a:t>
            </a:r>
            <a:r>
              <a:rPr lang="en-US" altLang="ja-JP" dirty="0" smtClean="0"/>
              <a:t>( 0 );</a:t>
            </a:r>
          </a:p>
          <a:p>
            <a:r>
              <a:rPr lang="en-US" dirty="0">
                <a:solidFill>
                  <a:prstClr val="black"/>
                </a:solidFill>
                <a:latin typeface="Consolas"/>
              </a:rPr>
              <a:t>}</a:t>
            </a:r>
            <a:endParaRPr lang="en-US" dirty="0" smtClean="0">
              <a:solidFill>
                <a:prstClr val="black"/>
              </a:solidFill>
              <a:latin typeface="Consolas"/>
            </a:endParaRPr>
          </a:p>
        </p:txBody>
      </p:sp>
      <p:sp>
        <p:nvSpPr>
          <p:cNvPr id="3" name="角丸四角形 2"/>
          <p:cNvSpPr/>
          <p:nvPr/>
        </p:nvSpPr>
        <p:spPr bwMode="auto">
          <a:xfrm>
            <a:off x="8212347" y="1429109"/>
            <a:ext cx="3680066" cy="900023"/>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2800" dirty="0" err="1">
                <a:solidFill>
                  <a:schemeClr val="tx1"/>
                </a:solidFill>
                <a:ea typeface="Segoe UI" pitchFamily="34" charset="0"/>
                <a:cs typeface="Segoe UI" pitchFamily="34" charset="0"/>
              </a:rPr>
              <a:t>s</a:t>
            </a:r>
            <a:r>
              <a:rPr kumimoji="1" lang="en-US" altLang="ja-JP" sz="2800" dirty="0" err="1" smtClean="0">
                <a:solidFill>
                  <a:schemeClr val="tx1"/>
                </a:solidFill>
                <a:ea typeface="Segoe UI" pitchFamily="34" charset="0"/>
                <a:cs typeface="Segoe UI" pitchFamily="34" charset="0"/>
              </a:rPr>
              <a:t>td</a:t>
            </a:r>
            <a:r>
              <a:rPr kumimoji="1" lang="en-US" altLang="ja-JP" sz="2800" dirty="0" smtClean="0">
                <a:solidFill>
                  <a:schemeClr val="tx1"/>
                </a:solidFill>
                <a:ea typeface="Segoe UI" pitchFamily="34" charset="0"/>
                <a:cs typeface="Segoe UI" pitchFamily="34" charset="0"/>
              </a:rPr>
              <a:t>::</a:t>
            </a:r>
            <a:r>
              <a:rPr kumimoji="1" lang="en-US" altLang="ja-JP" sz="2800" dirty="0" err="1" smtClean="0">
                <a:solidFill>
                  <a:schemeClr val="tx1"/>
                </a:solidFill>
                <a:ea typeface="Segoe UI" pitchFamily="34" charset="0"/>
                <a:cs typeface="Segoe UI" pitchFamily="34" charset="0"/>
              </a:rPr>
              <a:t>async</a:t>
            </a:r>
            <a:r>
              <a:rPr kumimoji="1" lang="ja-JP" altLang="en-US" sz="2800" dirty="0" smtClean="0">
                <a:solidFill>
                  <a:schemeClr val="tx1"/>
                </a:solidFill>
                <a:ea typeface="Segoe UI" pitchFamily="34" charset="0"/>
                <a:cs typeface="Segoe UI" pitchFamily="34" charset="0"/>
              </a:rPr>
              <a:t>と同じ形</a:t>
            </a:r>
            <a:endParaRPr kumimoji="1" lang="en-US" altLang="ja-JP" sz="28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61275455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.then()</a:t>
            </a:r>
            <a:r>
              <a:rPr kumimoji="1" lang="ja-JP" altLang="en-US" dirty="0" smtClean="0"/>
              <a:t>を用いた</a:t>
            </a:r>
            <a:r>
              <a:rPr kumimoji="1" lang="en-US" altLang="ja-JP" dirty="0" smtClean="0"/>
              <a:t>Task </a:t>
            </a:r>
            <a:r>
              <a:rPr kumimoji="1" lang="ja-JP" altLang="en-US" dirty="0" smtClean="0"/>
              <a:t>のつなげ方 </a:t>
            </a:r>
            <a:r>
              <a:rPr kumimoji="1" lang="en-US" altLang="ja-JP" dirty="0" smtClean="0"/>
              <a:t>(1)</a:t>
            </a:r>
            <a:endParaRPr kumimoji="1" lang="ja-JP" altLang="en-US" dirty="0"/>
          </a:p>
        </p:txBody>
      </p:sp>
      <p:sp>
        <p:nvSpPr>
          <p:cNvPr id="4" name="Text Placeholder 2"/>
          <p:cNvSpPr>
            <a:spLocks noGrp="1"/>
          </p:cNvSpPr>
          <p:nvPr>
            <p:ph type="body" sz="quarter" idx="10"/>
          </p:nvPr>
        </p:nvSpPr>
        <p:spPr>
          <a:xfrm>
            <a:off x="518318" y="1309776"/>
            <a:ext cx="11152188" cy="5410200"/>
          </a:xfrm>
        </p:spPr>
        <p:txBody>
          <a:bodyPr>
            <a:noAutofit/>
          </a:bodyPr>
          <a:lstStyle/>
          <a:p>
            <a:r>
              <a:rPr lang="en-US" altLang="ja-JP" sz="2800" dirty="0" err="1">
                <a:solidFill>
                  <a:prstClr val="black"/>
                </a:solidFill>
                <a:latin typeface="Consolas"/>
              </a:rPr>
              <a:t>concurency</a:t>
            </a:r>
            <a:r>
              <a:rPr lang="en-US" altLang="ja-JP" sz="2800" dirty="0" smtClean="0">
                <a:solidFill>
                  <a:prstClr val="black"/>
                </a:solidFill>
                <a:latin typeface="Consolas"/>
              </a:rPr>
              <a:t>::</a:t>
            </a:r>
            <a:r>
              <a:rPr lang="en-US" sz="2800" b="1" dirty="0" smtClean="0">
                <a:solidFill>
                  <a:schemeClr val="tx1">
                    <a:lumMod val="75000"/>
                    <a:lumOff val="25000"/>
                    <a:alpha val="99000"/>
                  </a:schemeClr>
                </a:solidFill>
                <a:latin typeface="Consolas"/>
              </a:rPr>
              <a:t>task</a:t>
            </a:r>
            <a:r>
              <a:rPr lang="en-US" sz="2800" dirty="0" smtClean="0">
                <a:latin typeface="Consolas"/>
              </a:rPr>
              <a:t>&lt;</a:t>
            </a:r>
            <a:r>
              <a:rPr lang="en-US" sz="2800" dirty="0" err="1" smtClean="0">
                <a:solidFill>
                  <a:srgbClr val="0000FF"/>
                </a:solidFill>
                <a:latin typeface="Consolas"/>
              </a:rPr>
              <a:t>int</a:t>
            </a:r>
            <a:r>
              <a:rPr lang="en-US" sz="2800" dirty="0" smtClean="0">
                <a:solidFill>
                  <a:prstClr val="black">
                    <a:alpha val="99000"/>
                  </a:prstClr>
                </a:solidFill>
                <a:latin typeface="Consolas"/>
              </a:rPr>
              <a:t>&gt; t1([]()</a:t>
            </a:r>
          </a:p>
          <a:p>
            <a:r>
              <a:rPr lang="en-US" sz="2800" dirty="0" smtClean="0">
                <a:solidFill>
                  <a:prstClr val="black">
                    <a:alpha val="99000"/>
                  </a:prstClr>
                </a:solidFill>
                <a:latin typeface="Consolas"/>
              </a:rPr>
              <a:t>{</a:t>
            </a:r>
            <a:r>
              <a:rPr lang="en-US" sz="2800" dirty="0" smtClean="0">
                <a:solidFill>
                  <a:prstClr val="black"/>
                </a:solidFill>
                <a:latin typeface="Consolas"/>
              </a:rPr>
              <a:t> </a:t>
            </a:r>
            <a:r>
              <a:rPr lang="en-US" sz="2800" dirty="0" smtClean="0">
                <a:solidFill>
                  <a:srgbClr val="0000FF">
                    <a:alpha val="99000"/>
                  </a:srgbClr>
                </a:solidFill>
                <a:latin typeface="Consolas"/>
              </a:rPr>
              <a:t>return(</a:t>
            </a:r>
            <a:r>
              <a:rPr lang="en-US" sz="2800" dirty="0" smtClean="0">
                <a:solidFill>
                  <a:prstClr val="black"/>
                </a:solidFill>
                <a:latin typeface="Consolas"/>
              </a:rPr>
              <a:t> </a:t>
            </a:r>
            <a:r>
              <a:rPr lang="en-US" sz="2800" dirty="0" smtClean="0">
                <a:solidFill>
                  <a:prstClr val="black">
                    <a:alpha val="99000"/>
                  </a:prstClr>
                </a:solidFill>
                <a:latin typeface="Consolas"/>
              </a:rPr>
              <a:t>1 );</a:t>
            </a:r>
            <a:r>
              <a:rPr lang="en-US" sz="2800" dirty="0">
                <a:solidFill>
                  <a:prstClr val="black">
                    <a:alpha val="99000"/>
                  </a:prstClr>
                </a:solidFill>
                <a:latin typeface="Consolas"/>
              </a:rPr>
              <a:t> </a:t>
            </a:r>
            <a:r>
              <a:rPr lang="en-US" sz="2800" dirty="0" smtClean="0">
                <a:solidFill>
                  <a:prstClr val="black">
                    <a:alpha val="99000"/>
                  </a:prstClr>
                </a:solidFill>
                <a:latin typeface="Consolas"/>
              </a:rPr>
              <a:t> });</a:t>
            </a:r>
          </a:p>
          <a:p>
            <a:endParaRPr lang="en-US" altLang="ja-JP" sz="2800" dirty="0" smtClean="0">
              <a:solidFill>
                <a:prstClr val="black"/>
              </a:solidFill>
              <a:latin typeface="Consolas"/>
            </a:endParaRPr>
          </a:p>
          <a:p>
            <a:r>
              <a:rPr lang="en-US" altLang="ja-JP" sz="2800" dirty="0" err="1" smtClean="0">
                <a:solidFill>
                  <a:prstClr val="black"/>
                </a:solidFill>
                <a:latin typeface="Consolas"/>
              </a:rPr>
              <a:t>concurency</a:t>
            </a:r>
            <a:r>
              <a:rPr lang="en-US" altLang="ja-JP" sz="2800" dirty="0" smtClean="0">
                <a:solidFill>
                  <a:prstClr val="black"/>
                </a:solidFill>
                <a:latin typeface="Consolas"/>
              </a:rPr>
              <a:t>::</a:t>
            </a:r>
            <a:r>
              <a:rPr lang="en-US" sz="2800" b="1" dirty="0" smtClean="0">
                <a:solidFill>
                  <a:prstClr val="black">
                    <a:alpha val="99000"/>
                  </a:prstClr>
                </a:solidFill>
                <a:latin typeface="Consolas"/>
              </a:rPr>
              <a:t>task</a:t>
            </a:r>
            <a:r>
              <a:rPr lang="en-US" sz="2800" dirty="0" smtClean="0">
                <a:solidFill>
                  <a:prstClr val="black">
                    <a:alpha val="99000"/>
                  </a:prstClr>
                </a:solidFill>
                <a:latin typeface="Consolas"/>
              </a:rPr>
              <a:t>&lt;</a:t>
            </a:r>
            <a:r>
              <a:rPr lang="en-US" sz="2800" dirty="0" err="1" smtClean="0">
                <a:solidFill>
                  <a:srgbClr val="0000FF">
                    <a:alpha val="99000"/>
                  </a:srgbClr>
                </a:solidFill>
                <a:latin typeface="Consolas"/>
              </a:rPr>
              <a:t>int</a:t>
            </a:r>
            <a:r>
              <a:rPr lang="en-US" sz="2800" dirty="0" smtClean="0">
                <a:solidFill>
                  <a:prstClr val="black">
                    <a:alpha val="99000"/>
                  </a:prstClr>
                </a:solidFill>
                <a:latin typeface="Consolas"/>
              </a:rPr>
              <a:t>&gt; t2 = t1</a:t>
            </a:r>
            <a:r>
              <a:rPr lang="en-US" sz="2800" dirty="0" smtClean="0">
                <a:solidFill>
                  <a:srgbClr val="FF0000">
                    <a:alpha val="99000"/>
                  </a:srgbClr>
                </a:solidFill>
                <a:latin typeface="Consolas"/>
              </a:rPr>
              <a:t>.then</a:t>
            </a:r>
            <a:r>
              <a:rPr lang="en-US" sz="2800" dirty="0" smtClean="0">
                <a:solidFill>
                  <a:prstClr val="black">
                    <a:alpha val="99000"/>
                  </a:prstClr>
                </a:solidFill>
                <a:latin typeface="Consolas"/>
              </a:rPr>
              <a:t>([](</a:t>
            </a:r>
            <a:r>
              <a:rPr lang="en-US" sz="2800" dirty="0" err="1" smtClean="0">
                <a:solidFill>
                  <a:srgbClr val="0000FF">
                    <a:alpha val="99000"/>
                  </a:srgbClr>
                </a:solidFill>
                <a:latin typeface="Consolas"/>
              </a:rPr>
              <a:t>int</a:t>
            </a:r>
            <a:r>
              <a:rPr lang="en-US" sz="2800" dirty="0" smtClean="0">
                <a:solidFill>
                  <a:prstClr val="black"/>
                </a:solidFill>
                <a:latin typeface="Consolas"/>
              </a:rPr>
              <a:t> </a:t>
            </a:r>
            <a:r>
              <a:rPr lang="en-US" sz="2800" dirty="0" smtClean="0">
                <a:solidFill>
                  <a:prstClr val="black">
                    <a:alpha val="99000"/>
                  </a:prstClr>
                </a:solidFill>
                <a:latin typeface="Consolas"/>
              </a:rPr>
              <a:t>n)</a:t>
            </a:r>
          </a:p>
          <a:p>
            <a:r>
              <a:rPr lang="en-US" sz="2800" dirty="0" smtClean="0">
                <a:solidFill>
                  <a:prstClr val="black">
                    <a:alpha val="99000"/>
                  </a:prstClr>
                </a:solidFill>
                <a:latin typeface="Consolas"/>
              </a:rPr>
              <a:t>{ </a:t>
            </a:r>
            <a:r>
              <a:rPr lang="en-US" altLang="ja-JP" sz="2800" dirty="0" smtClean="0">
                <a:solidFill>
                  <a:srgbClr val="0000FF">
                    <a:alpha val="99000"/>
                  </a:srgbClr>
                </a:solidFill>
                <a:latin typeface="Consolas"/>
              </a:rPr>
              <a:t>return</a:t>
            </a:r>
            <a:r>
              <a:rPr lang="en-US" altLang="ja-JP" sz="2800" dirty="0" smtClean="0">
                <a:solidFill>
                  <a:prstClr val="black">
                    <a:alpha val="99000"/>
                  </a:prstClr>
                </a:solidFill>
                <a:latin typeface="Consolas"/>
              </a:rPr>
              <a:t>( ++n );</a:t>
            </a:r>
            <a:r>
              <a:rPr lang="en-US" altLang="ja-JP" sz="2800" dirty="0">
                <a:solidFill>
                  <a:prstClr val="black">
                    <a:alpha val="99000"/>
                  </a:prstClr>
                </a:solidFill>
                <a:latin typeface="Consolas"/>
              </a:rPr>
              <a:t> </a:t>
            </a:r>
            <a:r>
              <a:rPr lang="en-US" sz="2800" dirty="0" smtClean="0">
                <a:solidFill>
                  <a:prstClr val="black">
                    <a:alpha val="99000"/>
                  </a:prstClr>
                </a:solidFill>
                <a:latin typeface="Consolas"/>
              </a:rPr>
              <a:t>});</a:t>
            </a:r>
          </a:p>
          <a:p>
            <a:endParaRPr lang="en-US" altLang="ja-JP" sz="2800" dirty="0" smtClean="0">
              <a:solidFill>
                <a:prstClr val="black"/>
              </a:solidFill>
              <a:latin typeface="Consolas"/>
            </a:endParaRPr>
          </a:p>
          <a:p>
            <a:r>
              <a:rPr lang="en-US" altLang="ja-JP" sz="2800" dirty="0" err="1" smtClean="0">
                <a:solidFill>
                  <a:prstClr val="black"/>
                </a:solidFill>
                <a:latin typeface="Consolas"/>
              </a:rPr>
              <a:t>concurency</a:t>
            </a:r>
            <a:r>
              <a:rPr lang="en-US" altLang="ja-JP" sz="2800" dirty="0" smtClean="0">
                <a:solidFill>
                  <a:prstClr val="black"/>
                </a:solidFill>
                <a:latin typeface="Consolas"/>
              </a:rPr>
              <a:t>::</a:t>
            </a:r>
            <a:r>
              <a:rPr lang="en-US" sz="2800" b="1" dirty="0" smtClean="0">
                <a:solidFill>
                  <a:prstClr val="black">
                    <a:alpha val="99000"/>
                  </a:prstClr>
                </a:solidFill>
                <a:latin typeface="Consolas"/>
              </a:rPr>
              <a:t>task</a:t>
            </a:r>
            <a:r>
              <a:rPr lang="en-US" sz="2800" dirty="0" smtClean="0">
                <a:solidFill>
                  <a:prstClr val="black">
                    <a:alpha val="99000"/>
                  </a:prstClr>
                </a:solidFill>
                <a:latin typeface="Consolas"/>
              </a:rPr>
              <a:t>&lt;</a:t>
            </a:r>
            <a:r>
              <a:rPr lang="en-US" sz="2800" dirty="0" err="1" smtClean="0">
                <a:solidFill>
                  <a:srgbClr val="0000FF">
                    <a:alpha val="99000"/>
                  </a:srgbClr>
                </a:solidFill>
                <a:latin typeface="Consolas"/>
              </a:rPr>
              <a:t>int</a:t>
            </a:r>
            <a:r>
              <a:rPr lang="en-US" sz="2800" dirty="0" smtClean="0">
                <a:solidFill>
                  <a:prstClr val="black">
                    <a:alpha val="99000"/>
                  </a:prstClr>
                </a:solidFill>
                <a:latin typeface="Consolas"/>
              </a:rPr>
              <a:t>&gt; t3 </a:t>
            </a:r>
            <a:r>
              <a:rPr lang="en-US" sz="2800" dirty="0">
                <a:solidFill>
                  <a:prstClr val="black">
                    <a:alpha val="99000"/>
                  </a:prstClr>
                </a:solidFill>
                <a:latin typeface="Consolas"/>
              </a:rPr>
              <a:t>= </a:t>
            </a:r>
            <a:r>
              <a:rPr lang="en-US" sz="2800" dirty="0" smtClean="0">
                <a:solidFill>
                  <a:prstClr val="black">
                    <a:alpha val="99000"/>
                  </a:prstClr>
                </a:solidFill>
                <a:latin typeface="Consolas"/>
              </a:rPr>
              <a:t>t2</a:t>
            </a:r>
            <a:r>
              <a:rPr lang="en-US" sz="2800" dirty="0" smtClean="0">
                <a:solidFill>
                  <a:srgbClr val="FF0000">
                    <a:alpha val="99000"/>
                  </a:srgbClr>
                </a:solidFill>
                <a:latin typeface="Consolas"/>
              </a:rPr>
              <a:t>.then</a:t>
            </a:r>
            <a:r>
              <a:rPr lang="en-US" sz="2800" dirty="0" smtClean="0">
                <a:solidFill>
                  <a:prstClr val="black">
                    <a:alpha val="99000"/>
                  </a:prstClr>
                </a:solidFill>
                <a:latin typeface="Consolas"/>
              </a:rPr>
              <a:t>([](</a:t>
            </a:r>
            <a:r>
              <a:rPr lang="en-US" altLang="ja-JP" sz="2800" dirty="0" err="1">
                <a:solidFill>
                  <a:srgbClr val="0000FF">
                    <a:alpha val="99000"/>
                  </a:srgbClr>
                </a:solidFill>
                <a:latin typeface="Consolas"/>
              </a:rPr>
              <a:t>int</a:t>
            </a:r>
            <a:r>
              <a:rPr lang="en-US" altLang="ja-JP" sz="2800" dirty="0">
                <a:solidFill>
                  <a:prstClr val="black"/>
                </a:solidFill>
                <a:latin typeface="Consolas"/>
              </a:rPr>
              <a:t> </a:t>
            </a:r>
            <a:r>
              <a:rPr lang="en-US" altLang="ja-JP" sz="2800" dirty="0">
                <a:solidFill>
                  <a:prstClr val="black">
                    <a:alpha val="99000"/>
                  </a:prstClr>
                </a:solidFill>
                <a:latin typeface="Consolas"/>
              </a:rPr>
              <a:t>n</a:t>
            </a:r>
            <a:r>
              <a:rPr lang="en-US" sz="2800" dirty="0" smtClean="0">
                <a:solidFill>
                  <a:prstClr val="black">
                    <a:alpha val="99000"/>
                  </a:prstClr>
                </a:solidFill>
                <a:latin typeface="Consolas"/>
              </a:rPr>
              <a:t>)</a:t>
            </a:r>
            <a:endParaRPr lang="en-US" sz="2800" dirty="0">
              <a:solidFill>
                <a:prstClr val="black">
                  <a:alpha val="99000"/>
                </a:prstClr>
              </a:solidFill>
              <a:latin typeface="Consolas"/>
            </a:endParaRPr>
          </a:p>
          <a:p>
            <a:r>
              <a:rPr lang="en-US" sz="2800" dirty="0" smtClean="0">
                <a:solidFill>
                  <a:prstClr val="black">
                    <a:alpha val="99000"/>
                  </a:prstClr>
                </a:solidFill>
                <a:latin typeface="Consolas"/>
              </a:rPr>
              <a:t>{</a:t>
            </a:r>
            <a:r>
              <a:rPr lang="en-US" altLang="ja-JP" sz="2800" dirty="0" smtClean="0">
                <a:solidFill>
                  <a:prstClr val="black">
                    <a:alpha val="99000"/>
                  </a:prstClr>
                </a:solidFill>
                <a:latin typeface="Consolas"/>
              </a:rPr>
              <a:t> </a:t>
            </a:r>
            <a:r>
              <a:rPr lang="en-US" altLang="ja-JP" sz="2800" dirty="0" smtClean="0">
                <a:solidFill>
                  <a:srgbClr val="0000FF">
                    <a:alpha val="99000"/>
                  </a:srgbClr>
                </a:solidFill>
                <a:latin typeface="Consolas"/>
              </a:rPr>
              <a:t>return</a:t>
            </a:r>
            <a:r>
              <a:rPr lang="en-US" altLang="ja-JP" sz="2800" dirty="0" smtClean="0">
                <a:solidFill>
                  <a:prstClr val="black">
                    <a:alpha val="99000"/>
                  </a:prstClr>
                </a:solidFill>
                <a:latin typeface="Consolas"/>
              </a:rPr>
              <a:t>( ++n );</a:t>
            </a:r>
            <a:r>
              <a:rPr lang="ja-JP" altLang="en-US" sz="2800" dirty="0" smtClean="0">
                <a:solidFill>
                  <a:prstClr val="black">
                    <a:alpha val="99000"/>
                  </a:prstClr>
                </a:solidFill>
                <a:latin typeface="Consolas"/>
              </a:rPr>
              <a:t>　</a:t>
            </a:r>
            <a:r>
              <a:rPr lang="en-US" sz="2800" dirty="0" smtClean="0">
                <a:solidFill>
                  <a:prstClr val="black">
                    <a:alpha val="99000"/>
                  </a:prstClr>
                </a:solidFill>
                <a:latin typeface="Consolas"/>
              </a:rPr>
              <a:t>});</a:t>
            </a:r>
            <a:endParaRPr lang="en-US" sz="2800" dirty="0">
              <a:solidFill>
                <a:prstClr val="black">
                  <a:alpha val="99000"/>
                </a:prstClr>
              </a:solidFill>
              <a:latin typeface="Consolas"/>
            </a:endParaRPr>
          </a:p>
          <a:p>
            <a:endParaRPr lang="en-US" sz="2800" dirty="0" smtClean="0">
              <a:solidFill>
                <a:srgbClr val="0000FF">
                  <a:alpha val="99000"/>
                </a:srgbClr>
              </a:solidFill>
              <a:latin typeface="Consolas"/>
            </a:endParaRPr>
          </a:p>
          <a:p>
            <a:r>
              <a:rPr lang="en-US" sz="2800" dirty="0" err="1" smtClean="0">
                <a:solidFill>
                  <a:srgbClr val="0000FF">
                    <a:alpha val="99000"/>
                  </a:srgbClr>
                </a:solidFill>
                <a:latin typeface="Consolas"/>
              </a:rPr>
              <a:t>int</a:t>
            </a:r>
            <a:r>
              <a:rPr lang="en-US" sz="2800" dirty="0" smtClean="0">
                <a:solidFill>
                  <a:srgbClr val="0000FF"/>
                </a:solidFill>
                <a:latin typeface="Consolas"/>
              </a:rPr>
              <a:t> </a:t>
            </a:r>
            <a:r>
              <a:rPr lang="en-US" sz="2800" dirty="0" smtClean="0">
                <a:solidFill>
                  <a:prstClr val="black">
                    <a:alpha val="99000"/>
                  </a:prstClr>
                </a:solidFill>
                <a:latin typeface="Consolas"/>
              </a:rPr>
              <a:t>result = t3.get() </a:t>
            </a:r>
            <a:r>
              <a:rPr lang="en-US" sz="2800" dirty="0" smtClean="0">
                <a:solidFill>
                  <a:srgbClr val="00B050">
                    <a:alpha val="99000"/>
                  </a:srgbClr>
                </a:solidFill>
                <a:latin typeface="Consolas"/>
              </a:rPr>
              <a:t>// </a:t>
            </a:r>
            <a:r>
              <a:rPr lang="ja-JP" altLang="en-US" sz="2800" dirty="0" smtClean="0">
                <a:solidFill>
                  <a:srgbClr val="00B050">
                    <a:alpha val="99000"/>
                  </a:srgbClr>
                </a:solidFill>
                <a:latin typeface="Consolas"/>
              </a:rPr>
              <a:t>同期</a:t>
            </a:r>
            <a:endParaRPr lang="en-US" sz="2800" dirty="0"/>
          </a:p>
        </p:txBody>
      </p:sp>
      <p:sp>
        <p:nvSpPr>
          <p:cNvPr id="5" name="Rectangle 3"/>
          <p:cNvSpPr/>
          <p:nvPr/>
        </p:nvSpPr>
        <p:spPr bwMode="auto">
          <a:xfrm>
            <a:off x="8142929" y="1688422"/>
            <a:ext cx="2892056" cy="88250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ja-JP" altLang="en-US" sz="2400" b="1" dirty="0" smtClean="0">
                <a:solidFill>
                  <a:schemeClr val="tx1"/>
                </a:solidFill>
                <a:ea typeface="Segoe UI" pitchFamily="34" charset="0"/>
                <a:cs typeface="Segoe UI" pitchFamily="34" charset="0"/>
              </a:rPr>
              <a:t>型は合わせること</a:t>
            </a:r>
            <a:endParaRPr lang="en-US" sz="2400" b="1" dirty="0" smtClean="0">
              <a:solidFill>
                <a:schemeClr val="tx1"/>
              </a:solidFill>
              <a:ea typeface="Segoe UI" pitchFamily="34" charset="0"/>
              <a:cs typeface="Segoe UI" pitchFamily="34" charset="0"/>
            </a:endParaRPr>
          </a:p>
        </p:txBody>
      </p:sp>
      <p:cxnSp>
        <p:nvCxnSpPr>
          <p:cNvPr id="6" name="Straight Connector 17"/>
          <p:cNvCxnSpPr>
            <a:stCxn id="5" idx="1"/>
          </p:cNvCxnSpPr>
          <p:nvPr/>
        </p:nvCxnSpPr>
        <p:spPr>
          <a:xfrm flipH="1" flipV="1">
            <a:off x="4313208" y="1688422"/>
            <a:ext cx="3829721" cy="441252"/>
          </a:xfrm>
          <a:prstGeom prst="line">
            <a:avLst/>
          </a:prstGeom>
          <a:ln w="38100">
            <a:headEnd type="none"/>
            <a:tailEnd type="oval"/>
          </a:ln>
        </p:spPr>
        <p:style>
          <a:lnRef idx="2">
            <a:schemeClr val="accent2"/>
          </a:lnRef>
          <a:fillRef idx="0">
            <a:schemeClr val="accent2"/>
          </a:fillRef>
          <a:effectRef idx="1">
            <a:schemeClr val="accent2"/>
          </a:effectRef>
          <a:fontRef idx="minor">
            <a:schemeClr val="tx1"/>
          </a:fontRef>
        </p:style>
      </p:cxnSp>
      <p:cxnSp>
        <p:nvCxnSpPr>
          <p:cNvPr id="8" name="Straight Connector 22"/>
          <p:cNvCxnSpPr>
            <a:stCxn id="5" idx="1"/>
          </p:cNvCxnSpPr>
          <p:nvPr/>
        </p:nvCxnSpPr>
        <p:spPr>
          <a:xfrm flipH="1">
            <a:off x="7936302" y="2129674"/>
            <a:ext cx="206627" cy="537990"/>
          </a:xfrm>
          <a:prstGeom prst="line">
            <a:avLst/>
          </a:prstGeom>
          <a:ln w="38100">
            <a:headEnd type="none"/>
            <a:tailEnd type="oval"/>
          </a:ln>
        </p:spPr>
        <p:style>
          <a:lnRef idx="1">
            <a:schemeClr val="accent2"/>
          </a:lnRef>
          <a:fillRef idx="0">
            <a:schemeClr val="accent2"/>
          </a:fillRef>
          <a:effectRef idx="0">
            <a:schemeClr val="accent2"/>
          </a:effectRef>
          <a:fontRef idx="minor">
            <a:schemeClr val="tx1"/>
          </a:fontRef>
        </p:style>
      </p:cxnSp>
      <p:sp>
        <p:nvSpPr>
          <p:cNvPr id="9" name="Rectangle 24"/>
          <p:cNvSpPr/>
          <p:nvPr/>
        </p:nvSpPr>
        <p:spPr bwMode="auto">
          <a:xfrm>
            <a:off x="8142929" y="4664506"/>
            <a:ext cx="3525196" cy="185082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400" b="1" dirty="0" smtClean="0">
                <a:solidFill>
                  <a:schemeClr val="tx1"/>
                </a:solidFill>
                <a:ea typeface="Segoe UI" pitchFamily="34" charset="0"/>
                <a:cs typeface="Segoe UI" pitchFamily="34" charset="0"/>
              </a:rPr>
              <a:t>.then </a:t>
            </a:r>
            <a:r>
              <a:rPr lang="ja-JP" altLang="en-US" sz="2400" b="1" dirty="0" smtClean="0">
                <a:solidFill>
                  <a:schemeClr val="tx1"/>
                </a:solidFill>
                <a:ea typeface="Segoe UI" pitchFamily="34" charset="0"/>
                <a:cs typeface="Segoe UI" pitchFamily="34" charset="0"/>
              </a:rPr>
              <a:t>で返り値を</a:t>
            </a:r>
            <a:r>
              <a:rPr lang="en-US" altLang="ja-JP" sz="2400" b="1" dirty="0" smtClean="0">
                <a:solidFill>
                  <a:schemeClr val="tx1"/>
                </a:solidFill>
                <a:ea typeface="Segoe UI" pitchFamily="34" charset="0"/>
                <a:cs typeface="Segoe UI" pitchFamily="34" charset="0"/>
              </a:rPr>
              <a:t/>
            </a:r>
            <a:br>
              <a:rPr lang="en-US" altLang="ja-JP" sz="2400" b="1" dirty="0" smtClean="0">
                <a:solidFill>
                  <a:schemeClr val="tx1"/>
                </a:solidFill>
                <a:ea typeface="Segoe UI" pitchFamily="34" charset="0"/>
                <a:cs typeface="Segoe UI" pitchFamily="34" charset="0"/>
              </a:rPr>
            </a:br>
            <a:r>
              <a:rPr lang="ja-JP" altLang="en-US" sz="2400" b="1" dirty="0" smtClean="0">
                <a:solidFill>
                  <a:schemeClr val="tx1"/>
                </a:solidFill>
                <a:ea typeface="Segoe UI" pitchFamily="34" charset="0"/>
                <a:cs typeface="Segoe UI" pitchFamily="34" charset="0"/>
              </a:rPr>
              <a:t>別のタスクに渡す</a:t>
            </a:r>
            <a:endParaRPr lang="en-US" altLang="ja-JP" sz="2400" b="1" dirty="0" smtClean="0">
              <a:solidFill>
                <a:schemeClr val="tx1"/>
              </a:solidFill>
              <a:ea typeface="Segoe UI" pitchFamily="34" charset="0"/>
              <a:cs typeface="Segoe UI" pitchFamily="34" charset="0"/>
            </a:endParaRPr>
          </a:p>
          <a:p>
            <a:pPr algn="ctr" defTabSz="914099" fontAlgn="base">
              <a:spcBef>
                <a:spcPct val="0"/>
              </a:spcBef>
              <a:spcAft>
                <a:spcPct val="0"/>
              </a:spcAft>
            </a:pPr>
            <a:r>
              <a:rPr lang="ja-JP" altLang="en-US" sz="2400" b="1" dirty="0" smtClean="0">
                <a:solidFill>
                  <a:schemeClr val="tx1"/>
                </a:solidFill>
                <a:ea typeface="Segoe UI" pitchFamily="34" charset="0"/>
                <a:cs typeface="Segoe UI" pitchFamily="34" charset="0"/>
              </a:rPr>
              <a:t>どんどんつなげることが可能</a:t>
            </a:r>
            <a:endParaRPr lang="en-US" sz="2400" b="1" dirty="0" smtClean="0">
              <a:solidFill>
                <a:schemeClr val="tx1"/>
              </a:solidFill>
              <a:ea typeface="Segoe UI" pitchFamily="34" charset="0"/>
              <a:cs typeface="Segoe UI" pitchFamily="34" charset="0"/>
            </a:endParaRPr>
          </a:p>
        </p:txBody>
      </p:sp>
      <p:cxnSp>
        <p:nvCxnSpPr>
          <p:cNvPr id="10" name="Straight Connector 26"/>
          <p:cNvCxnSpPr>
            <a:stCxn id="9" idx="1"/>
          </p:cNvCxnSpPr>
          <p:nvPr/>
        </p:nvCxnSpPr>
        <p:spPr>
          <a:xfrm flipH="1" flipV="1">
            <a:off x="6802827" y="4542392"/>
            <a:ext cx="1340102" cy="1047525"/>
          </a:xfrm>
          <a:prstGeom prst="line">
            <a:avLst/>
          </a:prstGeom>
          <a:ln w="38100">
            <a:headEnd type="none"/>
            <a:tailEnd type="oval"/>
          </a:ln>
        </p:spPr>
        <p:style>
          <a:lnRef idx="1">
            <a:schemeClr val="accent2"/>
          </a:lnRef>
          <a:fillRef idx="0">
            <a:schemeClr val="accent2"/>
          </a:fillRef>
          <a:effectRef idx="0">
            <a:schemeClr val="accent2"/>
          </a:effectRef>
          <a:fontRef idx="minor">
            <a:schemeClr val="tx1"/>
          </a:fontRef>
        </p:style>
      </p:cxnSp>
      <p:cxnSp>
        <p:nvCxnSpPr>
          <p:cNvPr id="38" name="Straight Connector 17"/>
          <p:cNvCxnSpPr>
            <a:stCxn id="5" idx="1"/>
          </p:cNvCxnSpPr>
          <p:nvPr/>
        </p:nvCxnSpPr>
        <p:spPr>
          <a:xfrm flipH="1">
            <a:off x="2656936" y="2129674"/>
            <a:ext cx="5485993" cy="48370"/>
          </a:xfrm>
          <a:prstGeom prst="line">
            <a:avLst/>
          </a:prstGeom>
          <a:ln w="38100">
            <a:headEnd type="none"/>
            <a:tailEnd type="ova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0524307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pPr marL="742950" indent="-742950">
              <a:buFont typeface="+mj-lt"/>
              <a:buAutoNum type="arabicPeriod"/>
            </a:pPr>
            <a:r>
              <a:rPr lang="ja-JP" altLang="en-US" dirty="0" smtClean="0"/>
              <a:t>非同期って何よ</a:t>
            </a:r>
            <a:r>
              <a:rPr lang="en-US" altLang="ja-JP" dirty="0" smtClean="0"/>
              <a:t>?</a:t>
            </a:r>
          </a:p>
          <a:p>
            <a:pPr marL="742950" indent="-742950">
              <a:buFont typeface="+mj-lt"/>
              <a:buAutoNum type="arabicPeriod"/>
            </a:pPr>
            <a:r>
              <a:rPr lang="ja-JP" altLang="en-US" dirty="0" smtClean="0"/>
              <a:t>プロセス</a:t>
            </a:r>
            <a:r>
              <a:rPr lang="en-US" altLang="ja-JP" dirty="0" smtClean="0"/>
              <a:t>/</a:t>
            </a:r>
            <a:r>
              <a:rPr lang="ja-JP" altLang="en-US" dirty="0" smtClean="0"/>
              <a:t>スレッド</a:t>
            </a:r>
            <a:endParaRPr lang="en-US" altLang="ja-JP" dirty="0" smtClean="0"/>
          </a:p>
          <a:p>
            <a:pPr marL="742950" indent="-742950">
              <a:buFont typeface="+mj-lt"/>
              <a:buAutoNum type="arabicPeriod"/>
            </a:pPr>
            <a:r>
              <a:rPr lang="en-US" altLang="ja-JP" dirty="0" smtClean="0"/>
              <a:t>VC++</a:t>
            </a:r>
            <a:r>
              <a:rPr lang="ja-JP" altLang="en-US" dirty="0" smtClean="0"/>
              <a:t>非同期処理</a:t>
            </a:r>
            <a:endParaRPr lang="en-US" altLang="ja-JP" dirty="0" smtClean="0"/>
          </a:p>
          <a:p>
            <a:pPr marL="742950" indent="-742950">
              <a:buFont typeface="+mj-lt"/>
              <a:buAutoNum type="arabicPeriod"/>
            </a:pPr>
            <a:r>
              <a:rPr lang="en-US" altLang="ja-JP" dirty="0" smtClean="0"/>
              <a:t>C++/CX</a:t>
            </a:r>
            <a:r>
              <a:rPr lang="ja-JP" altLang="en-US" dirty="0" smtClean="0"/>
              <a:t>非同期処理</a:t>
            </a:r>
            <a:endParaRPr lang="en-US" altLang="ja-JP" dirty="0" smtClean="0"/>
          </a:p>
          <a:p>
            <a:pPr marL="742950" indent="-742950">
              <a:buFont typeface="+mj-lt"/>
              <a:buAutoNum type="arabicPeriod"/>
            </a:pPr>
            <a:r>
              <a:rPr lang="ja-JP" altLang="en-US" dirty="0" smtClean="0"/>
              <a:t>まとめ</a:t>
            </a:r>
            <a:endParaRPr lang="en-US" altLang="ja-JP" dirty="0" smtClean="0"/>
          </a:p>
          <a:p>
            <a:pPr marL="742950" indent="-742950">
              <a:buFont typeface="+mj-lt"/>
              <a:buAutoNum type="arabicPeriod"/>
            </a:pPr>
            <a:r>
              <a:rPr lang="ja-JP" altLang="en-US" dirty="0" smtClean="0"/>
              <a:t>おま</a:t>
            </a:r>
            <a:r>
              <a:rPr lang="ja-JP" altLang="en-US" dirty="0"/>
              <a:t>け</a:t>
            </a:r>
            <a:endParaRPr lang="en-US" altLang="ja-JP" dirty="0" smtClean="0"/>
          </a:p>
        </p:txBody>
      </p:sp>
      <p:sp>
        <p:nvSpPr>
          <p:cNvPr id="17" name="Title 16"/>
          <p:cNvSpPr>
            <a:spLocks noGrp="1"/>
          </p:cNvSpPr>
          <p:nvPr>
            <p:ph type="title"/>
          </p:nvPr>
        </p:nvSpPr>
        <p:spPr/>
        <p:txBody>
          <a:bodyPr/>
          <a:lstStyle/>
          <a:p>
            <a:r>
              <a:rPr lang="en-US" dirty="0" smtClean="0"/>
              <a:t>Topics</a:t>
            </a:r>
            <a:endParaRPr lang="en-US" dirty="0"/>
          </a:p>
        </p:txBody>
      </p:sp>
    </p:spTree>
    <p:extLst>
      <p:ext uri="{BB962C8B-B14F-4D97-AF65-F5344CB8AC3E}">
        <p14:creationId xmlns:p14="http://schemas.microsoft.com/office/powerpoint/2010/main" val="385061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.then()</a:t>
            </a:r>
            <a:r>
              <a:rPr kumimoji="1" lang="ja-JP" altLang="en-US" dirty="0" smtClean="0"/>
              <a:t>を用いた</a:t>
            </a:r>
            <a:r>
              <a:rPr kumimoji="1" lang="en-US" altLang="ja-JP" dirty="0" smtClean="0"/>
              <a:t>Task </a:t>
            </a:r>
            <a:r>
              <a:rPr kumimoji="1" lang="ja-JP" altLang="en-US" dirty="0" smtClean="0"/>
              <a:t>のつなげ方 </a:t>
            </a:r>
            <a:r>
              <a:rPr kumimoji="1" lang="en-US" altLang="ja-JP" dirty="0" smtClean="0"/>
              <a:t>(2)</a:t>
            </a:r>
            <a:endParaRPr kumimoji="1" lang="ja-JP" altLang="en-US" dirty="0"/>
          </a:p>
        </p:txBody>
      </p:sp>
      <p:sp>
        <p:nvSpPr>
          <p:cNvPr id="13" name="Text Placeholder 2"/>
          <p:cNvSpPr>
            <a:spLocks noGrp="1"/>
          </p:cNvSpPr>
          <p:nvPr>
            <p:ph type="body" sz="quarter" idx="10"/>
          </p:nvPr>
        </p:nvSpPr>
        <p:spPr>
          <a:xfrm>
            <a:off x="708834" y="1309776"/>
            <a:ext cx="7469008" cy="5548223"/>
          </a:xfrm>
        </p:spPr>
        <p:txBody>
          <a:bodyPr>
            <a:normAutofit/>
          </a:bodyPr>
          <a:lstStyle/>
          <a:p>
            <a:r>
              <a:rPr lang="en-US" altLang="ja-JP" dirty="0" err="1">
                <a:solidFill>
                  <a:prstClr val="black"/>
                </a:solidFill>
                <a:latin typeface="Consolas"/>
              </a:rPr>
              <a:t>concurency</a:t>
            </a:r>
            <a:r>
              <a:rPr lang="en-US" altLang="ja-JP" dirty="0" smtClean="0">
                <a:solidFill>
                  <a:prstClr val="black"/>
                </a:solidFill>
                <a:latin typeface="Consolas"/>
              </a:rPr>
              <a:t>::</a:t>
            </a:r>
            <a:r>
              <a:rPr lang="en-US" b="1" dirty="0" smtClean="0">
                <a:solidFill>
                  <a:schemeClr val="tx1"/>
                </a:solidFill>
                <a:latin typeface="Consolas"/>
              </a:rPr>
              <a:t>task</a:t>
            </a:r>
            <a:r>
              <a:rPr lang="en-US" dirty="0" smtClean="0">
                <a:solidFill>
                  <a:schemeClr val="tx1"/>
                </a:solidFill>
                <a:latin typeface="Consolas"/>
              </a:rPr>
              <a:t>&lt;</a:t>
            </a:r>
            <a:r>
              <a:rPr lang="en-US" dirty="0" err="1" smtClean="0">
                <a:solidFill>
                  <a:schemeClr val="tx1"/>
                </a:solidFill>
                <a:latin typeface="Consolas"/>
              </a:rPr>
              <a:t>int</a:t>
            </a:r>
            <a:r>
              <a:rPr lang="en-US" dirty="0">
                <a:solidFill>
                  <a:prstClr val="black"/>
                </a:solidFill>
                <a:latin typeface="Consolas"/>
              </a:rPr>
              <a:t>&gt; t([]()</a:t>
            </a:r>
          </a:p>
          <a:p>
            <a:r>
              <a:rPr lang="en-US" dirty="0">
                <a:solidFill>
                  <a:prstClr val="black"/>
                </a:solidFill>
                <a:latin typeface="Consolas"/>
              </a:rPr>
              <a:t>{</a:t>
            </a:r>
          </a:p>
          <a:p>
            <a:r>
              <a:rPr lang="en-US" dirty="0">
                <a:solidFill>
                  <a:prstClr val="black"/>
                </a:solidFill>
                <a:latin typeface="Consolas"/>
              </a:rPr>
              <a:t>    </a:t>
            </a:r>
            <a:r>
              <a:rPr lang="en-US" dirty="0" smtClean="0">
                <a:solidFill>
                  <a:srgbClr val="0000FF"/>
                </a:solidFill>
                <a:latin typeface="Consolas"/>
              </a:rPr>
              <a:t>return</a:t>
            </a:r>
            <a:r>
              <a:rPr lang="en-US" dirty="0" smtClean="0">
                <a:solidFill>
                  <a:prstClr val="black"/>
                </a:solidFill>
                <a:latin typeface="Consolas"/>
              </a:rPr>
              <a:t>( 1 );</a:t>
            </a:r>
            <a:endParaRPr lang="en-US" dirty="0">
              <a:solidFill>
                <a:prstClr val="black"/>
              </a:solidFill>
              <a:latin typeface="Consolas"/>
            </a:endParaRPr>
          </a:p>
          <a:p>
            <a:r>
              <a:rPr lang="en-US" dirty="0">
                <a:solidFill>
                  <a:prstClr val="black"/>
                </a:solidFill>
                <a:latin typeface="Consolas"/>
              </a:rPr>
              <a:t>}).</a:t>
            </a:r>
            <a:r>
              <a:rPr lang="en-US" b="1" dirty="0">
                <a:solidFill>
                  <a:srgbClr val="FF0000"/>
                </a:solidFill>
                <a:latin typeface="Consolas"/>
              </a:rPr>
              <a:t>then</a:t>
            </a:r>
            <a:r>
              <a:rPr lang="en-US" dirty="0">
                <a:solidFill>
                  <a:prstClr val="black"/>
                </a:solidFill>
                <a:latin typeface="Consolas"/>
              </a:rPr>
              <a:t>([](</a:t>
            </a:r>
            <a:r>
              <a:rPr lang="en-US" dirty="0" err="1">
                <a:solidFill>
                  <a:srgbClr val="0000FF"/>
                </a:solidFill>
                <a:latin typeface="Consolas"/>
              </a:rPr>
              <a:t>int</a:t>
            </a:r>
            <a:r>
              <a:rPr lang="en-US" dirty="0">
                <a:solidFill>
                  <a:prstClr val="black"/>
                </a:solidFill>
                <a:latin typeface="Consolas"/>
              </a:rPr>
              <a:t> n)</a:t>
            </a:r>
          </a:p>
          <a:p>
            <a:r>
              <a:rPr lang="en-US" dirty="0">
                <a:solidFill>
                  <a:prstClr val="black"/>
                </a:solidFill>
                <a:latin typeface="Consolas"/>
              </a:rPr>
              <a:t>{</a:t>
            </a:r>
          </a:p>
          <a:p>
            <a:r>
              <a:rPr lang="en-US" dirty="0">
                <a:solidFill>
                  <a:prstClr val="black"/>
                </a:solidFill>
                <a:latin typeface="Consolas"/>
              </a:rPr>
              <a:t>    </a:t>
            </a:r>
            <a:r>
              <a:rPr lang="en-US" dirty="0" smtClean="0">
                <a:solidFill>
                  <a:srgbClr val="0000FF"/>
                </a:solidFill>
                <a:latin typeface="Consolas"/>
              </a:rPr>
              <a:t>return</a:t>
            </a:r>
            <a:r>
              <a:rPr lang="en-US" dirty="0" smtClean="0">
                <a:solidFill>
                  <a:prstClr val="black"/>
                </a:solidFill>
                <a:latin typeface="Consolas"/>
              </a:rPr>
              <a:t>( ++n );</a:t>
            </a:r>
            <a:endParaRPr lang="en-US" dirty="0">
              <a:solidFill>
                <a:prstClr val="black"/>
              </a:solidFill>
              <a:latin typeface="Consolas"/>
            </a:endParaRPr>
          </a:p>
          <a:p>
            <a:r>
              <a:rPr lang="en-US" dirty="0">
                <a:solidFill>
                  <a:prstClr val="black"/>
                </a:solidFill>
                <a:latin typeface="Consolas"/>
              </a:rPr>
              <a:t>}).</a:t>
            </a:r>
            <a:r>
              <a:rPr lang="en-US" b="1" dirty="0">
                <a:solidFill>
                  <a:srgbClr val="FF0000"/>
                </a:solidFill>
                <a:latin typeface="Consolas"/>
              </a:rPr>
              <a:t>then</a:t>
            </a:r>
            <a:r>
              <a:rPr lang="en-US" dirty="0">
                <a:solidFill>
                  <a:prstClr val="black"/>
                </a:solidFill>
                <a:latin typeface="Consolas"/>
              </a:rPr>
              <a:t>([](</a:t>
            </a:r>
            <a:r>
              <a:rPr lang="en-US" dirty="0" err="1">
                <a:solidFill>
                  <a:srgbClr val="0000FF"/>
                </a:solidFill>
                <a:latin typeface="Consolas"/>
              </a:rPr>
              <a:t>int</a:t>
            </a:r>
            <a:r>
              <a:rPr lang="en-US" dirty="0">
                <a:solidFill>
                  <a:prstClr val="black"/>
                </a:solidFill>
                <a:latin typeface="Consolas"/>
              </a:rPr>
              <a:t> n)</a:t>
            </a:r>
          </a:p>
          <a:p>
            <a:r>
              <a:rPr lang="en-US" dirty="0" smtClean="0">
                <a:solidFill>
                  <a:prstClr val="black"/>
                </a:solidFill>
                <a:latin typeface="Consolas"/>
              </a:rPr>
              <a:t>{</a:t>
            </a:r>
            <a:endParaRPr lang="en-US" dirty="0">
              <a:solidFill>
                <a:prstClr val="black"/>
              </a:solidFill>
              <a:latin typeface="Consolas"/>
            </a:endParaRPr>
          </a:p>
          <a:p>
            <a:r>
              <a:rPr lang="en-US" dirty="0">
                <a:solidFill>
                  <a:prstClr val="black"/>
                </a:solidFill>
                <a:latin typeface="Consolas"/>
              </a:rPr>
              <a:t>    </a:t>
            </a:r>
            <a:r>
              <a:rPr lang="en-US" dirty="0" smtClean="0">
                <a:solidFill>
                  <a:srgbClr val="0000FF"/>
                </a:solidFill>
                <a:latin typeface="Consolas"/>
              </a:rPr>
              <a:t>return</a:t>
            </a:r>
            <a:r>
              <a:rPr lang="en-US" dirty="0" smtClean="0">
                <a:solidFill>
                  <a:prstClr val="black"/>
                </a:solidFill>
                <a:latin typeface="Consolas"/>
              </a:rPr>
              <a:t>( ++n );</a:t>
            </a:r>
            <a:endParaRPr lang="en-US" dirty="0">
              <a:solidFill>
                <a:prstClr val="black"/>
              </a:solidFill>
              <a:latin typeface="Consolas"/>
            </a:endParaRPr>
          </a:p>
          <a:p>
            <a:r>
              <a:rPr lang="en-US" dirty="0">
                <a:solidFill>
                  <a:prstClr val="black"/>
                </a:solidFill>
                <a:latin typeface="Consolas"/>
              </a:rPr>
              <a:t>})</a:t>
            </a:r>
          </a:p>
          <a:p>
            <a:endParaRPr lang="en-US" dirty="0">
              <a:solidFill>
                <a:prstClr val="black"/>
              </a:solidFill>
              <a:latin typeface="Consolas"/>
            </a:endParaRPr>
          </a:p>
          <a:p>
            <a:endParaRPr lang="en-US" dirty="0">
              <a:solidFill>
                <a:prstClr val="black"/>
              </a:solidFill>
              <a:latin typeface="Consolas"/>
            </a:endParaRPr>
          </a:p>
          <a:p>
            <a:endParaRPr lang="en-US" dirty="0"/>
          </a:p>
        </p:txBody>
      </p:sp>
    </p:spTree>
    <p:extLst>
      <p:ext uri="{BB962C8B-B14F-4D97-AF65-F5344CB8AC3E}">
        <p14:creationId xmlns:p14="http://schemas.microsoft.com/office/powerpoint/2010/main" val="251885822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41810"/>
            <a:ext cx="12188826" cy="9141620"/>
          </a:xfrm>
          <a:prstGeom prst="rect">
            <a:avLst/>
          </a:prstGeom>
        </p:spPr>
      </p:pic>
      <p:sp>
        <p:nvSpPr>
          <p:cNvPr id="3" name="タイトル 2"/>
          <p:cNvSpPr>
            <a:spLocks noGrp="1"/>
          </p:cNvSpPr>
          <p:nvPr>
            <p:ph type="title"/>
          </p:nvPr>
        </p:nvSpPr>
        <p:spPr>
          <a:xfrm>
            <a:off x="519112" y="349371"/>
            <a:ext cx="11149013" cy="1495794"/>
          </a:xfrm>
        </p:spPr>
        <p:txBody>
          <a:bodyPr/>
          <a:lstStyle/>
          <a:p>
            <a:pPr algn="ctr"/>
            <a:r>
              <a:rPr kumimoji="1" lang="en-US" altLang="ja-JP" dirty="0" smtClean="0"/>
              <a:t>VC++2013 </a:t>
            </a:r>
            <a:br>
              <a:rPr kumimoji="1" lang="en-US" altLang="ja-JP" dirty="0" smtClean="0"/>
            </a:br>
            <a:r>
              <a:rPr kumimoji="1" lang="en-US" altLang="ja-JP" dirty="0" smtClean="0"/>
              <a:t>November 2013CTP </a:t>
            </a:r>
            <a:r>
              <a:rPr kumimoji="1" lang="en-US" altLang="ja-JP" dirty="0" err="1" smtClean="0"/>
              <a:t>async</a:t>
            </a:r>
            <a:endParaRPr kumimoji="1" lang="ja-JP" altLang="en-US" dirty="0"/>
          </a:p>
        </p:txBody>
      </p:sp>
    </p:spTree>
    <p:extLst>
      <p:ext uri="{BB962C8B-B14F-4D97-AF65-F5344CB8AC3E}">
        <p14:creationId xmlns:p14="http://schemas.microsoft.com/office/powerpoint/2010/main" val="16340416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508104" y="2157934"/>
            <a:ext cx="11160020" cy="4585870"/>
          </a:xfrm>
          <a:prstGeom prst="rect">
            <a:avLst/>
          </a:prstGeom>
        </p:spPr>
      </p:pic>
      <p:sp>
        <p:nvSpPr>
          <p:cNvPr id="2" name="テキスト プレースホルダー 1"/>
          <p:cNvSpPr>
            <a:spLocks noGrp="1"/>
          </p:cNvSpPr>
          <p:nvPr>
            <p:ph type="body" sz="quarter" idx="10"/>
          </p:nvPr>
        </p:nvSpPr>
        <p:spPr>
          <a:xfrm>
            <a:off x="519111" y="1258017"/>
            <a:ext cx="11149013" cy="5181601"/>
          </a:xfrm>
        </p:spPr>
        <p:txBody>
          <a:bodyPr/>
          <a:lstStyle/>
          <a:p>
            <a:r>
              <a:rPr lang="en-US" altLang="ja-JP" dirty="0">
                <a:hlinkClick r:id="rId4"/>
              </a:rPr>
              <a:t>http://isocpp.org/std/status</a:t>
            </a:r>
            <a:endParaRPr kumimoji="1" lang="ja-JP" altLang="en-US" dirty="0"/>
          </a:p>
        </p:txBody>
      </p:sp>
      <p:sp>
        <p:nvSpPr>
          <p:cNvPr id="3" name="タイトル 2"/>
          <p:cNvSpPr>
            <a:spLocks noGrp="1"/>
          </p:cNvSpPr>
          <p:nvPr>
            <p:ph type="title"/>
          </p:nvPr>
        </p:nvSpPr>
        <p:spPr/>
        <p:txBody>
          <a:bodyPr/>
          <a:lstStyle/>
          <a:p>
            <a:r>
              <a:rPr kumimoji="1" lang="en-US" altLang="ja-JP" dirty="0"/>
              <a:t>Recently Published: C++11 (2011)</a:t>
            </a:r>
            <a:endParaRPr kumimoji="1" lang="ja-JP" altLang="en-US" dirty="0"/>
          </a:p>
        </p:txBody>
      </p:sp>
      <p:sp>
        <p:nvSpPr>
          <p:cNvPr id="6" name="正方形/長方形 5"/>
          <p:cNvSpPr/>
          <p:nvPr/>
        </p:nvSpPr>
        <p:spPr bwMode="auto">
          <a:xfrm>
            <a:off x="6946141" y="2330463"/>
            <a:ext cx="1371394" cy="798491"/>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kumimoji="1" lang="ja-JP" altLang="en-US"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18279565"/>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1016473"/>
            <a:ext cx="6571801" cy="5181601"/>
          </a:xfrm>
        </p:spPr>
        <p:txBody>
          <a:bodyPr/>
          <a:lstStyle/>
          <a:p>
            <a:r>
              <a:rPr kumimoji="1" lang="en-US" altLang="ja-JP" b="1" dirty="0" smtClean="0"/>
              <a:t>C++11/C++14/C++17(</a:t>
            </a:r>
            <a:r>
              <a:rPr kumimoji="1" lang="ja-JP" altLang="en-US" b="1" dirty="0" smtClean="0"/>
              <a:t>予定</a:t>
            </a:r>
            <a:r>
              <a:rPr kumimoji="1" lang="en-US" altLang="ja-JP" b="1" dirty="0" smtClean="0"/>
              <a:t>)</a:t>
            </a:r>
            <a:endParaRPr kumimoji="1" lang="en-US" altLang="ja-JP" dirty="0"/>
          </a:p>
          <a:p>
            <a:r>
              <a:rPr kumimoji="1" lang="en-US" altLang="ja-JP" sz="2400" dirty="0"/>
              <a:t>C++</a:t>
            </a:r>
            <a:r>
              <a:rPr kumimoji="1" lang="en-US" altLang="ja-JP" sz="2400" dirty="0" smtClean="0"/>
              <a:t>11</a:t>
            </a:r>
            <a:br>
              <a:rPr kumimoji="1" lang="en-US" altLang="ja-JP" sz="2400" dirty="0" smtClean="0"/>
            </a:br>
            <a:r>
              <a:rPr kumimoji="1" lang="ja-JP" altLang="en-US" sz="2400" dirty="0" smtClean="0"/>
              <a:t>　</a:t>
            </a:r>
            <a:r>
              <a:rPr kumimoji="1" lang="en-US" altLang="ja-JP" sz="2400" dirty="0" err="1" smtClean="0"/>
              <a:t>Rvalue</a:t>
            </a:r>
            <a:r>
              <a:rPr kumimoji="1" lang="en-US" altLang="ja-JP" sz="2400" dirty="0" smtClean="0"/>
              <a:t> </a:t>
            </a:r>
            <a:r>
              <a:rPr kumimoji="1" lang="en-US" altLang="ja-JP" sz="2400" dirty="0"/>
              <a:t>references </a:t>
            </a:r>
            <a:r>
              <a:rPr kumimoji="1" lang="ja-JP" altLang="en-US" sz="2400" dirty="0"/>
              <a:t>（対応完了</a:t>
            </a:r>
            <a:r>
              <a:rPr kumimoji="1" lang="ja-JP" altLang="en-US" sz="2400" dirty="0" smtClean="0"/>
              <a:t>）</a:t>
            </a:r>
            <a:r>
              <a:rPr kumimoji="1" lang="en-US" altLang="ja-JP" sz="2400" dirty="0" smtClean="0"/>
              <a:t/>
            </a:r>
            <a:br>
              <a:rPr kumimoji="1" lang="en-US" altLang="ja-JP" sz="2400" dirty="0" smtClean="0"/>
            </a:br>
            <a:r>
              <a:rPr kumimoji="1" lang="ja-JP" altLang="en-US" sz="2400" dirty="0" smtClean="0"/>
              <a:t>　</a:t>
            </a:r>
            <a:r>
              <a:rPr kumimoji="1" lang="en-US" altLang="ja-JP" sz="2400" dirty="0" smtClean="0"/>
              <a:t>ref-qualifiers</a:t>
            </a:r>
            <a:br>
              <a:rPr kumimoji="1" lang="en-US" altLang="ja-JP" sz="2400" dirty="0" smtClean="0"/>
            </a:br>
            <a:r>
              <a:rPr kumimoji="1" lang="ja-JP" altLang="en-US" sz="2400" dirty="0" smtClean="0"/>
              <a:t>　</a:t>
            </a:r>
            <a:r>
              <a:rPr kumimoji="1" lang="en-US" altLang="ja-JP" sz="2400" dirty="0" err="1" smtClean="0"/>
              <a:t>constexpr</a:t>
            </a:r>
            <a:r>
              <a:rPr kumimoji="1" lang="en-US" altLang="ja-JP" sz="2400" dirty="0" smtClean="0"/>
              <a:t> </a:t>
            </a:r>
            <a:r>
              <a:rPr kumimoji="1" lang="ja-JP" altLang="en-US" sz="2400" dirty="0"/>
              <a:t>（一部） </a:t>
            </a:r>
            <a:r>
              <a:rPr kumimoji="1" lang="en-US" altLang="ja-JP" sz="2400" dirty="0" smtClean="0"/>
              <a:t/>
            </a:r>
            <a:br>
              <a:rPr kumimoji="1" lang="en-US" altLang="ja-JP" sz="2400" dirty="0" smtClean="0"/>
            </a:br>
            <a:r>
              <a:rPr kumimoji="1" lang="ja-JP" altLang="en-US" sz="2400" dirty="0" smtClean="0"/>
              <a:t>　</a:t>
            </a:r>
            <a:r>
              <a:rPr kumimoji="1" lang="en-US" altLang="ja-JP" sz="2400" dirty="0" smtClean="0"/>
              <a:t>Alignment</a:t>
            </a:r>
            <a:br>
              <a:rPr kumimoji="1" lang="en-US" altLang="ja-JP" sz="2400" dirty="0" smtClean="0"/>
            </a:br>
            <a:r>
              <a:rPr kumimoji="1" lang="ja-JP" altLang="en-US" sz="2400" dirty="0" smtClean="0"/>
              <a:t>　</a:t>
            </a:r>
            <a:r>
              <a:rPr kumimoji="1" lang="en-US" altLang="ja-JP" sz="2400" dirty="0" smtClean="0"/>
              <a:t>Inheriting constructors</a:t>
            </a:r>
            <a:br>
              <a:rPr kumimoji="1" lang="en-US" altLang="ja-JP" sz="2400" dirty="0" smtClean="0"/>
            </a:br>
            <a:r>
              <a:rPr kumimoji="1" lang="ja-JP" altLang="en-US" sz="2400" dirty="0" smtClean="0"/>
              <a:t>　</a:t>
            </a:r>
            <a:r>
              <a:rPr kumimoji="1" lang="en-US" altLang="ja-JP" sz="2400" dirty="0" smtClean="0"/>
              <a:t>Defaulted </a:t>
            </a:r>
            <a:r>
              <a:rPr kumimoji="1" lang="en-US" altLang="ja-JP" sz="2400" dirty="0"/>
              <a:t>and deleted functions </a:t>
            </a:r>
            <a:r>
              <a:rPr kumimoji="1" lang="ja-JP" altLang="en-US" sz="2400" dirty="0"/>
              <a:t>（対応完了</a:t>
            </a:r>
            <a:r>
              <a:rPr kumimoji="1" lang="ja-JP" altLang="en-US" sz="2400" dirty="0" smtClean="0"/>
              <a:t>）</a:t>
            </a:r>
            <a:r>
              <a:rPr kumimoji="1" lang="en-US" altLang="ja-JP" sz="2400" dirty="0" smtClean="0"/>
              <a:t/>
            </a:r>
            <a:br>
              <a:rPr kumimoji="1" lang="en-US" altLang="ja-JP" sz="2400" dirty="0" smtClean="0"/>
            </a:br>
            <a:r>
              <a:rPr kumimoji="1" lang="ja-JP" altLang="en-US" sz="2400" dirty="0" smtClean="0"/>
              <a:t>　</a:t>
            </a:r>
            <a:r>
              <a:rPr kumimoji="1" lang="en-US" altLang="ja-JP" sz="2400" dirty="0" smtClean="0"/>
              <a:t>Extended </a:t>
            </a:r>
            <a:r>
              <a:rPr kumimoji="1" lang="en-US" altLang="ja-JP" sz="2400" dirty="0" err="1" smtClean="0"/>
              <a:t>sizeof</a:t>
            </a:r>
            <a:r>
              <a:rPr kumimoji="1" lang="en-US" altLang="ja-JP" sz="2400" dirty="0" smtClean="0"/>
              <a:t/>
            </a:r>
            <a:br>
              <a:rPr kumimoji="1" lang="en-US" altLang="ja-JP" sz="2400" dirty="0" smtClean="0"/>
            </a:br>
            <a:r>
              <a:rPr kumimoji="1" lang="ja-JP" altLang="en-US" sz="2400" dirty="0" smtClean="0"/>
              <a:t>　</a:t>
            </a:r>
            <a:r>
              <a:rPr kumimoji="1" lang="en-US" altLang="ja-JP" sz="2400" dirty="0" err="1" smtClean="0"/>
              <a:t>noexcept</a:t>
            </a:r>
            <a:r>
              <a:rPr kumimoji="1" lang="en-US" altLang="ja-JP" sz="2400" dirty="0" smtClean="0"/>
              <a:t> </a:t>
            </a:r>
            <a:r>
              <a:rPr kumimoji="1" lang="ja-JP" altLang="en-US" sz="2400" dirty="0"/>
              <a:t>（一部） </a:t>
            </a:r>
          </a:p>
          <a:p>
            <a:r>
              <a:rPr kumimoji="1" lang="en-US" altLang="ja-JP" sz="2400" dirty="0" smtClean="0"/>
              <a:t>C</a:t>
            </a:r>
            <a:r>
              <a:rPr kumimoji="1" lang="en-US" altLang="ja-JP" sz="2400" dirty="0"/>
              <a:t>++11 </a:t>
            </a:r>
            <a:r>
              <a:rPr kumimoji="1" lang="en-US" altLang="ja-JP" sz="2400" dirty="0" smtClean="0"/>
              <a:t>Concurrency</a:t>
            </a:r>
            <a:br>
              <a:rPr kumimoji="1" lang="en-US" altLang="ja-JP" sz="2400" dirty="0" smtClean="0"/>
            </a:br>
            <a:r>
              <a:rPr kumimoji="1" lang="ja-JP" altLang="en-US" sz="2400" dirty="0" smtClean="0"/>
              <a:t>　</a:t>
            </a:r>
            <a:r>
              <a:rPr kumimoji="1" lang="en-US" altLang="ja-JP" sz="2400" dirty="0" smtClean="0"/>
              <a:t>Magic </a:t>
            </a:r>
            <a:r>
              <a:rPr kumimoji="1" lang="en-US" altLang="ja-JP" sz="2400" dirty="0"/>
              <a:t>statics</a:t>
            </a:r>
          </a:p>
          <a:p>
            <a:r>
              <a:rPr kumimoji="1" lang="en-US" altLang="ja-JP" sz="2400" dirty="0" smtClean="0"/>
              <a:t>C</a:t>
            </a:r>
            <a:r>
              <a:rPr kumimoji="1" lang="en-US" altLang="ja-JP" sz="2400" dirty="0"/>
              <a:t>++11 </a:t>
            </a:r>
            <a:r>
              <a:rPr kumimoji="1" lang="en-US" altLang="ja-JP" sz="2400" dirty="0" smtClean="0"/>
              <a:t>C99</a:t>
            </a:r>
            <a:br>
              <a:rPr kumimoji="1" lang="en-US" altLang="ja-JP" sz="2400" dirty="0" smtClean="0"/>
            </a:br>
            <a:r>
              <a:rPr kumimoji="1" lang="ja-JP" altLang="en-US" sz="2400" dirty="0" smtClean="0"/>
              <a:t>　</a:t>
            </a:r>
            <a:r>
              <a:rPr kumimoji="1" lang="en-US" altLang="ja-JP" sz="2400" dirty="0" smtClean="0"/>
              <a:t>__</a:t>
            </a:r>
            <a:r>
              <a:rPr kumimoji="1" lang="en-US" altLang="ja-JP" sz="2400" dirty="0" err="1"/>
              <a:t>func</a:t>
            </a:r>
            <a:r>
              <a:rPr kumimoji="1" lang="en-US" altLang="ja-JP" sz="2400" dirty="0"/>
              <a:t>__ </a:t>
            </a:r>
            <a:r>
              <a:rPr kumimoji="1" lang="ja-JP" altLang="en-US" sz="2400" dirty="0"/>
              <a:t>（対応完了</a:t>
            </a:r>
            <a:r>
              <a:rPr kumimoji="1" lang="ja-JP" altLang="en-US" sz="2400" dirty="0" smtClean="0"/>
              <a:t>）</a:t>
            </a:r>
            <a:endParaRPr kumimoji="1" lang="ja-JP" altLang="en-US" sz="2400" dirty="0"/>
          </a:p>
        </p:txBody>
      </p:sp>
      <p:sp>
        <p:nvSpPr>
          <p:cNvPr id="3" name="タイトル 2"/>
          <p:cNvSpPr>
            <a:spLocks noGrp="1"/>
          </p:cNvSpPr>
          <p:nvPr>
            <p:ph type="title"/>
          </p:nvPr>
        </p:nvSpPr>
        <p:spPr/>
        <p:txBody>
          <a:bodyPr/>
          <a:lstStyle/>
          <a:p>
            <a:r>
              <a:rPr kumimoji="1" lang="ja-JP" altLang="en-US" dirty="0" smtClean="0"/>
              <a:t>最新の</a:t>
            </a:r>
            <a:r>
              <a:rPr kumimoji="1" lang="en-US" altLang="ja-JP" dirty="0" smtClean="0"/>
              <a:t>VC++2013</a:t>
            </a:r>
            <a:r>
              <a:rPr kumimoji="1" lang="ja-JP" altLang="en-US" dirty="0" smtClean="0"/>
              <a:t>事情</a:t>
            </a:r>
            <a:endParaRPr kumimoji="1" lang="ja-JP" altLang="en-US" dirty="0"/>
          </a:p>
        </p:txBody>
      </p:sp>
      <p:sp>
        <p:nvSpPr>
          <p:cNvPr id="4" name="テキスト ボックス 3"/>
          <p:cNvSpPr txBox="1"/>
          <p:nvPr/>
        </p:nvSpPr>
        <p:spPr>
          <a:xfrm>
            <a:off x="5589917" y="4431097"/>
            <a:ext cx="6245525" cy="2585323"/>
          </a:xfrm>
          <a:prstGeom prst="rect">
            <a:avLst/>
          </a:prstGeom>
          <a:noFill/>
        </p:spPr>
        <p:txBody>
          <a:bodyPr wrap="square" lIns="0" tIns="0" rIns="0" bIns="0" rtlCol="0">
            <a:spAutoFit/>
          </a:bodyPr>
          <a:lstStyle/>
          <a:p>
            <a:r>
              <a:rPr kumimoji="1" lang="en-US" altLang="ja-JP" sz="2400" dirty="0"/>
              <a:t>C++</a:t>
            </a:r>
            <a:r>
              <a:rPr kumimoji="1" lang="en-US" altLang="ja-JP" sz="2400" dirty="0" smtClean="0"/>
              <a:t>14</a:t>
            </a:r>
            <a:br>
              <a:rPr kumimoji="1" lang="en-US" altLang="ja-JP" sz="2400" dirty="0" smtClean="0"/>
            </a:br>
            <a:r>
              <a:rPr kumimoji="1" lang="ja-JP" altLang="en-US" sz="2400" dirty="0" smtClean="0"/>
              <a:t>　</a:t>
            </a:r>
            <a:r>
              <a:rPr kumimoji="1" lang="en-US" altLang="ja-JP" sz="2400" dirty="0" smtClean="0"/>
              <a:t>auto </a:t>
            </a:r>
            <a:r>
              <a:rPr kumimoji="1" lang="en-US" altLang="ja-JP" sz="2400" dirty="0"/>
              <a:t>and </a:t>
            </a:r>
            <a:r>
              <a:rPr kumimoji="1" lang="en-US" altLang="ja-JP" sz="2400" dirty="0" err="1"/>
              <a:t>decltype</a:t>
            </a:r>
            <a:r>
              <a:rPr kumimoji="1" lang="en-US" altLang="ja-JP" sz="2400" dirty="0"/>
              <a:t>(auto) return </a:t>
            </a:r>
            <a:r>
              <a:rPr kumimoji="1" lang="en-US" altLang="ja-JP" sz="2400" dirty="0" smtClean="0"/>
              <a:t>types</a:t>
            </a:r>
            <a:br>
              <a:rPr kumimoji="1" lang="en-US" altLang="ja-JP" sz="2400" dirty="0" smtClean="0"/>
            </a:br>
            <a:r>
              <a:rPr kumimoji="1" lang="ja-JP" altLang="en-US" sz="2400" dirty="0" smtClean="0"/>
              <a:t>　</a:t>
            </a:r>
            <a:r>
              <a:rPr kumimoji="1" lang="en-US" altLang="ja-JP" sz="2400" dirty="0" smtClean="0"/>
              <a:t>Generic </a:t>
            </a:r>
            <a:r>
              <a:rPr kumimoji="1" lang="en-US" altLang="ja-JP" sz="2400" dirty="0"/>
              <a:t>lambdas </a:t>
            </a:r>
            <a:r>
              <a:rPr kumimoji="1" lang="ja-JP" altLang="en-US" sz="2400" dirty="0"/>
              <a:t>（一部）</a:t>
            </a:r>
          </a:p>
          <a:p>
            <a:endParaRPr kumimoji="1" lang="en-US" altLang="ja-JP" sz="2400" dirty="0" smtClean="0"/>
          </a:p>
          <a:p>
            <a:r>
              <a:rPr kumimoji="1" lang="en-US" altLang="ja-JP" sz="2400" dirty="0" smtClean="0"/>
              <a:t>C</a:t>
            </a:r>
            <a:r>
              <a:rPr kumimoji="1" lang="en-US" altLang="ja-JP" sz="2400" dirty="0"/>
              <a:t>++17 </a:t>
            </a:r>
            <a:r>
              <a:rPr kumimoji="1" lang="ja-JP" altLang="en-US" sz="2400" dirty="0"/>
              <a:t>（予定）  </a:t>
            </a:r>
            <a:r>
              <a:rPr kumimoji="1" lang="en-US" altLang="ja-JP" sz="2400" dirty="0"/>
              <a:t>Concurrency </a:t>
            </a:r>
            <a:r>
              <a:rPr kumimoji="1" lang="en-US" altLang="ja-JP" sz="2400" dirty="0" smtClean="0"/>
              <a:t>TS(?)</a:t>
            </a:r>
            <a:endParaRPr kumimoji="1" lang="ja-JP" altLang="en-US" sz="2400" dirty="0"/>
          </a:p>
          <a:p>
            <a:r>
              <a:rPr kumimoji="1" lang="ja-JP" altLang="en-US" sz="2400" dirty="0"/>
              <a:t>　</a:t>
            </a:r>
            <a:r>
              <a:rPr kumimoji="1" lang="en-US" altLang="ja-JP" sz="2400" b="1" dirty="0" err="1" smtClean="0"/>
              <a:t>Resumable</a:t>
            </a:r>
            <a:r>
              <a:rPr kumimoji="1" lang="en-US" altLang="ja-JP" sz="2400" b="1" dirty="0" smtClean="0"/>
              <a:t> </a:t>
            </a:r>
            <a:r>
              <a:rPr kumimoji="1" lang="en-US" altLang="ja-JP" sz="2400" b="1" dirty="0"/>
              <a:t>functions and await </a:t>
            </a:r>
            <a:r>
              <a:rPr kumimoji="1" lang="ja-JP" altLang="en-US" sz="2400" dirty="0"/>
              <a:t>（一部）</a:t>
            </a:r>
            <a:endParaRPr kumimoji="1" lang="en-US" altLang="ja-JP" sz="2400" dirty="0"/>
          </a:p>
          <a:p>
            <a:endParaRPr kumimoji="1" lang="ja-JP" altLang="en-US" sz="2400"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054776791"/>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en-US" altLang="ja-JP" b="1" dirty="0" err="1"/>
              <a:t>r</a:t>
            </a:r>
            <a:r>
              <a:rPr kumimoji="1" lang="en-US" altLang="ja-JP" b="1" dirty="0" err="1" smtClean="0"/>
              <a:t>esumable</a:t>
            </a:r>
            <a:r>
              <a:rPr kumimoji="1" lang="en-US" altLang="ja-JP" b="1" dirty="0" smtClean="0"/>
              <a:t> / await</a:t>
            </a:r>
          </a:p>
          <a:p>
            <a:r>
              <a:rPr kumimoji="1" lang="en-US" altLang="ja-JP" dirty="0" smtClean="0"/>
              <a:t>C#</a:t>
            </a:r>
            <a:r>
              <a:rPr kumimoji="1" lang="ja-JP" altLang="en-US" dirty="0" smtClean="0"/>
              <a:t>の</a:t>
            </a:r>
            <a:r>
              <a:rPr kumimoji="1" lang="en-US" altLang="ja-JP" dirty="0"/>
              <a:t> </a:t>
            </a:r>
            <a:r>
              <a:rPr kumimoji="1" lang="en-US" altLang="ja-JP" dirty="0" err="1" smtClean="0"/>
              <a:t>async</a:t>
            </a:r>
            <a:r>
              <a:rPr kumimoji="1" lang="en-US" altLang="ja-JP" dirty="0" smtClean="0"/>
              <a:t>/await </a:t>
            </a:r>
            <a:r>
              <a:rPr kumimoji="1" lang="ja-JP" altLang="en-US" dirty="0" smtClean="0"/>
              <a:t>の</a:t>
            </a:r>
            <a:r>
              <a:rPr kumimoji="1" lang="en-US" altLang="ja-JP" dirty="0" smtClean="0"/>
              <a:t>C++</a:t>
            </a:r>
            <a:r>
              <a:rPr kumimoji="1" lang="ja-JP" altLang="en-US" dirty="0" smtClean="0"/>
              <a:t>バージョン</a:t>
            </a:r>
            <a:endParaRPr kumimoji="1" lang="en-US" altLang="ja-JP" dirty="0" smtClean="0"/>
          </a:p>
          <a:p>
            <a:pPr marL="571500" indent="-571500">
              <a:buFont typeface="Arial" panose="020B0604020202020204" pitchFamily="34" charset="0"/>
              <a:buChar char="•"/>
            </a:pPr>
            <a:r>
              <a:rPr kumimoji="1" lang="ja-JP" altLang="en-US" dirty="0" smtClean="0"/>
              <a:t>関数宣言で </a:t>
            </a:r>
            <a:r>
              <a:rPr kumimoji="1" lang="en-US" altLang="ja-JP" dirty="0" smtClean="0"/>
              <a:t>__</a:t>
            </a:r>
            <a:r>
              <a:rPr kumimoji="1" lang="en-US" altLang="ja-JP" dirty="0" err="1" smtClean="0"/>
              <a:t>resumable</a:t>
            </a:r>
            <a:endParaRPr kumimoji="1" lang="en-US" altLang="ja-JP" dirty="0" smtClean="0"/>
          </a:p>
          <a:p>
            <a:pPr marL="571500" indent="-571500">
              <a:buFont typeface="Arial" panose="020B0604020202020204" pitchFamily="34" charset="0"/>
              <a:buChar char="•"/>
            </a:pPr>
            <a:r>
              <a:rPr lang="en-US" altLang="ja-JP" dirty="0" smtClean="0"/>
              <a:t>__</a:t>
            </a:r>
            <a:r>
              <a:rPr lang="en-US" altLang="ja-JP" dirty="0" err="1" smtClean="0"/>
              <a:t>resumable</a:t>
            </a:r>
            <a:r>
              <a:rPr lang="en-US" altLang="ja-JP" dirty="0" smtClean="0"/>
              <a:t> </a:t>
            </a:r>
            <a:r>
              <a:rPr lang="ja-JP" altLang="en-US" dirty="0" smtClean="0"/>
              <a:t>では </a:t>
            </a:r>
            <a:r>
              <a:rPr lang="en-US" altLang="ja-JP" dirty="0" smtClean="0"/>
              <a:t>concurrency</a:t>
            </a:r>
            <a:r>
              <a:rPr lang="en-US" altLang="ja-JP" dirty="0"/>
              <a:t>::task&lt;T&gt;</a:t>
            </a:r>
            <a:r>
              <a:rPr lang="ja-JP" altLang="en-US" dirty="0"/>
              <a:t>を返す</a:t>
            </a:r>
            <a:endParaRPr kumimoji="1" lang="en-US" altLang="ja-JP" dirty="0" smtClean="0"/>
          </a:p>
          <a:p>
            <a:pPr marL="571500" indent="-571500">
              <a:buFont typeface="Arial" panose="020B0604020202020204" pitchFamily="34" charset="0"/>
              <a:buChar char="•"/>
            </a:pPr>
            <a:r>
              <a:rPr kumimoji="1" lang="ja-JP" altLang="en-US" dirty="0" smtClean="0"/>
              <a:t>処理実施 </a:t>
            </a:r>
            <a:r>
              <a:rPr kumimoji="1" lang="en-US" altLang="ja-JP" dirty="0" smtClean="0"/>
              <a:t>__await</a:t>
            </a:r>
            <a:endParaRPr kumimoji="1" lang="en-US" altLang="ja-JP" dirty="0"/>
          </a:p>
          <a:p>
            <a:pPr marL="571500" indent="-571500">
              <a:buFont typeface="Arial" panose="020B0604020202020204" pitchFamily="34" charset="0"/>
              <a:buChar char="•"/>
            </a:pPr>
            <a:r>
              <a:rPr kumimoji="1" lang="en-US" altLang="ja-JP" dirty="0" smtClean="0"/>
              <a:t>Main </a:t>
            </a:r>
            <a:r>
              <a:rPr kumimoji="1" lang="ja-JP" altLang="en-US" dirty="0" smtClean="0"/>
              <a:t>では </a:t>
            </a:r>
            <a:r>
              <a:rPr kumimoji="1" lang="en-US" altLang="ja-JP" dirty="0" smtClean="0"/>
              <a:t>__await </a:t>
            </a:r>
            <a:r>
              <a:rPr kumimoji="1" lang="ja-JP" altLang="en-US" dirty="0" smtClean="0"/>
              <a:t>が書けない            などなど</a:t>
            </a:r>
            <a:endParaRPr kumimoji="1" lang="en-US" altLang="ja-JP" dirty="0"/>
          </a:p>
        </p:txBody>
      </p:sp>
      <p:sp>
        <p:nvSpPr>
          <p:cNvPr id="3" name="タイトル 2"/>
          <p:cNvSpPr>
            <a:spLocks noGrp="1"/>
          </p:cNvSpPr>
          <p:nvPr>
            <p:ph type="title"/>
          </p:nvPr>
        </p:nvSpPr>
        <p:spPr/>
        <p:txBody>
          <a:bodyPr/>
          <a:lstStyle/>
          <a:p>
            <a:r>
              <a:rPr kumimoji="1" lang="en-US" altLang="ja-JP" dirty="0" smtClean="0"/>
              <a:t>MS</a:t>
            </a:r>
            <a:r>
              <a:rPr kumimoji="1" lang="ja-JP" altLang="en-US" dirty="0" smtClean="0"/>
              <a:t>の提案している</a:t>
            </a:r>
            <a:r>
              <a:rPr kumimoji="1" lang="en-US" altLang="ja-JP" dirty="0" smtClean="0"/>
              <a:t>VC++</a:t>
            </a:r>
            <a:r>
              <a:rPr kumimoji="1" lang="en-US" altLang="ja-JP" dirty="0" err="1" smtClean="0"/>
              <a:t>async</a:t>
            </a:r>
            <a:endParaRPr kumimoji="1" lang="ja-JP" altLang="en-US" dirty="0"/>
          </a:p>
        </p:txBody>
      </p:sp>
    </p:spTree>
    <p:extLst>
      <p:ext uri="{BB962C8B-B14F-4D97-AF65-F5344CB8AC3E}">
        <p14:creationId xmlns:p14="http://schemas.microsoft.com/office/powerpoint/2010/main" val="3137239056"/>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resumable</a:t>
            </a:r>
            <a:r>
              <a:rPr kumimoji="1" lang="en-US" altLang="ja-JP" dirty="0" smtClean="0"/>
              <a:t>/await Sample</a:t>
            </a:r>
            <a:endParaRPr kumimoji="1" lang="ja-JP" altLang="en-US" dirty="0"/>
          </a:p>
        </p:txBody>
      </p:sp>
      <p:sp>
        <p:nvSpPr>
          <p:cNvPr id="13" name="Text Placeholder 2"/>
          <p:cNvSpPr>
            <a:spLocks noGrp="1"/>
          </p:cNvSpPr>
          <p:nvPr>
            <p:ph type="body" sz="quarter" idx="10"/>
          </p:nvPr>
        </p:nvSpPr>
        <p:spPr>
          <a:xfrm>
            <a:off x="708833" y="1309776"/>
            <a:ext cx="10959291" cy="5548223"/>
          </a:xfrm>
        </p:spPr>
        <p:txBody>
          <a:bodyPr>
            <a:normAutofit fontScale="85000" lnSpcReduction="20000"/>
          </a:bodyPr>
          <a:lstStyle/>
          <a:p>
            <a:r>
              <a:rPr lang="en-US" altLang="ja-JP" dirty="0" smtClean="0"/>
              <a:t>#</a:t>
            </a:r>
            <a:r>
              <a:rPr lang="en-US" altLang="ja-JP" dirty="0"/>
              <a:t>include </a:t>
            </a:r>
            <a:r>
              <a:rPr lang="en-US" altLang="ja-JP" dirty="0" smtClean="0"/>
              <a:t>&lt;</a:t>
            </a:r>
            <a:r>
              <a:rPr lang="en-US" altLang="ja-JP" dirty="0" smtClean="0">
                <a:solidFill>
                  <a:srgbClr val="00B050"/>
                </a:solidFill>
              </a:rPr>
              <a:t>future</a:t>
            </a:r>
            <a:r>
              <a:rPr lang="en-US" altLang="ja-JP" dirty="0" smtClean="0"/>
              <a:t>&gt;</a:t>
            </a:r>
            <a:endParaRPr lang="en-US" altLang="ja-JP" sz="4800" dirty="0">
              <a:solidFill>
                <a:schemeClr val="accent5">
                  <a:lumMod val="75000"/>
                </a:schemeClr>
              </a:solidFill>
            </a:endParaRPr>
          </a:p>
          <a:p>
            <a:r>
              <a:rPr lang="en-US" altLang="ja-JP" dirty="0"/>
              <a:t>#include &lt;</a:t>
            </a:r>
            <a:r>
              <a:rPr lang="en-US" altLang="ja-JP" dirty="0" err="1" smtClean="0">
                <a:solidFill>
                  <a:srgbClr val="00B050"/>
                </a:solidFill>
              </a:rPr>
              <a:t>pplawait.h</a:t>
            </a:r>
            <a:r>
              <a:rPr lang="en-US" altLang="ja-JP" dirty="0" smtClean="0"/>
              <a:t>&gt;</a:t>
            </a:r>
            <a:endParaRPr lang="en-US" altLang="ja-JP" sz="4800" dirty="0">
              <a:solidFill>
                <a:schemeClr val="accent5">
                  <a:lumMod val="75000"/>
                </a:schemeClr>
              </a:solidFill>
            </a:endParaRPr>
          </a:p>
          <a:p>
            <a:r>
              <a:rPr lang="en-US" altLang="ja-JP" dirty="0" smtClean="0"/>
              <a:t>concurrency</a:t>
            </a:r>
            <a:r>
              <a:rPr lang="en-US" altLang="ja-JP" dirty="0"/>
              <a:t>::</a:t>
            </a:r>
            <a:r>
              <a:rPr lang="en-US" altLang="ja-JP" b="1" dirty="0"/>
              <a:t>task</a:t>
            </a:r>
            <a:r>
              <a:rPr lang="en-US" altLang="ja-JP" dirty="0"/>
              <a:t>&lt;</a:t>
            </a:r>
            <a:r>
              <a:rPr lang="en-US" altLang="ja-JP" dirty="0">
                <a:solidFill>
                  <a:schemeClr val="accent1"/>
                </a:solidFill>
              </a:rPr>
              <a:t>void</a:t>
            </a:r>
            <a:r>
              <a:rPr lang="en-US" altLang="ja-JP" dirty="0"/>
              <a:t>&gt; </a:t>
            </a:r>
            <a:r>
              <a:rPr lang="en-US" altLang="ja-JP" dirty="0" err="1" smtClean="0"/>
              <a:t>my_proc</a:t>
            </a:r>
            <a:r>
              <a:rPr lang="en-US" altLang="ja-JP" dirty="0" smtClean="0"/>
              <a:t>(</a:t>
            </a:r>
            <a:r>
              <a:rPr lang="en-US" altLang="ja-JP" dirty="0" smtClean="0">
                <a:solidFill>
                  <a:schemeClr val="accent1"/>
                </a:solidFill>
              </a:rPr>
              <a:t>void</a:t>
            </a:r>
            <a:r>
              <a:rPr lang="en-US" altLang="ja-JP" dirty="0"/>
              <a:t>) </a:t>
            </a:r>
            <a:r>
              <a:rPr lang="en-US" altLang="ja-JP" dirty="0">
                <a:solidFill>
                  <a:srgbClr val="FF0000"/>
                </a:solidFill>
              </a:rPr>
              <a:t>__</a:t>
            </a:r>
            <a:r>
              <a:rPr lang="en-US" altLang="ja-JP" dirty="0" err="1">
                <a:solidFill>
                  <a:srgbClr val="FF0000"/>
                </a:solidFill>
              </a:rPr>
              <a:t>resumable</a:t>
            </a:r>
            <a:r>
              <a:rPr lang="en-US" altLang="ja-JP" dirty="0"/>
              <a:t>{</a:t>
            </a:r>
          </a:p>
          <a:p>
            <a:r>
              <a:rPr lang="en-US" altLang="ja-JP" dirty="0" smtClean="0"/>
              <a:t>    auto </a:t>
            </a:r>
            <a:r>
              <a:rPr lang="en-US" altLang="ja-JP" dirty="0"/>
              <a:t>x = []() </a:t>
            </a:r>
            <a:r>
              <a:rPr lang="en-US" altLang="ja-JP" dirty="0">
                <a:solidFill>
                  <a:srgbClr val="FF0000"/>
                </a:solidFill>
              </a:rPr>
              <a:t>__</a:t>
            </a:r>
            <a:r>
              <a:rPr lang="en-US" altLang="ja-JP" dirty="0" err="1">
                <a:solidFill>
                  <a:srgbClr val="FF0000"/>
                </a:solidFill>
              </a:rPr>
              <a:t>resumable</a:t>
            </a:r>
            <a:r>
              <a:rPr lang="en-US" altLang="ja-JP" dirty="0"/>
              <a:t>-&gt;concurrency::</a:t>
            </a:r>
            <a:r>
              <a:rPr lang="en-US" altLang="ja-JP" dirty="0">
                <a:solidFill>
                  <a:schemeClr val="accent1"/>
                </a:solidFill>
              </a:rPr>
              <a:t>task</a:t>
            </a:r>
            <a:r>
              <a:rPr lang="en-US" altLang="ja-JP" dirty="0"/>
              <a:t>&lt;</a:t>
            </a:r>
            <a:r>
              <a:rPr lang="en-US" altLang="ja-JP" dirty="0">
                <a:solidFill>
                  <a:schemeClr val="accent1"/>
                </a:solidFill>
              </a:rPr>
              <a:t>void</a:t>
            </a:r>
            <a:r>
              <a:rPr lang="en-US" altLang="ja-JP" dirty="0"/>
              <a:t>&gt;</a:t>
            </a:r>
          </a:p>
          <a:p>
            <a:r>
              <a:rPr lang="en-US" altLang="ja-JP" dirty="0" smtClean="0"/>
              <a:t>    {</a:t>
            </a:r>
            <a:endParaRPr lang="ja-JP" altLang="en-US" dirty="0"/>
          </a:p>
          <a:p>
            <a:r>
              <a:rPr lang="en-US" altLang="ja-JP" dirty="0" smtClean="0"/>
              <a:t>        </a:t>
            </a:r>
            <a:r>
              <a:rPr lang="en-US" altLang="ja-JP" dirty="0" err="1" smtClean="0"/>
              <a:t>std</a:t>
            </a:r>
            <a:r>
              <a:rPr lang="en-US" altLang="ja-JP" dirty="0"/>
              <a:t>::</a:t>
            </a:r>
            <a:r>
              <a:rPr lang="en-US" altLang="ja-JP" dirty="0" err="1"/>
              <a:t>cout</a:t>
            </a:r>
            <a:r>
              <a:rPr lang="en-US" altLang="ja-JP" dirty="0"/>
              <a:t> &lt;&lt; </a:t>
            </a:r>
            <a:r>
              <a:rPr lang="en-US" altLang="ja-JP" dirty="0" smtClean="0"/>
              <a:t>“</a:t>
            </a:r>
            <a:r>
              <a:rPr lang="en-US" altLang="ja-JP" dirty="0" err="1" smtClean="0"/>
              <a:t>abc</a:t>
            </a:r>
            <a:r>
              <a:rPr lang="en-US" altLang="ja-JP" dirty="0" smtClean="0"/>
              <a:t>." </a:t>
            </a:r>
            <a:r>
              <a:rPr lang="en-US" altLang="ja-JP" dirty="0"/>
              <a:t>&lt;&lt; </a:t>
            </a:r>
            <a:r>
              <a:rPr lang="en-US" altLang="ja-JP" dirty="0" err="1"/>
              <a:t>std</a:t>
            </a:r>
            <a:r>
              <a:rPr lang="en-US" altLang="ja-JP" dirty="0"/>
              <a:t>::</a:t>
            </a:r>
            <a:r>
              <a:rPr lang="en-US" altLang="ja-JP" dirty="0" err="1"/>
              <a:t>endl</a:t>
            </a:r>
            <a:r>
              <a:rPr lang="en-US" altLang="ja-JP" dirty="0"/>
              <a:t>;</a:t>
            </a:r>
          </a:p>
          <a:p>
            <a:r>
              <a:rPr lang="en-US" altLang="ja-JP" dirty="0" smtClean="0"/>
              <a:t>    };</a:t>
            </a:r>
            <a:endParaRPr lang="ja-JP" altLang="en-US" dirty="0"/>
          </a:p>
          <a:p>
            <a:r>
              <a:rPr lang="en-US" altLang="ja-JP" dirty="0" smtClean="0"/>
              <a:t>    </a:t>
            </a:r>
            <a:r>
              <a:rPr lang="en-US" altLang="ja-JP" dirty="0" smtClean="0">
                <a:solidFill>
                  <a:srgbClr val="FF0000"/>
                </a:solidFill>
              </a:rPr>
              <a:t>__</a:t>
            </a:r>
            <a:r>
              <a:rPr lang="en-US" altLang="ja-JP" dirty="0">
                <a:solidFill>
                  <a:srgbClr val="FF0000"/>
                </a:solidFill>
              </a:rPr>
              <a:t>await </a:t>
            </a:r>
            <a:r>
              <a:rPr lang="en-US" altLang="ja-JP" dirty="0"/>
              <a:t>x</a:t>
            </a:r>
            <a:r>
              <a:rPr lang="en-US" altLang="ja-JP" dirty="0" smtClean="0"/>
              <a:t>();</a:t>
            </a:r>
            <a:endParaRPr lang="ja-JP" altLang="en-US" dirty="0"/>
          </a:p>
          <a:p>
            <a:r>
              <a:rPr lang="en-US" altLang="ja-JP" dirty="0" smtClean="0"/>
              <a:t>    </a:t>
            </a:r>
            <a:r>
              <a:rPr lang="en-US" altLang="ja-JP" dirty="0" err="1" smtClean="0"/>
              <a:t>std</a:t>
            </a:r>
            <a:r>
              <a:rPr lang="en-US" altLang="ja-JP" dirty="0"/>
              <a:t>::</a:t>
            </a:r>
            <a:r>
              <a:rPr lang="en-US" altLang="ja-JP" dirty="0" err="1"/>
              <a:t>cout</a:t>
            </a:r>
            <a:r>
              <a:rPr lang="en-US" altLang="ja-JP" dirty="0"/>
              <a:t> &lt;&lt; </a:t>
            </a:r>
            <a:r>
              <a:rPr lang="en-US" altLang="ja-JP" dirty="0" smtClean="0"/>
              <a:t>“def."</a:t>
            </a:r>
            <a:r>
              <a:rPr lang="ja-JP" altLang="en-US" dirty="0" smtClean="0"/>
              <a:t> </a:t>
            </a:r>
            <a:r>
              <a:rPr lang="en-US" altLang="ja-JP" dirty="0"/>
              <a:t>&lt;&lt;</a:t>
            </a:r>
            <a:r>
              <a:rPr lang="ja-JP" altLang="en-US" dirty="0"/>
              <a:t> </a:t>
            </a:r>
            <a:r>
              <a:rPr lang="en-US" altLang="ja-JP" dirty="0" err="1"/>
              <a:t>std</a:t>
            </a:r>
            <a:r>
              <a:rPr lang="en-US" altLang="ja-JP" dirty="0"/>
              <a:t>::</a:t>
            </a:r>
            <a:r>
              <a:rPr lang="en-US" altLang="ja-JP" dirty="0" err="1"/>
              <a:t>endl</a:t>
            </a:r>
            <a:r>
              <a:rPr lang="en-US" altLang="ja-JP" dirty="0"/>
              <a:t>;</a:t>
            </a:r>
          </a:p>
          <a:p>
            <a:r>
              <a:rPr lang="en-US" altLang="ja-JP" dirty="0" smtClean="0"/>
              <a:t>}</a:t>
            </a:r>
            <a:endParaRPr lang="ja-JP" altLang="en-US" dirty="0"/>
          </a:p>
          <a:p>
            <a:r>
              <a:rPr lang="en-US" altLang="ja-JP" dirty="0" err="1"/>
              <a:t>int</a:t>
            </a:r>
            <a:r>
              <a:rPr lang="en-US" altLang="ja-JP" dirty="0"/>
              <a:t> main() {</a:t>
            </a:r>
          </a:p>
          <a:p>
            <a:r>
              <a:rPr lang="en-US" altLang="ja-JP" dirty="0" smtClean="0"/>
              <a:t>    </a:t>
            </a:r>
            <a:r>
              <a:rPr lang="en-US" altLang="ja-JP" dirty="0" smtClean="0">
                <a:solidFill>
                  <a:schemeClr val="accent1"/>
                </a:solidFill>
              </a:rPr>
              <a:t>auto</a:t>
            </a:r>
            <a:r>
              <a:rPr lang="en-US" altLang="ja-JP" dirty="0" smtClean="0"/>
              <a:t> </a:t>
            </a:r>
            <a:r>
              <a:rPr lang="en-US" altLang="ja-JP" dirty="0"/>
              <a:t>task = </a:t>
            </a:r>
            <a:r>
              <a:rPr lang="en-US" altLang="ja-JP" dirty="0" err="1" smtClean="0"/>
              <a:t>my_proc</a:t>
            </a:r>
            <a:r>
              <a:rPr lang="en-US" altLang="ja-JP" dirty="0"/>
              <a:t>();</a:t>
            </a:r>
          </a:p>
          <a:p>
            <a:r>
              <a:rPr lang="en-US" altLang="ja-JP" dirty="0" smtClean="0"/>
              <a:t>    </a:t>
            </a:r>
            <a:r>
              <a:rPr lang="en-US" altLang="ja-JP" dirty="0" err="1" smtClean="0"/>
              <a:t>task.wait</a:t>
            </a:r>
            <a:r>
              <a:rPr lang="en-US" altLang="ja-JP" dirty="0"/>
              <a:t>();</a:t>
            </a:r>
          </a:p>
          <a:p>
            <a:r>
              <a:rPr lang="en-US" altLang="ja-JP" dirty="0" smtClean="0"/>
              <a:t>}</a:t>
            </a:r>
            <a:endParaRPr lang="ja-JP" altLang="en-US" dirty="0"/>
          </a:p>
        </p:txBody>
      </p:sp>
    </p:spTree>
    <p:extLst>
      <p:ext uri="{BB962C8B-B14F-4D97-AF65-F5344CB8AC3E}">
        <p14:creationId xmlns:p14="http://schemas.microsoft.com/office/powerpoint/2010/main" val="2756355091"/>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971952"/>
            <a:ext cx="11149013" cy="914096"/>
          </a:xfrm>
        </p:spPr>
        <p:txBody>
          <a:bodyPr/>
          <a:lstStyle/>
          <a:p>
            <a:r>
              <a:rPr lang="en-US" dirty="0" smtClean="0"/>
              <a:t>4. C++/CX</a:t>
            </a:r>
            <a:r>
              <a:rPr lang="ja-JP" altLang="en-US" dirty="0" smtClean="0"/>
              <a:t>非同期処理</a:t>
            </a:r>
            <a:endParaRPr lang="en-US" dirty="0"/>
          </a:p>
        </p:txBody>
      </p:sp>
      <p:sp>
        <p:nvSpPr>
          <p:cNvPr id="2" name="TextBox 1"/>
          <p:cNvSpPr txBox="1"/>
          <p:nvPr/>
        </p:nvSpPr>
        <p:spPr>
          <a:xfrm>
            <a:off x="616689" y="3710763"/>
            <a:ext cx="461665" cy="430887"/>
          </a:xfrm>
          <a:prstGeom prst="rect">
            <a:avLst/>
          </a:prstGeom>
          <a:noFill/>
        </p:spPr>
        <p:txBody>
          <a:bodyPr wrap="none" lIns="0" tIns="0" rIns="0" bIns="0" rtlCol="0">
            <a:spAutoFit/>
          </a:bodyPr>
          <a:lstStyle/>
          <a:p>
            <a:pPr marL="457200" indent="-457200">
              <a:spcBef>
                <a:spcPts val="600"/>
              </a:spcBef>
              <a:buFont typeface="Wingdings" pitchFamily="2" charset="2"/>
              <a:buChar char="§"/>
            </a:pPr>
            <a:endParaRPr lang="en-US" sz="2800" dirty="0" smtClean="0">
              <a:solidFill>
                <a:schemeClr val="bg1"/>
              </a:solidFill>
            </a:endParaRPr>
          </a:p>
        </p:txBody>
      </p:sp>
    </p:spTree>
    <p:extLst>
      <p:ext uri="{BB962C8B-B14F-4D97-AF65-F5344CB8AC3E}">
        <p14:creationId xmlns:p14="http://schemas.microsoft.com/office/powerpoint/2010/main" val="1881961893"/>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C++/CX</a:t>
            </a:r>
            <a:r>
              <a:rPr kumimoji="1" lang="ja-JP" altLang="en-US" dirty="0" smtClean="0"/>
              <a:t>事情</a:t>
            </a:r>
            <a:endParaRPr kumimoji="1" lang="ja-JP" altLang="en-US" dirty="0"/>
          </a:p>
        </p:txBody>
      </p:sp>
      <p:sp>
        <p:nvSpPr>
          <p:cNvPr id="5" name="テキスト プレースホルダー 4"/>
          <p:cNvSpPr>
            <a:spLocks noGrp="1"/>
          </p:cNvSpPr>
          <p:nvPr>
            <p:ph type="body" sz="quarter" idx="10"/>
          </p:nvPr>
        </p:nvSpPr>
        <p:spPr/>
        <p:txBody>
          <a:bodyPr/>
          <a:lstStyle/>
          <a:p>
            <a:r>
              <a:rPr kumimoji="1" lang="en-US" altLang="ja-JP" dirty="0" smtClean="0"/>
              <a:t>C++11 </a:t>
            </a:r>
            <a:r>
              <a:rPr kumimoji="1" lang="ja-JP" altLang="en-US" dirty="0" smtClean="0"/>
              <a:t>前提のコーディング</a:t>
            </a:r>
            <a:endParaRPr kumimoji="1" lang="en-US" altLang="ja-JP" dirty="0" smtClean="0"/>
          </a:p>
          <a:p>
            <a:endParaRPr kumimoji="1" lang="en-US" altLang="ja-JP" dirty="0" smtClean="0"/>
          </a:p>
          <a:p>
            <a:pPr marL="571500" indent="-571500">
              <a:buFont typeface="Arial" panose="020B0604020202020204" pitchFamily="34" charset="0"/>
              <a:buChar char="•"/>
            </a:pPr>
            <a:r>
              <a:rPr kumimoji="1" lang="ja-JP" altLang="en-US" dirty="0" smtClean="0"/>
              <a:t>自作</a:t>
            </a:r>
            <a:r>
              <a:rPr kumimoji="1" lang="ja-JP" altLang="en-US" dirty="0"/>
              <a:t>スレッド</a:t>
            </a:r>
            <a:r>
              <a:rPr kumimoji="1" lang="ja-JP" altLang="en-US" dirty="0" smtClean="0"/>
              <a:t>は使わない</a:t>
            </a:r>
            <a:r>
              <a:rPr kumimoji="1" lang="en-US" altLang="ja-JP" dirty="0" smtClean="0"/>
              <a:t>(PPL Task</a:t>
            </a:r>
            <a:r>
              <a:rPr kumimoji="1" lang="ja-JP" altLang="en-US" dirty="0" smtClean="0"/>
              <a:t>標準利用</a:t>
            </a:r>
            <a:r>
              <a:rPr kumimoji="1" lang="en-US" altLang="ja-JP" dirty="0" smtClean="0"/>
              <a:t>)</a:t>
            </a:r>
          </a:p>
          <a:p>
            <a:pPr marL="571500" indent="-571500">
              <a:buFont typeface="Arial" panose="020B0604020202020204" pitchFamily="34" charset="0"/>
              <a:buChar char="•"/>
            </a:pPr>
            <a:r>
              <a:rPr kumimoji="1" lang="en-US" altLang="ja-JP" dirty="0" err="1"/>
              <a:t>s</a:t>
            </a:r>
            <a:r>
              <a:rPr kumimoji="1" lang="en-US" altLang="ja-JP" dirty="0" err="1" smtClean="0"/>
              <a:t>td</a:t>
            </a:r>
            <a:r>
              <a:rPr kumimoji="1" lang="en-US" altLang="ja-JP" dirty="0" smtClean="0"/>
              <a:t>::</a:t>
            </a:r>
            <a:r>
              <a:rPr kumimoji="1" lang="en-US" altLang="ja-JP" dirty="0" err="1" smtClean="0"/>
              <a:t>shared_ptr</a:t>
            </a:r>
            <a:r>
              <a:rPr kumimoji="1" lang="en-US" altLang="ja-JP" dirty="0" smtClean="0"/>
              <a:t>, </a:t>
            </a:r>
            <a:r>
              <a:rPr kumimoji="1" lang="ja-JP" altLang="en-US" dirty="0" smtClean="0"/>
              <a:t>ラムダ式など積極的に利用</a:t>
            </a:r>
            <a:endParaRPr kumimoji="1" lang="en-US" altLang="ja-JP" dirty="0" smtClean="0"/>
          </a:p>
          <a:p>
            <a:pPr marL="571500" indent="-571500">
              <a:buFont typeface="Arial" panose="020B0604020202020204" pitchFamily="34" charset="0"/>
              <a:buChar char="•"/>
            </a:pPr>
            <a:r>
              <a:rPr kumimoji="1" lang="en-US" altLang="ja-JP" dirty="0" smtClean="0"/>
              <a:t>C++</a:t>
            </a:r>
            <a:r>
              <a:rPr kumimoji="1" lang="ja-JP" altLang="en-US" dirty="0" smtClean="0"/>
              <a:t>の規格のバージョンアップに伴ってコーディング方法もここ数年変化</a:t>
            </a:r>
            <a:endParaRPr kumimoji="1" lang="en-US" altLang="ja-JP" dirty="0" smtClean="0"/>
          </a:p>
          <a:p>
            <a:pPr marL="571500" indent="-571500">
              <a:buFont typeface="Arial" panose="020B0604020202020204" pitchFamily="34" charset="0"/>
              <a:buChar char="•"/>
            </a:pPr>
            <a:endParaRPr kumimoji="1" lang="en-US" altLang="ja-JP" dirty="0" smtClean="0"/>
          </a:p>
        </p:txBody>
      </p:sp>
    </p:spTree>
    <p:extLst>
      <p:ext uri="{BB962C8B-B14F-4D97-AF65-F5344CB8AC3E}">
        <p14:creationId xmlns:p14="http://schemas.microsoft.com/office/powerpoint/2010/main" val="3875230931"/>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C++/CX Sample</a:t>
            </a:r>
            <a:r>
              <a:rPr kumimoji="1" lang="ja-JP" altLang="en-US" dirty="0"/>
              <a:t> </a:t>
            </a:r>
            <a:r>
              <a:rPr kumimoji="1" lang="en-US" altLang="ja-JP" dirty="0" smtClean="0"/>
              <a:t>.then</a:t>
            </a:r>
            <a:r>
              <a:rPr kumimoji="1" lang="ja-JP" altLang="en-US" dirty="0" smtClean="0"/>
              <a:t>版</a:t>
            </a:r>
            <a:endParaRPr kumimoji="1" lang="ja-JP" altLang="en-US" dirty="0"/>
          </a:p>
        </p:txBody>
      </p:sp>
      <p:sp>
        <p:nvSpPr>
          <p:cNvPr id="13" name="Text Placeholder 2"/>
          <p:cNvSpPr>
            <a:spLocks noGrp="1"/>
          </p:cNvSpPr>
          <p:nvPr>
            <p:ph type="body" sz="quarter" idx="10"/>
          </p:nvPr>
        </p:nvSpPr>
        <p:spPr>
          <a:xfrm>
            <a:off x="708833" y="1309776"/>
            <a:ext cx="10959291" cy="5548223"/>
          </a:xfrm>
        </p:spPr>
        <p:txBody>
          <a:bodyPr>
            <a:normAutofit fontScale="92500" lnSpcReduction="20000"/>
          </a:bodyPr>
          <a:lstStyle/>
          <a:p>
            <a:r>
              <a:rPr lang="en-US" altLang="ja-JP" dirty="0"/>
              <a:t>void App1::</a:t>
            </a:r>
            <a:r>
              <a:rPr lang="en-US" altLang="ja-JP" dirty="0" err="1"/>
              <a:t>MainPage</a:t>
            </a:r>
            <a:r>
              <a:rPr lang="en-US" altLang="ja-JP" dirty="0"/>
              <a:t>::</a:t>
            </a:r>
            <a:r>
              <a:rPr lang="en-US" altLang="ja-JP" dirty="0" err="1" smtClean="0"/>
              <a:t>my_btn_click</a:t>
            </a:r>
            <a:r>
              <a:rPr lang="en-US" altLang="ja-JP" dirty="0" smtClean="0"/>
              <a:t>(</a:t>
            </a:r>
          </a:p>
          <a:p>
            <a:r>
              <a:rPr lang="en-US" altLang="ja-JP" dirty="0" smtClean="0"/>
              <a:t> Platform</a:t>
            </a:r>
            <a:r>
              <a:rPr lang="en-US" altLang="ja-JP" dirty="0"/>
              <a:t>::Object^ sender, </a:t>
            </a:r>
          </a:p>
          <a:p>
            <a:r>
              <a:rPr lang="en-US" altLang="ja-JP" dirty="0" smtClean="0"/>
              <a:t> Windows</a:t>
            </a:r>
            <a:r>
              <a:rPr lang="en-US" altLang="ja-JP" dirty="0"/>
              <a:t>::UI::</a:t>
            </a:r>
            <a:r>
              <a:rPr lang="en-US" altLang="ja-JP" dirty="0" err="1"/>
              <a:t>Xaml</a:t>
            </a:r>
            <a:r>
              <a:rPr lang="en-US" altLang="ja-JP" dirty="0"/>
              <a:t>::</a:t>
            </a:r>
            <a:r>
              <a:rPr lang="en-US" altLang="ja-JP" dirty="0" err="1"/>
              <a:t>RoutedEventArgs</a:t>
            </a:r>
            <a:r>
              <a:rPr lang="en-US" altLang="ja-JP" dirty="0"/>
              <a:t>^ e)</a:t>
            </a:r>
          </a:p>
          <a:p>
            <a:r>
              <a:rPr lang="en-US" altLang="ja-JP" dirty="0"/>
              <a:t>{</a:t>
            </a:r>
            <a:endParaRPr lang="ja-JP" altLang="en-US" dirty="0"/>
          </a:p>
          <a:p>
            <a:r>
              <a:rPr lang="en-US" altLang="ja-JP" dirty="0"/>
              <a:t>  </a:t>
            </a:r>
            <a:r>
              <a:rPr lang="en-US" altLang="ja-JP" dirty="0" smtClean="0">
                <a:solidFill>
                  <a:schemeClr val="accent1"/>
                </a:solidFill>
              </a:rPr>
              <a:t>task</a:t>
            </a:r>
            <a:r>
              <a:rPr lang="en-US" altLang="ja-JP" dirty="0" smtClean="0"/>
              <a:t>&lt;</a:t>
            </a:r>
            <a:r>
              <a:rPr lang="en-US" altLang="ja-JP" dirty="0" err="1" smtClean="0">
                <a:solidFill>
                  <a:schemeClr val="accent1"/>
                </a:solidFill>
              </a:rPr>
              <a:t>StorageFile</a:t>
            </a:r>
            <a:r>
              <a:rPr lang="en-US" altLang="ja-JP" dirty="0" smtClean="0"/>
              <a:t>^&gt;(</a:t>
            </a:r>
          </a:p>
          <a:p>
            <a:r>
              <a:rPr lang="en-US" altLang="ja-JP" dirty="0"/>
              <a:t> </a:t>
            </a:r>
            <a:r>
              <a:rPr lang="en-US" altLang="ja-JP" dirty="0" smtClean="0"/>
              <a:t>   </a:t>
            </a:r>
            <a:r>
              <a:rPr lang="en-US" altLang="ja-JP" dirty="0" err="1" smtClean="0">
                <a:solidFill>
                  <a:schemeClr val="accent1"/>
                </a:solidFill>
              </a:rPr>
              <a:t>KnownFolders</a:t>
            </a:r>
            <a:r>
              <a:rPr lang="en-US" altLang="ja-JP" dirty="0"/>
              <a:t>::</a:t>
            </a:r>
            <a:r>
              <a:rPr lang="en-US" altLang="ja-JP" dirty="0" err="1"/>
              <a:t>DocumentsLibrary</a:t>
            </a:r>
            <a:r>
              <a:rPr lang="en-US" altLang="ja-JP" dirty="0"/>
              <a:t>-&gt;</a:t>
            </a:r>
            <a:r>
              <a:rPr lang="en-US" altLang="ja-JP" dirty="0" err="1">
                <a:solidFill>
                  <a:schemeClr val="accent1"/>
                </a:solidFill>
              </a:rPr>
              <a:t>CreateFileAsync</a:t>
            </a:r>
            <a:r>
              <a:rPr lang="en-US" altLang="ja-JP" dirty="0" smtClean="0"/>
              <a:t>(</a:t>
            </a:r>
          </a:p>
          <a:p>
            <a:r>
              <a:rPr lang="en-US" altLang="ja-JP" dirty="0"/>
              <a:t> </a:t>
            </a:r>
            <a:r>
              <a:rPr lang="en-US" altLang="ja-JP" dirty="0" smtClean="0"/>
              <a:t>     </a:t>
            </a:r>
            <a:r>
              <a:rPr lang="en-US" altLang="ja-JP" dirty="0" err="1" smtClean="0"/>
              <a:t>my_txt</a:t>
            </a:r>
            <a:r>
              <a:rPr lang="en-US" altLang="ja-JP" dirty="0" smtClean="0"/>
              <a:t>-</a:t>
            </a:r>
            <a:r>
              <a:rPr lang="en-US" altLang="ja-JP" dirty="0"/>
              <a:t>&gt;</a:t>
            </a:r>
            <a:r>
              <a:rPr lang="en-US" altLang="ja-JP" dirty="0" smtClean="0"/>
              <a:t>Text</a:t>
            </a:r>
          </a:p>
          <a:p>
            <a:r>
              <a:rPr lang="en-US" altLang="ja-JP" dirty="0"/>
              <a:t> </a:t>
            </a:r>
            <a:r>
              <a:rPr lang="en-US" altLang="ja-JP" dirty="0" smtClean="0"/>
              <a:t>    ,</a:t>
            </a:r>
            <a:r>
              <a:rPr lang="en-US" altLang="ja-JP" dirty="0" err="1" smtClean="0"/>
              <a:t>CreationCollisionOption</a:t>
            </a:r>
            <a:r>
              <a:rPr lang="en-US" altLang="ja-JP" dirty="0"/>
              <a:t>::</a:t>
            </a:r>
            <a:r>
              <a:rPr lang="en-US" altLang="ja-JP" dirty="0" err="1"/>
              <a:t>ReplaceExisting</a:t>
            </a:r>
            <a:r>
              <a:rPr lang="en-US" altLang="ja-JP" dirty="0" smtClean="0"/>
              <a:t>)</a:t>
            </a:r>
          </a:p>
          <a:p>
            <a:r>
              <a:rPr lang="en-US" altLang="ja-JP" dirty="0"/>
              <a:t> </a:t>
            </a:r>
            <a:r>
              <a:rPr lang="en-US" altLang="ja-JP" dirty="0" smtClean="0"/>
              <a:t> )</a:t>
            </a:r>
            <a:r>
              <a:rPr lang="en-US" altLang="ja-JP" dirty="0" smtClean="0">
                <a:solidFill>
                  <a:srgbClr val="FF0000"/>
                </a:solidFill>
              </a:rPr>
              <a:t>.</a:t>
            </a:r>
            <a:r>
              <a:rPr lang="en-US" altLang="ja-JP" dirty="0">
                <a:solidFill>
                  <a:srgbClr val="FF0000"/>
                </a:solidFill>
              </a:rPr>
              <a:t>then</a:t>
            </a:r>
            <a:r>
              <a:rPr lang="en-US" altLang="ja-JP" dirty="0"/>
              <a:t>([this](</a:t>
            </a:r>
            <a:r>
              <a:rPr lang="en-US" altLang="ja-JP" dirty="0" err="1"/>
              <a:t>StorageFile</a:t>
            </a:r>
            <a:r>
              <a:rPr lang="en-US" altLang="ja-JP" dirty="0"/>
              <a:t>^ file)</a:t>
            </a:r>
          </a:p>
          <a:p>
            <a:r>
              <a:rPr lang="ja-JP" altLang="en-US" dirty="0"/>
              <a:t>    </a:t>
            </a:r>
            <a:r>
              <a:rPr lang="en-US" altLang="ja-JP" dirty="0"/>
              <a:t>{</a:t>
            </a:r>
            <a:endParaRPr lang="ja-JP" altLang="en-US" dirty="0"/>
          </a:p>
          <a:p>
            <a:r>
              <a:rPr lang="en-US" altLang="ja-JP" dirty="0" smtClean="0"/>
              <a:t>       my_btn_01-</a:t>
            </a:r>
            <a:r>
              <a:rPr lang="en-US" altLang="ja-JP" dirty="0"/>
              <a:t>&gt;Content = </a:t>
            </a:r>
            <a:r>
              <a:rPr lang="en-US" altLang="ja-JP" dirty="0" smtClean="0"/>
              <a:t>“</a:t>
            </a:r>
            <a:r>
              <a:rPr lang="ja-JP" altLang="en-US" dirty="0" smtClean="0"/>
              <a:t>ファイル作成しました</a:t>
            </a:r>
            <a:r>
              <a:rPr lang="en-US" altLang="ja-JP" dirty="0" smtClean="0"/>
              <a:t>";</a:t>
            </a:r>
            <a:endParaRPr lang="ja-JP" altLang="en-US" dirty="0"/>
          </a:p>
          <a:p>
            <a:r>
              <a:rPr lang="en-US" altLang="ja-JP" dirty="0" smtClean="0"/>
              <a:t>  });</a:t>
            </a:r>
            <a:endParaRPr lang="ja-JP" altLang="en-US" dirty="0"/>
          </a:p>
          <a:p>
            <a:r>
              <a:rPr lang="en-US" altLang="ja-JP" dirty="0"/>
              <a:t>}</a:t>
            </a:r>
            <a:endParaRPr lang="ja-JP" altLang="en-US" dirty="0"/>
          </a:p>
        </p:txBody>
      </p:sp>
    </p:spTree>
    <p:extLst>
      <p:ext uri="{BB962C8B-B14F-4D97-AF65-F5344CB8AC3E}">
        <p14:creationId xmlns:p14="http://schemas.microsoft.com/office/powerpoint/2010/main" val="4152912318"/>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C++/CX Sample</a:t>
            </a:r>
            <a:r>
              <a:rPr kumimoji="1" lang="ja-JP" altLang="en-US" dirty="0"/>
              <a:t> </a:t>
            </a:r>
            <a:r>
              <a:rPr kumimoji="1" lang="en-US" altLang="ja-JP" dirty="0" err="1" smtClean="0"/>
              <a:t>resumable</a:t>
            </a:r>
            <a:r>
              <a:rPr kumimoji="1" lang="en-US" altLang="ja-JP" dirty="0" smtClean="0"/>
              <a:t>/await</a:t>
            </a:r>
            <a:r>
              <a:rPr kumimoji="1" lang="ja-JP" altLang="en-US" dirty="0" smtClean="0"/>
              <a:t>版</a:t>
            </a:r>
            <a:endParaRPr kumimoji="1" lang="ja-JP" altLang="en-US" dirty="0"/>
          </a:p>
        </p:txBody>
      </p:sp>
      <p:sp>
        <p:nvSpPr>
          <p:cNvPr id="13" name="Text Placeholder 2"/>
          <p:cNvSpPr>
            <a:spLocks noGrp="1"/>
          </p:cNvSpPr>
          <p:nvPr>
            <p:ph type="body" sz="quarter" idx="10"/>
          </p:nvPr>
        </p:nvSpPr>
        <p:spPr>
          <a:xfrm>
            <a:off x="708833" y="1309776"/>
            <a:ext cx="10959291" cy="5548223"/>
          </a:xfrm>
        </p:spPr>
        <p:txBody>
          <a:bodyPr>
            <a:normAutofit/>
          </a:bodyPr>
          <a:lstStyle/>
          <a:p>
            <a:r>
              <a:rPr lang="en-US" altLang="ja-JP" dirty="0"/>
              <a:t>concurrency::</a:t>
            </a:r>
            <a:r>
              <a:rPr lang="en-US" altLang="ja-JP" dirty="0">
                <a:solidFill>
                  <a:schemeClr val="accent1"/>
                </a:solidFill>
              </a:rPr>
              <a:t>task</a:t>
            </a:r>
            <a:r>
              <a:rPr lang="en-US" altLang="ja-JP" dirty="0"/>
              <a:t>&lt;</a:t>
            </a:r>
            <a:r>
              <a:rPr lang="en-US" altLang="ja-JP" dirty="0">
                <a:solidFill>
                  <a:schemeClr val="accent1"/>
                </a:solidFill>
              </a:rPr>
              <a:t>void</a:t>
            </a:r>
            <a:r>
              <a:rPr lang="en-US" altLang="ja-JP" dirty="0"/>
              <a:t>&gt;</a:t>
            </a:r>
            <a:r>
              <a:rPr lang="en-US" altLang="ja-JP" dirty="0" smtClean="0"/>
              <a:t> </a:t>
            </a:r>
            <a:r>
              <a:rPr lang="en-US" altLang="ja-JP" dirty="0"/>
              <a:t>App1::</a:t>
            </a:r>
            <a:r>
              <a:rPr lang="en-US" altLang="ja-JP" dirty="0" err="1"/>
              <a:t>MainPage</a:t>
            </a:r>
            <a:r>
              <a:rPr lang="en-US" altLang="ja-JP" dirty="0"/>
              <a:t>::</a:t>
            </a:r>
            <a:r>
              <a:rPr lang="en-US" altLang="ja-JP" dirty="0" err="1" smtClean="0"/>
              <a:t>my_btn_click</a:t>
            </a:r>
            <a:r>
              <a:rPr lang="en-US" altLang="ja-JP" dirty="0" smtClean="0"/>
              <a:t>(</a:t>
            </a:r>
          </a:p>
          <a:p>
            <a:r>
              <a:rPr lang="en-US" altLang="ja-JP" dirty="0" smtClean="0"/>
              <a:t> Platform</a:t>
            </a:r>
            <a:r>
              <a:rPr lang="en-US" altLang="ja-JP" dirty="0"/>
              <a:t>::Object^ sender, </a:t>
            </a:r>
          </a:p>
          <a:p>
            <a:r>
              <a:rPr lang="en-US" altLang="ja-JP" dirty="0" smtClean="0"/>
              <a:t> Windows</a:t>
            </a:r>
            <a:r>
              <a:rPr lang="en-US" altLang="ja-JP" dirty="0"/>
              <a:t>::UI::</a:t>
            </a:r>
            <a:r>
              <a:rPr lang="en-US" altLang="ja-JP" dirty="0" err="1"/>
              <a:t>Xaml</a:t>
            </a:r>
            <a:r>
              <a:rPr lang="en-US" altLang="ja-JP" dirty="0"/>
              <a:t>::</a:t>
            </a:r>
            <a:r>
              <a:rPr lang="en-US" altLang="ja-JP" dirty="0" err="1"/>
              <a:t>RoutedEventArgs</a:t>
            </a:r>
            <a:r>
              <a:rPr lang="en-US" altLang="ja-JP" dirty="0"/>
              <a:t>^ e</a:t>
            </a:r>
            <a:r>
              <a:rPr lang="en-US" altLang="ja-JP" dirty="0" smtClean="0"/>
              <a:t>)</a:t>
            </a:r>
            <a:r>
              <a:rPr lang="en-US" altLang="ja-JP" dirty="0" smtClean="0">
                <a:solidFill>
                  <a:srgbClr val="FF0000"/>
                </a:solidFill>
              </a:rPr>
              <a:t>__</a:t>
            </a:r>
            <a:r>
              <a:rPr lang="en-US" altLang="ja-JP" dirty="0" err="1" smtClean="0">
                <a:solidFill>
                  <a:srgbClr val="FF0000"/>
                </a:solidFill>
              </a:rPr>
              <a:t>resumable</a:t>
            </a:r>
            <a:endParaRPr lang="en-US" altLang="ja-JP" dirty="0">
              <a:solidFill>
                <a:srgbClr val="FF0000"/>
              </a:solidFill>
            </a:endParaRPr>
          </a:p>
          <a:p>
            <a:r>
              <a:rPr lang="en-US" altLang="ja-JP" dirty="0"/>
              <a:t>{</a:t>
            </a:r>
            <a:endParaRPr lang="ja-JP" altLang="en-US" dirty="0"/>
          </a:p>
          <a:p>
            <a:r>
              <a:rPr lang="en-US" altLang="ja-JP" dirty="0" smtClean="0"/>
              <a:t>  </a:t>
            </a:r>
            <a:r>
              <a:rPr lang="en-US" altLang="ja-JP" dirty="0" smtClean="0">
                <a:solidFill>
                  <a:schemeClr val="accent1"/>
                </a:solidFill>
              </a:rPr>
              <a:t>auto</a:t>
            </a:r>
            <a:r>
              <a:rPr lang="en-US" altLang="ja-JP" dirty="0" smtClean="0"/>
              <a:t> file </a:t>
            </a:r>
            <a:r>
              <a:rPr lang="en-US" altLang="ja-JP" dirty="0"/>
              <a:t>= </a:t>
            </a:r>
            <a:r>
              <a:rPr lang="en-US" altLang="ja-JP" dirty="0">
                <a:solidFill>
                  <a:srgbClr val="FF0000"/>
                </a:solidFill>
              </a:rPr>
              <a:t>__await </a:t>
            </a:r>
            <a:r>
              <a:rPr lang="en-US" altLang="ja-JP" dirty="0"/>
              <a:t>file-&gt;</a:t>
            </a:r>
            <a:r>
              <a:rPr lang="en-US" altLang="ja-JP" dirty="0" err="1" smtClean="0">
                <a:solidFill>
                  <a:schemeClr val="accent1"/>
                </a:solidFill>
              </a:rPr>
              <a:t>CreateFileAsync</a:t>
            </a:r>
            <a:r>
              <a:rPr lang="en-US" altLang="ja-JP" dirty="0" smtClean="0"/>
              <a:t>(</a:t>
            </a:r>
          </a:p>
          <a:p>
            <a:r>
              <a:rPr lang="en-US" altLang="ja-JP" dirty="0"/>
              <a:t> </a:t>
            </a:r>
            <a:r>
              <a:rPr lang="en-US" altLang="ja-JP" dirty="0" smtClean="0"/>
              <a:t>       </a:t>
            </a:r>
            <a:r>
              <a:rPr lang="en-US" altLang="ja-JP" dirty="0" err="1" smtClean="0"/>
              <a:t>my_txt</a:t>
            </a:r>
            <a:r>
              <a:rPr lang="en-US" altLang="ja-JP" dirty="0" smtClean="0"/>
              <a:t>-</a:t>
            </a:r>
            <a:r>
              <a:rPr lang="en-US" altLang="ja-JP" dirty="0"/>
              <a:t>&gt;Text, </a:t>
            </a:r>
            <a:r>
              <a:rPr lang="en-US" altLang="ja-JP" dirty="0" smtClean="0"/>
              <a:t>      </a:t>
            </a:r>
          </a:p>
          <a:p>
            <a:r>
              <a:rPr lang="en-US" altLang="ja-JP" dirty="0"/>
              <a:t> </a:t>
            </a:r>
            <a:r>
              <a:rPr lang="en-US" altLang="ja-JP" dirty="0" smtClean="0"/>
              <a:t>       </a:t>
            </a:r>
            <a:r>
              <a:rPr lang="en-US" altLang="ja-JP" dirty="0" err="1" smtClean="0"/>
              <a:t>CreationCollisionOption</a:t>
            </a:r>
            <a:r>
              <a:rPr lang="en-US" altLang="ja-JP" dirty="0"/>
              <a:t>::</a:t>
            </a:r>
            <a:r>
              <a:rPr lang="en-US" altLang="ja-JP" dirty="0" err="1"/>
              <a:t>ReplaceExisting</a:t>
            </a:r>
            <a:r>
              <a:rPr lang="en-US" altLang="ja-JP" dirty="0"/>
              <a:t>);</a:t>
            </a:r>
          </a:p>
          <a:p>
            <a:r>
              <a:rPr lang="en-US" altLang="ja-JP" dirty="0" smtClean="0"/>
              <a:t>      my_btn_01-</a:t>
            </a:r>
            <a:r>
              <a:rPr lang="en-US" altLang="ja-JP" dirty="0"/>
              <a:t>&gt;Content = </a:t>
            </a:r>
            <a:r>
              <a:rPr lang="en-US" altLang="ja-JP" dirty="0" smtClean="0"/>
              <a:t>“</a:t>
            </a:r>
            <a:r>
              <a:rPr lang="ja-JP" altLang="en-US" dirty="0" smtClean="0"/>
              <a:t>ファイル作成しました</a:t>
            </a:r>
            <a:r>
              <a:rPr lang="en-US" altLang="ja-JP" dirty="0" smtClean="0"/>
              <a:t>";</a:t>
            </a:r>
            <a:endParaRPr lang="ja-JP" altLang="en-US" dirty="0"/>
          </a:p>
          <a:p>
            <a:r>
              <a:rPr lang="en-US" altLang="ja-JP" dirty="0"/>
              <a:t>}</a:t>
            </a:r>
            <a:endParaRPr lang="ja-JP" altLang="en-US" dirty="0"/>
          </a:p>
        </p:txBody>
      </p:sp>
    </p:spTree>
    <p:extLst>
      <p:ext uri="{BB962C8B-B14F-4D97-AF65-F5344CB8AC3E}">
        <p14:creationId xmlns:p14="http://schemas.microsoft.com/office/powerpoint/2010/main" val="345990194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971952"/>
            <a:ext cx="11149013" cy="914096"/>
          </a:xfrm>
        </p:spPr>
        <p:txBody>
          <a:bodyPr/>
          <a:lstStyle/>
          <a:p>
            <a:r>
              <a:rPr lang="en-US" dirty="0"/>
              <a:t>1</a:t>
            </a:r>
            <a:r>
              <a:rPr lang="en-US" dirty="0" smtClean="0"/>
              <a:t>. </a:t>
            </a:r>
            <a:r>
              <a:rPr lang="ja-JP" altLang="en-US" dirty="0" smtClean="0"/>
              <a:t>非同期って何よ</a:t>
            </a:r>
            <a:r>
              <a:rPr lang="en-US" altLang="ja-JP" dirty="0" smtClean="0"/>
              <a:t>?</a:t>
            </a:r>
            <a:endParaRPr lang="en-US" dirty="0"/>
          </a:p>
        </p:txBody>
      </p:sp>
      <p:sp>
        <p:nvSpPr>
          <p:cNvPr id="2" name="TextBox 1"/>
          <p:cNvSpPr txBox="1"/>
          <p:nvPr/>
        </p:nvSpPr>
        <p:spPr>
          <a:xfrm>
            <a:off x="616689" y="3710763"/>
            <a:ext cx="461665" cy="430887"/>
          </a:xfrm>
          <a:prstGeom prst="rect">
            <a:avLst/>
          </a:prstGeom>
          <a:noFill/>
        </p:spPr>
        <p:txBody>
          <a:bodyPr wrap="none" lIns="0" tIns="0" rIns="0" bIns="0" rtlCol="0">
            <a:spAutoFit/>
          </a:bodyPr>
          <a:lstStyle/>
          <a:p>
            <a:pPr marL="457200" indent="-457200">
              <a:spcBef>
                <a:spcPts val="600"/>
              </a:spcBef>
              <a:buFont typeface="Wingdings" pitchFamily="2" charset="2"/>
              <a:buChar char="§"/>
            </a:pPr>
            <a:endParaRPr lang="en-US" sz="2800" dirty="0" smtClean="0">
              <a:solidFill>
                <a:schemeClr val="bg1"/>
              </a:solidFill>
            </a:endParaRPr>
          </a:p>
        </p:txBody>
      </p:sp>
    </p:spTree>
    <p:extLst>
      <p:ext uri="{BB962C8B-B14F-4D97-AF65-F5344CB8AC3E}">
        <p14:creationId xmlns:p14="http://schemas.microsoft.com/office/powerpoint/2010/main" val="2926680711"/>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971952"/>
            <a:ext cx="11149013" cy="914096"/>
          </a:xfrm>
        </p:spPr>
        <p:txBody>
          <a:bodyPr/>
          <a:lstStyle/>
          <a:p>
            <a:r>
              <a:rPr lang="en-US" dirty="0"/>
              <a:t>5</a:t>
            </a:r>
            <a:r>
              <a:rPr lang="en-US" dirty="0" smtClean="0"/>
              <a:t>. </a:t>
            </a:r>
            <a:r>
              <a:rPr lang="ja-JP" altLang="en-US" dirty="0" smtClean="0"/>
              <a:t>まとめ</a:t>
            </a:r>
            <a:endParaRPr lang="en-US" dirty="0"/>
          </a:p>
        </p:txBody>
      </p:sp>
      <p:sp>
        <p:nvSpPr>
          <p:cNvPr id="2" name="TextBox 1"/>
          <p:cNvSpPr txBox="1"/>
          <p:nvPr/>
        </p:nvSpPr>
        <p:spPr>
          <a:xfrm>
            <a:off x="616689" y="3710763"/>
            <a:ext cx="461665" cy="430887"/>
          </a:xfrm>
          <a:prstGeom prst="rect">
            <a:avLst/>
          </a:prstGeom>
          <a:noFill/>
        </p:spPr>
        <p:txBody>
          <a:bodyPr wrap="none" lIns="0" tIns="0" rIns="0" bIns="0" rtlCol="0">
            <a:spAutoFit/>
          </a:bodyPr>
          <a:lstStyle/>
          <a:p>
            <a:pPr marL="457200" indent="-457200">
              <a:spcBef>
                <a:spcPts val="600"/>
              </a:spcBef>
              <a:buFont typeface="Wingdings" pitchFamily="2" charset="2"/>
              <a:buChar char="§"/>
            </a:pPr>
            <a:endParaRPr lang="en-US" sz="2800" dirty="0" smtClean="0">
              <a:solidFill>
                <a:schemeClr val="bg1"/>
              </a:solidFill>
            </a:endParaRPr>
          </a:p>
        </p:txBody>
      </p:sp>
    </p:spTree>
    <p:extLst>
      <p:ext uri="{BB962C8B-B14F-4D97-AF65-F5344CB8AC3E}">
        <p14:creationId xmlns:p14="http://schemas.microsoft.com/office/powerpoint/2010/main" val="3597961129"/>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pPr marL="742950" indent="-742950">
              <a:buFont typeface="+mj-lt"/>
              <a:buAutoNum type="arabicPeriod"/>
            </a:pPr>
            <a:r>
              <a:rPr kumimoji="1" lang="ja-JP" altLang="en-US" dirty="0" smtClean="0"/>
              <a:t>非同期処理とは、待たない処理、処理の流れを止めない手法のことです</a:t>
            </a:r>
            <a:r>
              <a:rPr kumimoji="1" lang="en-US" altLang="ja-JP" dirty="0" smtClean="0"/>
              <a:t/>
            </a:r>
            <a:br>
              <a:rPr kumimoji="1" lang="en-US" altLang="ja-JP" dirty="0" smtClean="0"/>
            </a:br>
            <a:r>
              <a:rPr kumimoji="1" lang="ja-JP" altLang="en-US" dirty="0" smtClean="0"/>
              <a:t>本来の目的と、並列化や高速化を混同しないように！</a:t>
            </a:r>
            <a:endParaRPr kumimoji="1" lang="en-US" altLang="ja-JP" dirty="0" smtClean="0"/>
          </a:p>
          <a:p>
            <a:pPr marL="742950" indent="-742950">
              <a:buFont typeface="+mj-lt"/>
              <a:buAutoNum type="arabicPeriod"/>
            </a:pPr>
            <a:r>
              <a:rPr kumimoji="1" lang="en-US" altLang="ja-JP" dirty="0" smtClean="0"/>
              <a:t>C++11</a:t>
            </a:r>
            <a:r>
              <a:rPr kumimoji="1" lang="ja-JP" altLang="en-US" dirty="0" smtClean="0"/>
              <a:t>標準のタスク処理</a:t>
            </a:r>
            <a:r>
              <a:rPr kumimoji="1" lang="en-US" altLang="ja-JP" dirty="0" smtClean="0"/>
              <a:t/>
            </a:r>
            <a:br>
              <a:rPr kumimoji="1" lang="en-US" altLang="ja-JP" dirty="0" smtClean="0"/>
            </a:br>
            <a:r>
              <a:rPr kumimoji="1" lang="en-US" altLang="ja-JP" dirty="0" smtClean="0"/>
              <a:t>  </a:t>
            </a:r>
            <a:r>
              <a:rPr kumimoji="1" lang="ja-JP" altLang="en-US" dirty="0" smtClean="0"/>
              <a:t>＋マイクロソフト提供の</a:t>
            </a:r>
            <a:r>
              <a:rPr kumimoji="1" lang="en-US" altLang="ja-JP" dirty="0" smtClean="0"/>
              <a:t>PPL </a:t>
            </a:r>
            <a:r>
              <a:rPr kumimoji="1" lang="ja-JP" altLang="en-US" dirty="0" smtClean="0"/>
              <a:t>タスク処理</a:t>
            </a:r>
            <a:r>
              <a:rPr kumimoji="1" lang="en-US" altLang="ja-JP" dirty="0"/>
              <a:t/>
            </a:r>
            <a:br>
              <a:rPr kumimoji="1" lang="en-US" altLang="ja-JP" dirty="0"/>
            </a:br>
            <a:r>
              <a:rPr kumimoji="1" lang="ja-JP" altLang="en-US" dirty="0" smtClean="0"/>
              <a:t>がある！</a:t>
            </a:r>
            <a:endParaRPr kumimoji="1" lang="en-US" altLang="ja-JP" dirty="0" smtClean="0"/>
          </a:p>
          <a:p>
            <a:pPr marL="742950" indent="-742950">
              <a:buFont typeface="+mj-lt"/>
              <a:buAutoNum type="arabicPeriod"/>
            </a:pPr>
            <a:r>
              <a:rPr kumimoji="1" lang="en-US" altLang="ja-JP" dirty="0" err="1" smtClean="0"/>
              <a:t>resumable</a:t>
            </a:r>
            <a:r>
              <a:rPr kumimoji="1" lang="en-US" altLang="ja-JP" dirty="0" smtClean="0"/>
              <a:t>/await </a:t>
            </a:r>
            <a:r>
              <a:rPr kumimoji="1" lang="ja-JP" altLang="en-US" dirty="0" smtClean="0"/>
              <a:t>は </a:t>
            </a:r>
            <a:r>
              <a:rPr kumimoji="1" lang="en-US" altLang="ja-JP" dirty="0" smtClean="0"/>
              <a:t>C#</a:t>
            </a:r>
            <a:r>
              <a:rPr kumimoji="1" lang="ja-JP" altLang="en-US" dirty="0" smtClean="0"/>
              <a:t>の </a:t>
            </a:r>
            <a:r>
              <a:rPr kumimoji="1" lang="en-US" altLang="ja-JP" dirty="0" err="1" smtClean="0"/>
              <a:t>async</a:t>
            </a:r>
            <a:r>
              <a:rPr kumimoji="1" lang="en-US" altLang="ja-JP" dirty="0" smtClean="0"/>
              <a:t>/await</a:t>
            </a:r>
          </a:p>
        </p:txBody>
      </p:sp>
      <p:sp>
        <p:nvSpPr>
          <p:cNvPr id="3" name="タイトル 2"/>
          <p:cNvSpPr>
            <a:spLocks noGrp="1"/>
          </p:cNvSpPr>
          <p:nvPr>
            <p:ph type="title"/>
          </p:nvPr>
        </p:nvSpPr>
        <p:spPr>
          <a:xfrm>
            <a:off x="519112" y="228600"/>
            <a:ext cx="11149013" cy="747897"/>
          </a:xfrm>
        </p:spPr>
        <p:txBody>
          <a:bodyPr/>
          <a:lstStyle/>
          <a:p>
            <a:r>
              <a:rPr kumimoji="1" lang="en-US" altLang="ja-JP" dirty="0" err="1" smtClean="0"/>
              <a:t>Summry</a:t>
            </a:r>
            <a:endParaRPr kumimoji="1" lang="ja-JP" altLang="en-US" dirty="0"/>
          </a:p>
        </p:txBody>
      </p:sp>
    </p:spTree>
    <p:extLst>
      <p:ext uri="{BB962C8B-B14F-4D97-AF65-F5344CB8AC3E}">
        <p14:creationId xmlns:p14="http://schemas.microsoft.com/office/powerpoint/2010/main" val="4249221546"/>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971952"/>
            <a:ext cx="11149013" cy="914096"/>
          </a:xfrm>
        </p:spPr>
        <p:txBody>
          <a:bodyPr/>
          <a:lstStyle/>
          <a:p>
            <a:r>
              <a:rPr lang="en-US" dirty="0" smtClean="0"/>
              <a:t>6. </a:t>
            </a:r>
            <a:r>
              <a:rPr lang="ja-JP" altLang="en-US" dirty="0" smtClean="0"/>
              <a:t>おまけ</a:t>
            </a:r>
            <a:endParaRPr lang="en-US" dirty="0"/>
          </a:p>
        </p:txBody>
      </p:sp>
      <p:sp>
        <p:nvSpPr>
          <p:cNvPr id="2" name="TextBox 1"/>
          <p:cNvSpPr txBox="1"/>
          <p:nvPr/>
        </p:nvSpPr>
        <p:spPr>
          <a:xfrm>
            <a:off x="616689" y="3710763"/>
            <a:ext cx="461665" cy="430887"/>
          </a:xfrm>
          <a:prstGeom prst="rect">
            <a:avLst/>
          </a:prstGeom>
          <a:noFill/>
        </p:spPr>
        <p:txBody>
          <a:bodyPr wrap="none" lIns="0" tIns="0" rIns="0" bIns="0" rtlCol="0">
            <a:spAutoFit/>
          </a:bodyPr>
          <a:lstStyle/>
          <a:p>
            <a:pPr marL="457200" indent="-457200">
              <a:spcBef>
                <a:spcPts val="600"/>
              </a:spcBef>
              <a:buFont typeface="Wingdings" pitchFamily="2" charset="2"/>
              <a:buChar char="§"/>
            </a:pPr>
            <a:endParaRPr lang="en-US" sz="2800" dirty="0" smtClean="0">
              <a:solidFill>
                <a:schemeClr val="bg1"/>
              </a:solidFill>
            </a:endParaRPr>
          </a:p>
        </p:txBody>
      </p:sp>
    </p:spTree>
    <p:extLst>
      <p:ext uri="{BB962C8B-B14F-4D97-AF65-F5344CB8AC3E}">
        <p14:creationId xmlns:p14="http://schemas.microsoft.com/office/powerpoint/2010/main" val="2912164557"/>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978905" y="2593757"/>
            <a:ext cx="7933299" cy="749324"/>
          </a:xfrm>
        </p:spPr>
        <p:txBody>
          <a:bodyPr>
            <a:normAutofit/>
          </a:bodyPr>
          <a:lstStyle/>
          <a:p>
            <a:r>
              <a:rPr lang="en-US" altLang="ja-JP" sz="3599" dirty="0" err="1"/>
              <a:t>RM.Friendly.WPFStandardControls</a:t>
            </a:r>
            <a:endParaRPr lang="ja-JP" altLang="en-US" sz="3599" dirty="0"/>
          </a:p>
        </p:txBody>
      </p:sp>
      <p:pic>
        <p:nvPicPr>
          <p:cNvPr id="4" name="Picture 9" descr="C:\Users\ishikawa-tatsuya\Desktop\de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1467" y="3745034"/>
            <a:ext cx="2097185" cy="282035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3612017" y="868710"/>
            <a:ext cx="6036621" cy="1323094"/>
          </a:xfrm>
          <a:prstGeom prst="rect">
            <a:avLst/>
          </a:prstGeom>
          <a:noFill/>
        </p:spPr>
        <p:txBody>
          <a:bodyPr wrap="square" rtlCol="0">
            <a:spAutoFit/>
          </a:bodyPr>
          <a:lstStyle/>
          <a:p>
            <a:r>
              <a:rPr kumimoji="1" lang="ja-JP" altLang="en-US" sz="3999" dirty="0" err="1">
                <a:latin typeface="Meiryo UI" panose="020B0604030504040204" pitchFamily="50" charset="-128"/>
                <a:ea typeface="Meiryo UI" panose="020B0604030504040204" pitchFamily="50" charset="-128"/>
              </a:rPr>
              <a:t>めとべや</a:t>
            </a:r>
            <a:r>
              <a:rPr kumimoji="1" lang="ja-JP" altLang="en-US" sz="3999" dirty="0">
                <a:latin typeface="Meiryo UI" panose="020B0604030504040204" pitchFamily="50" charset="-128"/>
                <a:ea typeface="Meiryo UI" panose="020B0604030504040204" pitchFamily="50" charset="-128"/>
              </a:rPr>
              <a:t>公式</a:t>
            </a:r>
            <a:endParaRPr kumimoji="1" lang="en-US" altLang="ja-JP" sz="3999" dirty="0">
              <a:latin typeface="Meiryo UI" panose="020B0604030504040204" pitchFamily="50" charset="-128"/>
              <a:ea typeface="Meiryo UI" panose="020B0604030504040204" pitchFamily="50" charset="-128"/>
            </a:endParaRPr>
          </a:p>
          <a:p>
            <a:r>
              <a:rPr kumimoji="1" lang="en-US" altLang="ja-JP" sz="3999" dirty="0">
                <a:latin typeface="Meiryo UI" panose="020B0604030504040204" pitchFamily="50" charset="-128"/>
                <a:ea typeface="Meiryo UI" panose="020B0604030504040204" pitchFamily="50" charset="-128"/>
              </a:rPr>
              <a:t>WPF</a:t>
            </a:r>
            <a:r>
              <a:rPr lang="ja-JP" altLang="en-US" sz="3999" dirty="0">
                <a:latin typeface="Meiryo UI" panose="020B0604030504040204" pitchFamily="50" charset="-128"/>
                <a:ea typeface="Meiryo UI" panose="020B0604030504040204" pitchFamily="50" charset="-128"/>
              </a:rPr>
              <a:t>アプリ操作ライブラリ</a:t>
            </a:r>
            <a:endParaRPr kumimoji="1" lang="ja-JP" altLang="en-US" sz="3999" dirty="0">
              <a:latin typeface="Meiryo UI" panose="020B0604030504040204" pitchFamily="50" charset="-128"/>
              <a:ea typeface="Meiryo UI" panose="020B0604030504040204" pitchFamily="50" charset="-128"/>
            </a:endParaRPr>
          </a:p>
        </p:txBody>
      </p:sp>
      <p:sp>
        <p:nvSpPr>
          <p:cNvPr id="5" name="円形吹き出し 4"/>
          <p:cNvSpPr/>
          <p:nvPr/>
        </p:nvSpPr>
        <p:spPr>
          <a:xfrm>
            <a:off x="9787916" y="868710"/>
            <a:ext cx="1124288" cy="819667"/>
          </a:xfrm>
          <a:prstGeom prst="wedgeEllipseCallout">
            <a:avLst>
              <a:gd name="adj1" fmla="val -65918"/>
              <a:gd name="adj2" fmla="val 1001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999" dirty="0"/>
              <a:t>α</a:t>
            </a:r>
            <a:endParaRPr kumimoji="1" lang="ja-JP" altLang="en-US" sz="3999" dirty="0"/>
          </a:p>
        </p:txBody>
      </p:sp>
    </p:spTree>
    <p:extLst>
      <p:ext uri="{BB962C8B-B14F-4D97-AF65-F5344CB8AC3E}">
        <p14:creationId xmlns:p14="http://schemas.microsoft.com/office/powerpoint/2010/main" val="257666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
            <a:ext cx="12188825" cy="6857888"/>
          </a:xfrm>
          <a:prstGeom prst="rect">
            <a:avLst/>
          </a:prstGeom>
        </p:spPr>
      </p:pic>
      <p:sp>
        <p:nvSpPr>
          <p:cNvPr id="2" name="コンテンツ プレースホルダー 2"/>
          <p:cNvSpPr txBox="1">
            <a:spLocks/>
          </p:cNvSpPr>
          <p:nvPr/>
        </p:nvSpPr>
        <p:spPr>
          <a:xfrm>
            <a:off x="3820648" y="1254924"/>
            <a:ext cx="6806484" cy="850171"/>
          </a:xfrm>
          <a:prstGeom prst="rect">
            <a:avLst/>
          </a:prstGeom>
        </p:spPr>
        <p:txBody>
          <a:bodyPr anchor="t" anchorCtr="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0664" indent="-283464" algn="l" defTabSz="914400" rtl="0" eaLnBrk="1" latinLnBrk="0" hangingPunct="1">
              <a:lnSpc>
                <a:spcPct val="100000"/>
              </a:lnSpc>
              <a:spcBef>
                <a:spcPts val="12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100000"/>
              </a:lnSpc>
              <a:spcBef>
                <a:spcPts val="8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9pPr>
          </a:lstStyle>
          <a:p>
            <a:pPr marL="0" indent="0">
              <a:buNone/>
            </a:pPr>
            <a:r>
              <a:rPr lang="ja-JP" altLang="en-US" sz="3999" dirty="0" err="1"/>
              <a:t>めとべや</a:t>
            </a:r>
            <a:r>
              <a:rPr lang="en-US" altLang="ja-JP" sz="3999" dirty="0"/>
              <a:t> </a:t>
            </a:r>
            <a:r>
              <a:rPr lang="ja-JP" altLang="en-US" sz="3999" dirty="0"/>
              <a:t>で検索</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243" y="2731538"/>
            <a:ext cx="5600037" cy="3647793"/>
          </a:xfrm>
          <a:prstGeom prst="rect">
            <a:avLst/>
          </a:prstGeom>
        </p:spPr>
      </p:pic>
      <p:sp>
        <p:nvSpPr>
          <p:cNvPr id="8" name="テキスト ボックス 7"/>
          <p:cNvSpPr txBox="1"/>
          <p:nvPr/>
        </p:nvSpPr>
        <p:spPr>
          <a:xfrm>
            <a:off x="3369301" y="285681"/>
            <a:ext cx="7179980" cy="707702"/>
          </a:xfrm>
          <a:prstGeom prst="rect">
            <a:avLst/>
          </a:prstGeom>
          <a:noFill/>
        </p:spPr>
        <p:txBody>
          <a:bodyPr wrap="square" rtlCol="0">
            <a:spAutoFit/>
          </a:bodyPr>
          <a:lstStyle/>
          <a:p>
            <a:r>
              <a:rPr kumimoji="1" lang="en-US" altLang="ja-JP" sz="3999" dirty="0" err="1">
                <a:latin typeface="Meiryo UI" panose="020B0604030504040204" pitchFamily="50" charset="-128"/>
                <a:ea typeface="Meiryo UI" panose="020B0604030504040204" pitchFamily="50" charset="-128"/>
              </a:rPr>
              <a:t>Nuget</a:t>
            </a:r>
            <a:r>
              <a:rPr kumimoji="1" lang="ja-JP" altLang="en-US" sz="3999" dirty="0">
                <a:latin typeface="Meiryo UI" panose="020B0604030504040204" pitchFamily="50" charset="-128"/>
                <a:ea typeface="Meiryo UI" panose="020B0604030504040204" pitchFamily="50" charset="-128"/>
              </a:rPr>
              <a:t>で入手できます！</a:t>
            </a:r>
            <a:endParaRPr kumimoji="1" lang="en-US" altLang="ja-JP" sz="3999"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7201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
            <a:ext cx="12188825" cy="6857888"/>
          </a:xfrm>
          <a:prstGeom prst="rect">
            <a:avLst/>
          </a:prstGeom>
        </p:spPr>
      </p:pic>
      <p:sp>
        <p:nvSpPr>
          <p:cNvPr id="2" name="テキスト ボックス 1"/>
          <p:cNvSpPr txBox="1"/>
          <p:nvPr/>
        </p:nvSpPr>
        <p:spPr>
          <a:xfrm>
            <a:off x="1056015" y="788964"/>
            <a:ext cx="9929689" cy="4400059"/>
          </a:xfrm>
          <a:prstGeom prst="rect">
            <a:avLst/>
          </a:prstGeom>
          <a:noFill/>
        </p:spPr>
        <p:txBody>
          <a:bodyPr wrap="square" rtlCol="0">
            <a:spAutoFit/>
          </a:bodyPr>
          <a:lstStyle/>
          <a:p>
            <a:r>
              <a:rPr kumimoji="1" lang="ja-JP" altLang="en-US" sz="3999" dirty="0">
                <a:latin typeface="Meiryo UI" panose="020B0604030504040204" pitchFamily="50" charset="-128"/>
                <a:ea typeface="Meiryo UI" panose="020B0604030504040204" pitchFamily="50" charset="-128"/>
              </a:rPr>
              <a:t>・簡単に</a:t>
            </a:r>
            <a:r>
              <a:rPr kumimoji="1" lang="en-US" altLang="ja-JP" sz="3999" dirty="0">
                <a:latin typeface="Meiryo UI" panose="020B0604030504040204" pitchFamily="50" charset="-128"/>
                <a:ea typeface="Meiryo UI" panose="020B0604030504040204" pitchFamily="50" charset="-128"/>
              </a:rPr>
              <a:t>WPF</a:t>
            </a:r>
            <a:r>
              <a:rPr kumimoji="1" lang="ja-JP" altLang="en-US" sz="3999" dirty="0">
                <a:latin typeface="Meiryo UI" panose="020B0604030504040204" pitchFamily="50" charset="-128"/>
                <a:ea typeface="Meiryo UI" panose="020B0604030504040204" pitchFamily="50" charset="-128"/>
              </a:rPr>
              <a:t>のコントロールを操作。</a:t>
            </a:r>
            <a:endParaRPr kumimoji="1" lang="en-US" altLang="ja-JP" sz="3999" dirty="0">
              <a:latin typeface="Meiryo UI" panose="020B0604030504040204" pitchFamily="50" charset="-128"/>
              <a:ea typeface="Meiryo UI" panose="020B0604030504040204" pitchFamily="50" charset="-128"/>
            </a:endParaRPr>
          </a:p>
          <a:p>
            <a:endParaRPr lang="en-US" altLang="ja-JP" sz="3999" dirty="0">
              <a:latin typeface="Meiryo UI" panose="020B0604030504040204" pitchFamily="50" charset="-128"/>
              <a:ea typeface="Meiryo UI" panose="020B0604030504040204" pitchFamily="50" charset="-128"/>
            </a:endParaRPr>
          </a:p>
          <a:p>
            <a:r>
              <a:rPr lang="ja-JP" altLang="en-US" sz="3999" dirty="0">
                <a:latin typeface="Meiryo UI" panose="020B0604030504040204" pitchFamily="50" charset="-128"/>
                <a:ea typeface="Meiryo UI" panose="020B0604030504040204" pitchFamily="50" charset="-128"/>
              </a:rPr>
              <a:t>・実行の同期非同期が選択可能。</a:t>
            </a:r>
            <a:endParaRPr lang="en-US" altLang="ja-JP" sz="3999" dirty="0">
              <a:latin typeface="Meiryo UI" panose="020B0604030504040204" pitchFamily="50" charset="-128"/>
              <a:ea typeface="Meiryo UI" panose="020B0604030504040204" pitchFamily="50" charset="-128"/>
            </a:endParaRPr>
          </a:p>
          <a:p>
            <a:endParaRPr lang="en-US" altLang="ja-JP" sz="3999" dirty="0">
              <a:latin typeface="Meiryo UI" panose="020B0604030504040204" pitchFamily="50" charset="-128"/>
              <a:ea typeface="Meiryo UI" panose="020B0604030504040204" pitchFamily="50" charset="-128"/>
            </a:endParaRPr>
          </a:p>
          <a:p>
            <a:r>
              <a:rPr kumimoji="1" lang="ja-JP" altLang="en-US" sz="3999" dirty="0">
                <a:latin typeface="Meiryo UI" panose="020B0604030504040204" pitchFamily="50" charset="-128"/>
                <a:ea typeface="Meiryo UI" panose="020B0604030504040204" pitchFamily="50" charset="-128"/>
              </a:rPr>
              <a:t>・最終的には何でもできる！</a:t>
            </a:r>
            <a:endParaRPr kumimoji="1" lang="en-US" altLang="ja-JP" sz="3999" dirty="0">
              <a:latin typeface="Meiryo UI" panose="020B0604030504040204" pitchFamily="50" charset="-128"/>
              <a:ea typeface="Meiryo UI" panose="020B0604030504040204" pitchFamily="50" charset="-128"/>
            </a:endParaRPr>
          </a:p>
          <a:p>
            <a:r>
              <a:rPr lang="ja-JP" altLang="en-US" sz="3999" dirty="0">
                <a:latin typeface="Meiryo UI" panose="020B0604030504040204" pitchFamily="50" charset="-128"/>
                <a:ea typeface="Meiryo UI" panose="020B0604030504040204" pitchFamily="50" charset="-128"/>
              </a:rPr>
              <a:t>　　→というのは、下位レイヤで使ってるのが・・・</a:t>
            </a:r>
            <a:endParaRPr kumimoji="1" lang="en-US" altLang="ja-JP" sz="3999" dirty="0">
              <a:latin typeface="Meiryo UI" panose="020B0604030504040204" pitchFamily="50" charset="-128"/>
              <a:ea typeface="Meiryo UI" panose="020B0604030504040204" pitchFamily="50" charset="-128"/>
            </a:endParaRPr>
          </a:p>
          <a:p>
            <a:endParaRPr kumimoji="1" lang="ja-JP" altLang="en-US" sz="3999"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3918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
            <a:ext cx="12188825" cy="6857888"/>
          </a:xfrm>
          <a:prstGeom prst="rect">
            <a:avLst/>
          </a:prstGeom>
        </p:spPr>
      </p:pic>
      <p:pic>
        <p:nvPicPr>
          <p:cNvPr id="2" name="Picture 9" descr="C:\Users\ishikawa-tatsuya\Desktop\de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991" y="2219641"/>
            <a:ext cx="2097185" cy="282035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3142431" y="893470"/>
            <a:ext cx="8455997" cy="4492368"/>
          </a:xfrm>
          <a:prstGeom prst="rect">
            <a:avLst/>
          </a:prstGeom>
          <a:noFill/>
        </p:spPr>
        <p:txBody>
          <a:bodyPr wrap="square" rtlCol="0">
            <a:spAutoFit/>
          </a:bodyPr>
          <a:lstStyle/>
          <a:p>
            <a:r>
              <a:rPr lang="en-US" altLang="ja-JP" sz="3999" dirty="0" err="1">
                <a:latin typeface="Meiryo UI" panose="020B0604030504040204" pitchFamily="50" charset="-128"/>
                <a:ea typeface="Meiryo UI" panose="020B0604030504040204" pitchFamily="50" charset="-128"/>
              </a:rPr>
              <a:t>Codeer.Friendly</a:t>
            </a:r>
            <a:endParaRPr lang="en-US" altLang="ja-JP" sz="3999" dirty="0">
              <a:latin typeface="Meiryo UI" panose="020B0604030504040204" pitchFamily="50" charset="-128"/>
              <a:ea typeface="Meiryo UI" panose="020B0604030504040204" pitchFamily="50" charset="-128"/>
            </a:endParaRPr>
          </a:p>
          <a:p>
            <a:r>
              <a:rPr lang="en-US" altLang="ja-JP" sz="3999" dirty="0">
                <a:latin typeface="Meiryo UI" panose="020B0604030504040204" pitchFamily="50" charset="-128"/>
                <a:ea typeface="Meiryo UI" panose="020B0604030504040204" pitchFamily="50" charset="-128"/>
              </a:rPr>
              <a:t>Windows</a:t>
            </a:r>
            <a:r>
              <a:rPr lang="ja-JP" altLang="en-US" sz="3999" dirty="0">
                <a:latin typeface="Meiryo UI" panose="020B0604030504040204" pitchFamily="50" charset="-128"/>
                <a:ea typeface="Meiryo UI" panose="020B0604030504040204" pitchFamily="50" charset="-128"/>
              </a:rPr>
              <a:t>アプリ操作系最強！</a:t>
            </a:r>
            <a:endParaRPr lang="en-US" altLang="ja-JP" sz="3999"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endParaRPr lang="en-US" altLang="ja-JP" sz="3999" dirty="0">
              <a:latin typeface="Meiryo UI" panose="020B0604030504040204" pitchFamily="50" charset="-128"/>
              <a:ea typeface="Meiryo UI" panose="020B0604030504040204" pitchFamily="50" charset="-128"/>
            </a:endParaRPr>
          </a:p>
          <a:p>
            <a:r>
              <a:rPr lang="ja-JP" altLang="en-US" sz="3999" dirty="0">
                <a:latin typeface="Meiryo UI" panose="020B0604030504040204" pitchFamily="50" charset="-128"/>
                <a:ea typeface="Meiryo UI" panose="020B0604030504040204" pitchFamily="50" charset="-128"/>
              </a:rPr>
              <a:t>他プロセスの</a:t>
            </a:r>
            <a:endParaRPr lang="en-US" altLang="ja-JP" sz="3999"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3999" dirty="0">
                <a:latin typeface="Meiryo UI" panose="020B0604030504040204" pitchFamily="50" charset="-128"/>
                <a:ea typeface="Meiryo UI" panose="020B0604030504040204" pitchFamily="50" charset="-128"/>
              </a:rPr>
              <a:t>メソッド、プロパティー、フィールド</a:t>
            </a:r>
            <a:endParaRPr lang="en-US" altLang="ja-JP" sz="3999"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3999" dirty="0">
                <a:latin typeface="Meiryo UI" panose="020B0604030504040204" pitchFamily="50" charset="-128"/>
                <a:ea typeface="Meiryo UI" panose="020B0604030504040204" pitchFamily="50" charset="-128"/>
              </a:rPr>
              <a:t>を何でも呼び出すことができる。</a:t>
            </a:r>
            <a:endParaRPr lang="en-US" altLang="ja-JP" sz="3999" dirty="0">
              <a:latin typeface="Meiryo UI" panose="020B0604030504040204" pitchFamily="50" charset="-128"/>
              <a:ea typeface="Meiryo UI" panose="020B0604030504040204" pitchFamily="50" charset="-128"/>
            </a:endParaRPr>
          </a:p>
        </p:txBody>
      </p:sp>
      <p:sp>
        <p:nvSpPr>
          <p:cNvPr id="5" name="円形吹き出し 4"/>
          <p:cNvSpPr/>
          <p:nvPr/>
        </p:nvSpPr>
        <p:spPr>
          <a:xfrm>
            <a:off x="630716" y="962668"/>
            <a:ext cx="2035589" cy="961774"/>
          </a:xfrm>
          <a:prstGeom prst="wedgeEllipseCallout">
            <a:avLst>
              <a:gd name="adj1" fmla="val -4460"/>
              <a:gd name="adj2" fmla="val 91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799" dirty="0"/>
              <a:t>Only one</a:t>
            </a:r>
            <a:endParaRPr kumimoji="1" lang="ja-JP" altLang="en-US" sz="1799" dirty="0"/>
          </a:p>
        </p:txBody>
      </p:sp>
    </p:spTree>
    <p:extLst>
      <p:ext uri="{BB962C8B-B14F-4D97-AF65-F5344CB8AC3E}">
        <p14:creationId xmlns:p14="http://schemas.microsoft.com/office/powerpoint/2010/main" val="97121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pPr marL="742950" indent="-742950">
              <a:buFont typeface="+mj-lt"/>
              <a:buAutoNum type="arabicPeriod"/>
            </a:pPr>
            <a:endParaRPr kumimoji="1" lang="en-US" altLang="ja-JP" dirty="0" smtClean="0"/>
          </a:p>
        </p:txBody>
      </p:sp>
      <p:sp>
        <p:nvSpPr>
          <p:cNvPr id="4" name="タイトル 3"/>
          <p:cNvSpPr>
            <a:spLocks noGrp="1"/>
          </p:cNvSpPr>
          <p:nvPr>
            <p:ph type="title"/>
          </p:nvPr>
        </p:nvSpPr>
        <p:spPr/>
        <p:txBody>
          <a:bodyPr/>
          <a:lstStyle/>
          <a:p>
            <a:r>
              <a:rPr kumimoji="1" lang="ja-JP" altLang="en-US" dirty="0" smtClean="0"/>
              <a:t>ありがとうございました</a:t>
            </a:r>
            <a:endParaRPr kumimoji="1"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5612" y="1600200"/>
            <a:ext cx="3657600" cy="3657600"/>
          </a:xfrm>
          <a:prstGeom prst="rect">
            <a:avLst/>
          </a:prstGeom>
        </p:spPr>
      </p:pic>
    </p:spTree>
    <p:extLst>
      <p:ext uri="{BB962C8B-B14F-4D97-AF65-F5344CB8AC3E}">
        <p14:creationId xmlns:p14="http://schemas.microsoft.com/office/powerpoint/2010/main" val="411008529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15253" y="1102460"/>
            <a:ext cx="11149013" cy="708806"/>
          </a:xfrm>
        </p:spPr>
        <p:txBody>
          <a:bodyPr/>
          <a:lstStyle/>
          <a:p>
            <a:r>
              <a:rPr lang="en-US" altLang="ja-JP" dirty="0" smtClean="0"/>
              <a:t>Web</a:t>
            </a:r>
            <a:r>
              <a:rPr lang="ja-JP" altLang="en-US" dirty="0" smtClean="0"/>
              <a:t>サイトへのアクセス</a:t>
            </a:r>
            <a:endParaRPr lang="en-US" altLang="ja-JP" dirty="0" smtClean="0"/>
          </a:p>
        </p:txBody>
      </p:sp>
      <p:sp>
        <p:nvSpPr>
          <p:cNvPr id="17" name="Title 16"/>
          <p:cNvSpPr>
            <a:spLocks noGrp="1"/>
          </p:cNvSpPr>
          <p:nvPr>
            <p:ph type="title"/>
          </p:nvPr>
        </p:nvSpPr>
        <p:spPr>
          <a:xfrm>
            <a:off x="519112" y="228600"/>
            <a:ext cx="11149013" cy="747897"/>
          </a:xfrm>
        </p:spPr>
        <p:txBody>
          <a:bodyPr/>
          <a:lstStyle/>
          <a:p>
            <a:r>
              <a:rPr lang="ja-JP" altLang="en-US" dirty="0" smtClean="0"/>
              <a:t>待つか？待たないか？ </a:t>
            </a:r>
            <a:r>
              <a:rPr lang="en-US" altLang="ja-JP" dirty="0" smtClean="0"/>
              <a:t>- </a:t>
            </a:r>
            <a:r>
              <a:rPr lang="ja-JP" altLang="en-US" dirty="0" smtClean="0"/>
              <a:t>待つ時</a:t>
            </a:r>
            <a:endParaRPr lang="en-US" dirty="0"/>
          </a:p>
        </p:txBody>
      </p:sp>
      <p:pic>
        <p:nvPicPr>
          <p:cNvPr id="4" name="Picture 11" descr="MC90007262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2434" y="2222392"/>
            <a:ext cx="472158" cy="4102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C:\Users\rpatil\AppData\Local\Microsoft\Windows\Temporary Internet Files\Content.IE5\8ZSR5OVP\MP90043095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888" y="4080489"/>
            <a:ext cx="973694" cy="945910"/>
          </a:xfrm>
          <a:prstGeom prst="rect">
            <a:avLst/>
          </a:prstGeom>
          <a:noFill/>
          <a:extLst>
            <a:ext uri="{909E8E84-426E-40DD-AFC4-6F175D3DCCD1}">
              <a14:hiddenFill xmlns:a14="http://schemas.microsoft.com/office/drawing/2010/main">
                <a:solidFill>
                  <a:srgbClr val="FFFFFF"/>
                </a:solidFill>
              </a14:hiddenFill>
            </a:ext>
          </a:extLst>
        </p:spPr>
      </p:pic>
      <p:sp>
        <p:nvSpPr>
          <p:cNvPr id="6" name="Oval 3"/>
          <p:cNvSpPr/>
          <p:nvPr/>
        </p:nvSpPr>
        <p:spPr bwMode="auto">
          <a:xfrm>
            <a:off x="1635296" y="2601651"/>
            <a:ext cx="1765979" cy="725136"/>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solidFill>
                  <a:schemeClr val="tx1"/>
                </a:solidFill>
                <a:ea typeface="Segoe UI" pitchFamily="34" charset="0"/>
                <a:cs typeface="Segoe UI" pitchFamily="34" charset="0"/>
              </a:rPr>
              <a:t>UI</a:t>
            </a:r>
          </a:p>
        </p:txBody>
      </p:sp>
      <p:sp>
        <p:nvSpPr>
          <p:cNvPr id="7" name="Rectangle 11"/>
          <p:cNvSpPr/>
          <p:nvPr/>
        </p:nvSpPr>
        <p:spPr bwMode="auto">
          <a:xfrm>
            <a:off x="2693701" y="4199305"/>
            <a:ext cx="1975382" cy="7747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solidFill>
                  <a:schemeClr val="tx1"/>
                </a:solidFill>
                <a:ea typeface="Segoe UI" pitchFamily="34" charset="0"/>
                <a:cs typeface="Segoe UI" pitchFamily="34" charset="0"/>
              </a:rPr>
              <a:t>Fetch an image from network</a:t>
            </a:r>
          </a:p>
        </p:txBody>
      </p:sp>
      <p:sp>
        <p:nvSpPr>
          <p:cNvPr id="8" name="Rectangle 21"/>
          <p:cNvSpPr/>
          <p:nvPr/>
        </p:nvSpPr>
        <p:spPr bwMode="auto">
          <a:xfrm>
            <a:off x="1635295" y="5384768"/>
            <a:ext cx="2014683" cy="106121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ja-JP" altLang="en-US" dirty="0" smtClean="0">
                <a:solidFill>
                  <a:schemeClr val="tx1"/>
                </a:solidFill>
                <a:ea typeface="Segoe UI" pitchFamily="34" charset="0"/>
                <a:cs typeface="Segoe UI" pitchFamily="34" charset="0"/>
              </a:rPr>
              <a:t>要求した</a:t>
            </a:r>
            <a:endParaRPr lang="en-US" altLang="ja-JP" dirty="0" smtClean="0">
              <a:solidFill>
                <a:schemeClr val="tx1"/>
              </a:solidFill>
              <a:ea typeface="Segoe UI" pitchFamily="34" charset="0"/>
              <a:cs typeface="Segoe UI" pitchFamily="34" charset="0"/>
            </a:endParaRPr>
          </a:p>
          <a:p>
            <a:pPr algn="ctr" defTabSz="914099" fontAlgn="base">
              <a:spcBef>
                <a:spcPct val="0"/>
              </a:spcBef>
              <a:spcAft>
                <a:spcPct val="0"/>
              </a:spcAft>
            </a:pPr>
            <a:r>
              <a:rPr lang="ja-JP" altLang="en-US" dirty="0" smtClean="0">
                <a:solidFill>
                  <a:schemeClr val="tx1"/>
                </a:solidFill>
                <a:ea typeface="Segoe UI" pitchFamily="34" charset="0"/>
                <a:cs typeface="Segoe UI" pitchFamily="34" charset="0"/>
              </a:rPr>
              <a:t>データの加工</a:t>
            </a:r>
            <a:endParaRPr lang="en-US" dirty="0" smtClean="0">
              <a:solidFill>
                <a:schemeClr val="tx1"/>
              </a:solidFill>
              <a:ea typeface="Segoe UI" pitchFamily="34" charset="0"/>
              <a:cs typeface="Segoe UI" pitchFamily="34" charset="0"/>
            </a:endParaRPr>
          </a:p>
        </p:txBody>
      </p:sp>
      <p:sp>
        <p:nvSpPr>
          <p:cNvPr id="9" name="Arc 23"/>
          <p:cNvSpPr/>
          <p:nvPr/>
        </p:nvSpPr>
        <p:spPr>
          <a:xfrm rot="12839587">
            <a:off x="1365415" y="2755645"/>
            <a:ext cx="602415" cy="1664421"/>
          </a:xfrm>
          <a:prstGeom prst="arc">
            <a:avLst>
              <a:gd name="adj1" fmla="val 16790676"/>
              <a:gd name="adj2" fmla="val 1635939"/>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24"/>
          <p:cNvSpPr/>
          <p:nvPr/>
        </p:nvSpPr>
        <p:spPr bwMode="auto">
          <a:xfrm>
            <a:off x="1635295" y="2601650"/>
            <a:ext cx="2296773" cy="829133"/>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ja-JP" altLang="en-US" dirty="0" smtClean="0">
                <a:solidFill>
                  <a:schemeClr val="tx1"/>
                </a:solidFill>
                <a:ea typeface="Segoe UI" pitchFamily="34" charset="0"/>
                <a:cs typeface="Segoe UI" pitchFamily="34" charset="0"/>
              </a:rPr>
              <a:t>画面操作</a:t>
            </a:r>
            <a:endParaRPr lang="en-US" dirty="0" smtClean="0">
              <a:solidFill>
                <a:schemeClr val="tx1"/>
              </a:solidFill>
              <a:ea typeface="Segoe UI" pitchFamily="34" charset="0"/>
              <a:cs typeface="Segoe UI" pitchFamily="34" charset="0"/>
            </a:endParaRPr>
          </a:p>
        </p:txBody>
      </p:sp>
      <p:sp>
        <p:nvSpPr>
          <p:cNvPr id="12" name="Arc 26"/>
          <p:cNvSpPr/>
          <p:nvPr/>
        </p:nvSpPr>
        <p:spPr>
          <a:xfrm>
            <a:off x="3120184" y="3222085"/>
            <a:ext cx="1131695" cy="1954442"/>
          </a:xfrm>
          <a:prstGeom prst="arc">
            <a:avLst>
              <a:gd name="adj1" fmla="val 16219812"/>
              <a:gd name="adj2" fmla="val 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27"/>
          <p:cNvSpPr/>
          <p:nvPr/>
        </p:nvSpPr>
        <p:spPr bwMode="auto">
          <a:xfrm>
            <a:off x="2693700" y="4199305"/>
            <a:ext cx="1975382" cy="7747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ja-JP" altLang="en-US" dirty="0" smtClean="0">
                <a:solidFill>
                  <a:schemeClr val="tx1"/>
                </a:solidFill>
                <a:ea typeface="Segoe UI" pitchFamily="34" charset="0"/>
                <a:cs typeface="Segoe UI" pitchFamily="34" charset="0"/>
              </a:rPr>
              <a:t>ネットワークからデータ取得</a:t>
            </a:r>
            <a:endParaRPr lang="en-US" dirty="0" smtClean="0">
              <a:solidFill>
                <a:schemeClr val="tx1"/>
              </a:solidFill>
              <a:ea typeface="Segoe UI" pitchFamily="34" charset="0"/>
              <a:cs typeface="Segoe UI" pitchFamily="34" charset="0"/>
            </a:endParaRPr>
          </a:p>
        </p:txBody>
      </p:sp>
      <p:sp>
        <p:nvSpPr>
          <p:cNvPr id="14" name="Arc 28"/>
          <p:cNvSpPr/>
          <p:nvPr/>
        </p:nvSpPr>
        <p:spPr>
          <a:xfrm rot="4771703">
            <a:off x="2822795" y="4317034"/>
            <a:ext cx="1370341" cy="1614988"/>
          </a:xfrm>
          <a:prstGeom prst="arc">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29"/>
          <p:cNvSpPr/>
          <p:nvPr/>
        </p:nvSpPr>
        <p:spPr bwMode="auto">
          <a:xfrm>
            <a:off x="515253" y="4233311"/>
            <a:ext cx="1372099" cy="7747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ja-JP" altLang="en-US" dirty="0" smtClean="0">
                <a:solidFill>
                  <a:schemeClr val="tx1"/>
                </a:solidFill>
                <a:ea typeface="Segoe UI" pitchFamily="34" charset="0"/>
                <a:cs typeface="Segoe UI" pitchFamily="34" charset="0"/>
              </a:rPr>
              <a:t>画面の更新</a:t>
            </a:r>
            <a:endParaRPr lang="en-US" dirty="0" smtClean="0">
              <a:solidFill>
                <a:schemeClr val="tx1"/>
              </a:solidFill>
              <a:ea typeface="Segoe UI" pitchFamily="34" charset="0"/>
              <a:cs typeface="Segoe UI" pitchFamily="34" charset="0"/>
            </a:endParaRPr>
          </a:p>
        </p:txBody>
      </p:sp>
      <p:sp>
        <p:nvSpPr>
          <p:cNvPr id="16" name="Right Arrow 14"/>
          <p:cNvSpPr/>
          <p:nvPr/>
        </p:nvSpPr>
        <p:spPr bwMode="auto">
          <a:xfrm>
            <a:off x="4931654" y="4201187"/>
            <a:ext cx="1917510" cy="771033"/>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ja-JP" altLang="en-US" sz="2000" dirty="0" smtClean="0">
                <a:solidFill>
                  <a:schemeClr val="tx1"/>
                </a:solidFill>
                <a:ea typeface="Segoe UI" pitchFamily="34" charset="0"/>
                <a:cs typeface="Segoe UI" pitchFamily="34" charset="0"/>
              </a:rPr>
              <a:t>同期取得</a:t>
            </a:r>
            <a:endParaRPr lang="en-US" sz="2000" dirty="0" smtClean="0">
              <a:solidFill>
                <a:schemeClr val="tx1"/>
              </a:solidFill>
              <a:ea typeface="Segoe UI" pitchFamily="34" charset="0"/>
              <a:cs typeface="Segoe UI" pitchFamily="34" charset="0"/>
            </a:endParaRPr>
          </a:p>
        </p:txBody>
      </p:sp>
      <p:pic>
        <p:nvPicPr>
          <p:cNvPr id="18" name="Picture 15" descr="C:\Users\rpatil\AppData\Local\Microsoft\Windows\Temporary Internet Files\Content.IE5\EG6RUOX4\MC900434609[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0104" y="1823887"/>
            <a:ext cx="1311275" cy="1936750"/>
          </a:xfrm>
          <a:prstGeom prst="rect">
            <a:avLst/>
          </a:prstGeom>
          <a:noFill/>
          <a:extLst>
            <a:ext uri="{909E8E84-426E-40DD-AFC4-6F175D3DCCD1}">
              <a14:hiddenFill xmlns:a14="http://schemas.microsoft.com/office/drawing/2010/main">
                <a:solidFill>
                  <a:srgbClr val="FFFFFF"/>
                </a:solidFill>
              </a14:hiddenFill>
            </a:ext>
          </a:extLst>
        </p:spPr>
      </p:pic>
      <p:sp>
        <p:nvSpPr>
          <p:cNvPr id="19" name="Arc 30"/>
          <p:cNvSpPr/>
          <p:nvPr/>
        </p:nvSpPr>
        <p:spPr>
          <a:xfrm rot="11310671">
            <a:off x="1206739" y="3738102"/>
            <a:ext cx="989680" cy="2087328"/>
          </a:xfrm>
          <a:prstGeom prst="arc">
            <a:avLst>
              <a:gd name="adj1" fmla="val 16066838"/>
              <a:gd name="adj2" fmla="val 20436954"/>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角丸四角形 20"/>
          <p:cNvSpPr/>
          <p:nvPr/>
        </p:nvSpPr>
        <p:spPr bwMode="auto">
          <a:xfrm>
            <a:off x="7477810" y="2377732"/>
            <a:ext cx="4590244" cy="3646910"/>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defTabSz="914099" fontAlgn="base">
              <a:spcBef>
                <a:spcPct val="0"/>
              </a:spcBef>
              <a:spcAft>
                <a:spcPct val="0"/>
              </a:spcAft>
            </a:pPr>
            <a:r>
              <a:rPr kumimoji="1" lang="en-US" altLang="ja-JP" sz="2800" dirty="0" smtClean="0">
                <a:solidFill>
                  <a:schemeClr val="tx1"/>
                </a:solidFill>
                <a:ea typeface="Segoe UI" pitchFamily="34" charset="0"/>
                <a:cs typeface="Segoe UI" pitchFamily="34" charset="0"/>
              </a:rPr>
              <a:t>1. </a:t>
            </a:r>
            <a:r>
              <a:rPr kumimoji="1" lang="ja-JP" altLang="en-US" sz="2800" dirty="0" smtClean="0">
                <a:solidFill>
                  <a:schemeClr val="tx1"/>
                </a:solidFill>
                <a:ea typeface="Segoe UI" pitchFamily="34" charset="0"/>
                <a:cs typeface="Segoe UI" pitchFamily="34" charset="0"/>
              </a:rPr>
              <a:t>画面操作</a:t>
            </a:r>
            <a:endParaRPr kumimoji="1" lang="en-US" altLang="ja-JP" sz="2800" dirty="0" smtClean="0">
              <a:solidFill>
                <a:schemeClr val="tx1"/>
              </a:solidFill>
              <a:ea typeface="Segoe UI" pitchFamily="34" charset="0"/>
              <a:cs typeface="Segoe UI" pitchFamily="34" charset="0"/>
            </a:endParaRPr>
          </a:p>
          <a:p>
            <a:pPr defTabSz="914099" fontAlgn="base">
              <a:spcBef>
                <a:spcPct val="0"/>
              </a:spcBef>
              <a:spcAft>
                <a:spcPct val="0"/>
              </a:spcAft>
            </a:pPr>
            <a:endParaRPr kumimoji="1" lang="en-US" altLang="ja-JP" sz="2800" dirty="0" smtClean="0">
              <a:solidFill>
                <a:schemeClr val="tx1"/>
              </a:solidFill>
              <a:ea typeface="Segoe UI" pitchFamily="34" charset="0"/>
              <a:cs typeface="Segoe UI" pitchFamily="34" charset="0"/>
            </a:endParaRPr>
          </a:p>
          <a:p>
            <a:pPr defTabSz="914099" fontAlgn="base">
              <a:spcBef>
                <a:spcPct val="0"/>
              </a:spcBef>
              <a:spcAft>
                <a:spcPct val="0"/>
              </a:spcAft>
            </a:pPr>
            <a:r>
              <a:rPr kumimoji="1" lang="en-US" altLang="ja-JP" sz="2800" dirty="0" smtClean="0">
                <a:solidFill>
                  <a:schemeClr val="tx1"/>
                </a:solidFill>
                <a:ea typeface="Segoe UI" pitchFamily="34" charset="0"/>
                <a:cs typeface="Segoe UI" pitchFamily="34" charset="0"/>
              </a:rPr>
              <a:t>2. </a:t>
            </a:r>
            <a:r>
              <a:rPr kumimoji="1" lang="ja-JP" altLang="en-US" sz="2800" dirty="0" smtClean="0">
                <a:solidFill>
                  <a:schemeClr val="tx1"/>
                </a:solidFill>
                <a:ea typeface="Segoe UI" pitchFamily="34" charset="0"/>
                <a:cs typeface="Segoe UI" pitchFamily="34" charset="0"/>
              </a:rPr>
              <a:t>データ取得</a:t>
            </a:r>
            <a:endParaRPr kumimoji="1" lang="en-US" altLang="ja-JP" sz="2800" dirty="0" smtClean="0">
              <a:solidFill>
                <a:schemeClr val="tx1"/>
              </a:solidFill>
              <a:ea typeface="Segoe UI" pitchFamily="34" charset="0"/>
              <a:cs typeface="Segoe UI" pitchFamily="34" charset="0"/>
            </a:endParaRPr>
          </a:p>
          <a:p>
            <a:pPr defTabSz="914099" fontAlgn="base">
              <a:spcBef>
                <a:spcPct val="0"/>
              </a:spcBef>
              <a:spcAft>
                <a:spcPct val="0"/>
              </a:spcAft>
            </a:pPr>
            <a:endParaRPr kumimoji="1" lang="en-US" altLang="ja-JP" sz="2800" dirty="0" smtClean="0">
              <a:solidFill>
                <a:schemeClr val="tx1"/>
              </a:solidFill>
              <a:ea typeface="Segoe UI" pitchFamily="34" charset="0"/>
              <a:cs typeface="Segoe UI" pitchFamily="34" charset="0"/>
            </a:endParaRPr>
          </a:p>
          <a:p>
            <a:pPr defTabSz="914099" fontAlgn="base">
              <a:spcBef>
                <a:spcPct val="0"/>
              </a:spcBef>
              <a:spcAft>
                <a:spcPct val="0"/>
              </a:spcAft>
            </a:pPr>
            <a:r>
              <a:rPr kumimoji="1" lang="en-US" altLang="ja-JP" sz="2800" dirty="0" smtClean="0">
                <a:solidFill>
                  <a:schemeClr val="tx1"/>
                </a:solidFill>
                <a:ea typeface="Segoe UI" pitchFamily="34" charset="0"/>
                <a:cs typeface="Segoe UI" pitchFamily="34" charset="0"/>
              </a:rPr>
              <a:t>3. (2.</a:t>
            </a:r>
            <a:r>
              <a:rPr kumimoji="1" lang="ja-JP" altLang="en-US" sz="2800" dirty="0" smtClean="0">
                <a:solidFill>
                  <a:schemeClr val="tx1"/>
                </a:solidFill>
                <a:ea typeface="Segoe UI" pitchFamily="34" charset="0"/>
                <a:cs typeface="Segoe UI" pitchFamily="34" charset="0"/>
              </a:rPr>
              <a:t>の取得を待ってから</a:t>
            </a:r>
            <a:r>
              <a:rPr kumimoji="1" lang="en-US" altLang="ja-JP" sz="2800" dirty="0" smtClean="0">
                <a:solidFill>
                  <a:schemeClr val="tx1"/>
                </a:solidFill>
                <a:ea typeface="Segoe UI" pitchFamily="34" charset="0"/>
                <a:cs typeface="Segoe UI" pitchFamily="34" charset="0"/>
              </a:rPr>
              <a:t>)</a:t>
            </a:r>
          </a:p>
          <a:p>
            <a:pPr defTabSz="914099" fontAlgn="base">
              <a:spcBef>
                <a:spcPct val="0"/>
              </a:spcBef>
              <a:spcAft>
                <a:spcPct val="0"/>
              </a:spcAft>
            </a:pPr>
            <a:r>
              <a:rPr kumimoji="1" lang="en-US" altLang="ja-JP" sz="2800" dirty="0">
                <a:solidFill>
                  <a:schemeClr val="tx1"/>
                </a:solidFill>
                <a:ea typeface="Segoe UI" pitchFamily="34" charset="0"/>
                <a:cs typeface="Segoe UI" pitchFamily="34" charset="0"/>
              </a:rPr>
              <a:t> </a:t>
            </a:r>
            <a:r>
              <a:rPr kumimoji="1" lang="en-US" altLang="ja-JP" sz="2800" dirty="0" smtClean="0">
                <a:solidFill>
                  <a:schemeClr val="tx1"/>
                </a:solidFill>
                <a:ea typeface="Segoe UI" pitchFamily="34" charset="0"/>
                <a:cs typeface="Segoe UI" pitchFamily="34" charset="0"/>
              </a:rPr>
              <a:t>    </a:t>
            </a:r>
            <a:r>
              <a:rPr kumimoji="1" lang="ja-JP" altLang="en-US" sz="2800" dirty="0" smtClean="0">
                <a:solidFill>
                  <a:schemeClr val="tx1"/>
                </a:solidFill>
                <a:ea typeface="Segoe UI" pitchFamily="34" charset="0"/>
                <a:cs typeface="Segoe UI" pitchFamily="34" charset="0"/>
              </a:rPr>
              <a:t>画面の更新</a:t>
            </a:r>
            <a:endParaRPr kumimoji="1" lang="en-US" altLang="ja-JP" sz="28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361678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15253" y="1102460"/>
            <a:ext cx="11149013" cy="708806"/>
          </a:xfrm>
        </p:spPr>
        <p:txBody>
          <a:bodyPr/>
          <a:lstStyle/>
          <a:p>
            <a:r>
              <a:rPr lang="en-US" altLang="ja-JP" dirty="0" smtClean="0"/>
              <a:t>(</a:t>
            </a:r>
            <a:r>
              <a:rPr lang="ja-JP" altLang="en-US" dirty="0" smtClean="0"/>
              <a:t>例</a:t>
            </a:r>
            <a:r>
              <a:rPr lang="en-US" altLang="ja-JP" dirty="0" smtClean="0"/>
              <a:t>)</a:t>
            </a:r>
            <a:r>
              <a:rPr lang="ja-JP" altLang="en-US" dirty="0" smtClean="0"/>
              <a:t>イベントドリブン＋処理キュー </a:t>
            </a:r>
            <a:r>
              <a:rPr lang="en-US" altLang="ja-JP" dirty="0" smtClean="0"/>
              <a:t>(Ajax</a:t>
            </a:r>
            <a:r>
              <a:rPr lang="ja-JP" altLang="en-US" dirty="0" smtClean="0"/>
              <a:t>など</a:t>
            </a:r>
            <a:r>
              <a:rPr lang="en-US" altLang="ja-JP" dirty="0" smtClean="0"/>
              <a:t>)</a:t>
            </a:r>
          </a:p>
        </p:txBody>
      </p:sp>
      <p:sp>
        <p:nvSpPr>
          <p:cNvPr id="17" name="Title 16"/>
          <p:cNvSpPr>
            <a:spLocks noGrp="1"/>
          </p:cNvSpPr>
          <p:nvPr>
            <p:ph type="title"/>
          </p:nvPr>
        </p:nvSpPr>
        <p:spPr>
          <a:xfrm>
            <a:off x="519112" y="228600"/>
            <a:ext cx="11149013" cy="747897"/>
          </a:xfrm>
        </p:spPr>
        <p:txBody>
          <a:bodyPr/>
          <a:lstStyle/>
          <a:p>
            <a:r>
              <a:rPr lang="ja-JP" altLang="en-US" dirty="0" smtClean="0"/>
              <a:t>待つか？待たないか？ </a:t>
            </a:r>
            <a:r>
              <a:rPr lang="en-US" altLang="ja-JP" dirty="0" smtClean="0"/>
              <a:t>- </a:t>
            </a:r>
            <a:r>
              <a:rPr lang="ja-JP" altLang="en-US" dirty="0" smtClean="0"/>
              <a:t>待たない時</a:t>
            </a:r>
            <a:endParaRPr lang="en-US" dirty="0"/>
          </a:p>
        </p:txBody>
      </p:sp>
      <p:sp>
        <p:nvSpPr>
          <p:cNvPr id="21" name="角丸四角形 20"/>
          <p:cNvSpPr/>
          <p:nvPr/>
        </p:nvSpPr>
        <p:spPr bwMode="auto">
          <a:xfrm>
            <a:off x="7394650" y="3110806"/>
            <a:ext cx="4590244" cy="2507239"/>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defTabSz="914099" fontAlgn="base">
              <a:spcBef>
                <a:spcPct val="0"/>
              </a:spcBef>
              <a:spcAft>
                <a:spcPct val="0"/>
              </a:spcAft>
            </a:pPr>
            <a:r>
              <a:rPr kumimoji="1" lang="en-US" altLang="ja-JP" sz="2800" dirty="0" smtClean="0">
                <a:solidFill>
                  <a:schemeClr val="tx1"/>
                </a:solidFill>
                <a:ea typeface="Segoe UI" pitchFamily="34" charset="0"/>
                <a:cs typeface="Segoe UI" pitchFamily="34" charset="0"/>
              </a:rPr>
              <a:t>1. </a:t>
            </a:r>
            <a:r>
              <a:rPr kumimoji="1" lang="ja-JP" altLang="en-US" sz="2800" dirty="0" smtClean="0">
                <a:solidFill>
                  <a:schemeClr val="tx1"/>
                </a:solidFill>
                <a:ea typeface="Segoe UI" pitchFamily="34" charset="0"/>
                <a:cs typeface="Segoe UI" pitchFamily="34" charset="0"/>
              </a:rPr>
              <a:t>画面操作</a:t>
            </a:r>
            <a:endParaRPr kumimoji="1" lang="en-US" altLang="ja-JP" sz="2800" dirty="0" smtClean="0">
              <a:solidFill>
                <a:schemeClr val="tx1"/>
              </a:solidFill>
              <a:ea typeface="Segoe UI" pitchFamily="34" charset="0"/>
              <a:cs typeface="Segoe UI" pitchFamily="34" charset="0"/>
            </a:endParaRPr>
          </a:p>
          <a:p>
            <a:pPr defTabSz="914099" fontAlgn="base">
              <a:spcBef>
                <a:spcPct val="0"/>
              </a:spcBef>
              <a:spcAft>
                <a:spcPct val="0"/>
              </a:spcAft>
            </a:pPr>
            <a:endParaRPr kumimoji="1" lang="en-US" altLang="ja-JP" sz="2800" dirty="0" smtClean="0">
              <a:solidFill>
                <a:schemeClr val="tx1"/>
              </a:solidFill>
              <a:ea typeface="Segoe UI" pitchFamily="34" charset="0"/>
              <a:cs typeface="Segoe UI" pitchFamily="34" charset="0"/>
            </a:endParaRPr>
          </a:p>
          <a:p>
            <a:pPr defTabSz="914099" fontAlgn="base">
              <a:spcBef>
                <a:spcPct val="0"/>
              </a:spcBef>
              <a:spcAft>
                <a:spcPct val="0"/>
              </a:spcAft>
            </a:pPr>
            <a:r>
              <a:rPr kumimoji="1" lang="en-US" altLang="ja-JP" sz="2800" dirty="0" smtClean="0">
                <a:solidFill>
                  <a:schemeClr val="tx1"/>
                </a:solidFill>
                <a:ea typeface="Segoe UI" pitchFamily="34" charset="0"/>
                <a:cs typeface="Segoe UI" pitchFamily="34" charset="0"/>
              </a:rPr>
              <a:t>2. </a:t>
            </a:r>
            <a:r>
              <a:rPr kumimoji="1" lang="ja-JP" altLang="en-US" sz="2800" dirty="0" smtClean="0">
                <a:solidFill>
                  <a:schemeClr val="tx1"/>
                </a:solidFill>
                <a:ea typeface="Segoe UI" pitchFamily="34" charset="0"/>
                <a:cs typeface="Segoe UI" pitchFamily="34" charset="0"/>
              </a:rPr>
              <a:t>画面更新</a:t>
            </a:r>
            <a:endParaRPr kumimoji="1" lang="en-US" altLang="ja-JP" sz="2800" dirty="0" smtClean="0">
              <a:solidFill>
                <a:schemeClr val="tx1"/>
              </a:solidFill>
              <a:ea typeface="Segoe UI" pitchFamily="34" charset="0"/>
              <a:cs typeface="Segoe UI" pitchFamily="34" charset="0"/>
            </a:endParaRPr>
          </a:p>
          <a:p>
            <a:pPr defTabSz="914099" fontAlgn="base">
              <a:spcBef>
                <a:spcPct val="0"/>
              </a:spcBef>
              <a:spcAft>
                <a:spcPct val="0"/>
              </a:spcAft>
            </a:pPr>
            <a:r>
              <a:rPr kumimoji="1" lang="en-US" altLang="ja-JP" sz="2800" dirty="0" smtClean="0">
                <a:solidFill>
                  <a:schemeClr val="tx1"/>
                </a:solidFill>
                <a:ea typeface="Segoe UI" pitchFamily="34" charset="0"/>
                <a:cs typeface="Segoe UI" pitchFamily="34" charset="0"/>
              </a:rPr>
              <a:t>(</a:t>
            </a:r>
            <a:r>
              <a:rPr kumimoji="1" lang="ja-JP" altLang="en-US" sz="2800" dirty="0" smtClean="0">
                <a:solidFill>
                  <a:schemeClr val="tx1"/>
                </a:solidFill>
                <a:ea typeface="Segoe UI" pitchFamily="34" charset="0"/>
                <a:cs typeface="Segoe UI" pitchFamily="34" charset="0"/>
              </a:rPr>
              <a:t>何も待っていない</a:t>
            </a:r>
            <a:r>
              <a:rPr kumimoji="1" lang="en-US" altLang="ja-JP" sz="2800" dirty="0" smtClean="0">
                <a:solidFill>
                  <a:schemeClr val="tx1"/>
                </a:solidFill>
                <a:ea typeface="Segoe UI" pitchFamily="34" charset="0"/>
                <a:cs typeface="Segoe UI" pitchFamily="34" charset="0"/>
              </a:rPr>
              <a:t>)</a:t>
            </a:r>
          </a:p>
        </p:txBody>
      </p:sp>
      <p:sp>
        <p:nvSpPr>
          <p:cNvPr id="20" name="Rectangle 20"/>
          <p:cNvSpPr/>
          <p:nvPr/>
        </p:nvSpPr>
        <p:spPr bwMode="auto">
          <a:xfrm>
            <a:off x="3373342" y="3844604"/>
            <a:ext cx="2621800" cy="2752209"/>
          </a:xfrm>
          <a:prstGeom prst="rect">
            <a:avLst/>
          </a:prstGeom>
          <a:ln w="28575">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Oval 3"/>
          <p:cNvSpPr/>
          <p:nvPr/>
        </p:nvSpPr>
        <p:spPr bwMode="auto">
          <a:xfrm>
            <a:off x="1070382" y="3082538"/>
            <a:ext cx="1765979" cy="725136"/>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ja-JP" altLang="en-US" dirty="0" smtClean="0">
                <a:solidFill>
                  <a:schemeClr val="tx1"/>
                </a:solidFill>
                <a:ea typeface="Segoe UI" pitchFamily="34" charset="0"/>
                <a:cs typeface="Segoe UI" pitchFamily="34" charset="0"/>
              </a:rPr>
              <a:t>画面操作</a:t>
            </a:r>
            <a:endParaRPr lang="en-US" dirty="0" smtClean="0">
              <a:solidFill>
                <a:schemeClr val="tx1"/>
              </a:solidFill>
              <a:ea typeface="Segoe UI" pitchFamily="34" charset="0"/>
              <a:cs typeface="Segoe UI" pitchFamily="34" charset="0"/>
            </a:endParaRPr>
          </a:p>
        </p:txBody>
      </p:sp>
      <p:sp>
        <p:nvSpPr>
          <p:cNvPr id="23" name="Arc 10"/>
          <p:cNvSpPr/>
          <p:nvPr/>
        </p:nvSpPr>
        <p:spPr>
          <a:xfrm>
            <a:off x="1953371" y="3702972"/>
            <a:ext cx="1131695" cy="1954442"/>
          </a:xfrm>
          <a:prstGeom prst="arc">
            <a:avLst>
              <a:gd name="adj1" fmla="val 16219812"/>
              <a:gd name="adj2" fmla="val 145097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11"/>
          <p:cNvSpPr/>
          <p:nvPr/>
        </p:nvSpPr>
        <p:spPr bwMode="auto">
          <a:xfrm>
            <a:off x="3564180" y="5163170"/>
            <a:ext cx="1975382" cy="7747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ja-JP" altLang="en-US" dirty="0" smtClean="0">
                <a:solidFill>
                  <a:schemeClr val="tx1"/>
                </a:solidFill>
                <a:ea typeface="Segoe UI" pitchFamily="34" charset="0"/>
                <a:cs typeface="Segoe UI" pitchFamily="34" charset="0"/>
              </a:rPr>
              <a:t>ネットワークからデータ取得</a:t>
            </a:r>
            <a:endParaRPr lang="en-US" dirty="0" smtClean="0">
              <a:solidFill>
                <a:schemeClr val="tx1"/>
              </a:solidFill>
              <a:ea typeface="Segoe UI" pitchFamily="34" charset="0"/>
              <a:cs typeface="Segoe UI" pitchFamily="34" charset="0"/>
            </a:endParaRPr>
          </a:p>
        </p:txBody>
      </p:sp>
      <p:sp>
        <p:nvSpPr>
          <p:cNvPr id="25" name="Arc 13"/>
          <p:cNvSpPr/>
          <p:nvPr/>
        </p:nvSpPr>
        <p:spPr>
          <a:xfrm rot="5066369">
            <a:off x="1531987" y="4045080"/>
            <a:ext cx="1131695" cy="1954442"/>
          </a:xfrm>
          <a:prstGeom prst="arc">
            <a:avLst>
              <a:gd name="adj1" fmla="val 16219812"/>
              <a:gd name="adj2" fmla="val 145097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14"/>
          <p:cNvSpPr/>
          <p:nvPr/>
        </p:nvSpPr>
        <p:spPr>
          <a:xfrm rot="9530688">
            <a:off x="996246" y="3702972"/>
            <a:ext cx="1131695" cy="1954442"/>
          </a:xfrm>
          <a:prstGeom prst="arc">
            <a:avLst>
              <a:gd name="adj1" fmla="val 16219812"/>
              <a:gd name="adj2" fmla="val 145097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15"/>
          <p:cNvSpPr/>
          <p:nvPr/>
        </p:nvSpPr>
        <p:spPr>
          <a:xfrm rot="13667855">
            <a:off x="1166502" y="3110332"/>
            <a:ext cx="1131695" cy="1954442"/>
          </a:xfrm>
          <a:prstGeom prst="arc">
            <a:avLst>
              <a:gd name="adj1" fmla="val 16219812"/>
              <a:gd name="adj2" fmla="val 2066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Connector 6"/>
          <p:cNvCxnSpPr/>
          <p:nvPr/>
        </p:nvCxnSpPr>
        <p:spPr>
          <a:xfrm>
            <a:off x="2401336" y="5547695"/>
            <a:ext cx="1162844" cy="0"/>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29" name="Straight Arrow Connector 12"/>
          <p:cNvCxnSpPr>
            <a:stCxn id="24" idx="0"/>
          </p:cNvCxnSpPr>
          <p:nvPr/>
        </p:nvCxnSpPr>
        <p:spPr>
          <a:xfrm flipV="1">
            <a:off x="4551871" y="4884971"/>
            <a:ext cx="1" cy="278199"/>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0" name="Rectangle 22"/>
          <p:cNvSpPr/>
          <p:nvPr/>
        </p:nvSpPr>
        <p:spPr bwMode="auto">
          <a:xfrm>
            <a:off x="3564181" y="4110173"/>
            <a:ext cx="1975382" cy="7747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ja-JP" altLang="en-US" dirty="0" smtClean="0">
                <a:solidFill>
                  <a:schemeClr val="tx1"/>
                </a:solidFill>
                <a:ea typeface="Segoe UI" pitchFamily="34" charset="0"/>
                <a:cs typeface="Segoe UI" pitchFamily="34" charset="0"/>
              </a:rPr>
              <a:t>要求した</a:t>
            </a:r>
            <a:endParaRPr lang="en-US" altLang="ja-JP" dirty="0" smtClean="0">
              <a:solidFill>
                <a:schemeClr val="tx1"/>
              </a:solidFill>
              <a:ea typeface="Segoe UI" pitchFamily="34" charset="0"/>
              <a:cs typeface="Segoe UI" pitchFamily="34" charset="0"/>
            </a:endParaRPr>
          </a:p>
          <a:p>
            <a:pPr algn="ctr" defTabSz="914099" fontAlgn="base">
              <a:spcBef>
                <a:spcPct val="0"/>
              </a:spcBef>
              <a:spcAft>
                <a:spcPct val="0"/>
              </a:spcAft>
            </a:pPr>
            <a:r>
              <a:rPr lang="ja-JP" altLang="en-US" dirty="0" smtClean="0">
                <a:solidFill>
                  <a:schemeClr val="tx1"/>
                </a:solidFill>
                <a:ea typeface="Segoe UI" pitchFamily="34" charset="0"/>
                <a:cs typeface="Segoe UI" pitchFamily="34" charset="0"/>
              </a:rPr>
              <a:t>データの加工</a:t>
            </a:r>
            <a:endParaRPr lang="en-US" dirty="0" smtClean="0">
              <a:solidFill>
                <a:schemeClr val="tx1"/>
              </a:solidFill>
              <a:ea typeface="Segoe UI" pitchFamily="34" charset="0"/>
              <a:cs typeface="Segoe UI" pitchFamily="34" charset="0"/>
            </a:endParaRPr>
          </a:p>
        </p:txBody>
      </p:sp>
      <p:cxnSp>
        <p:nvCxnSpPr>
          <p:cNvPr id="32" name="Straight Arrow Connector 27"/>
          <p:cNvCxnSpPr/>
          <p:nvPr/>
        </p:nvCxnSpPr>
        <p:spPr>
          <a:xfrm flipV="1">
            <a:off x="4551871" y="3844604"/>
            <a:ext cx="1" cy="278199"/>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Rectangle 30"/>
          <p:cNvSpPr/>
          <p:nvPr/>
        </p:nvSpPr>
        <p:spPr bwMode="auto">
          <a:xfrm>
            <a:off x="3564181" y="3069806"/>
            <a:ext cx="1975382" cy="7747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ja-JP" altLang="en-US" dirty="0" smtClean="0">
                <a:solidFill>
                  <a:schemeClr val="tx1"/>
                </a:solidFill>
                <a:ea typeface="Segoe UI" pitchFamily="34" charset="0"/>
                <a:cs typeface="Segoe UI" pitchFamily="34" charset="0"/>
              </a:rPr>
              <a:t>画面更新</a:t>
            </a:r>
            <a:endParaRPr lang="en-US" dirty="0" smtClean="0">
              <a:solidFill>
                <a:schemeClr val="tx1"/>
              </a:solidFill>
              <a:ea typeface="Segoe UI" pitchFamily="34" charset="0"/>
              <a:cs typeface="Segoe UI" pitchFamily="34" charset="0"/>
            </a:endParaRPr>
          </a:p>
        </p:txBody>
      </p:sp>
      <p:sp>
        <p:nvSpPr>
          <p:cNvPr id="35" name="Arc 31"/>
          <p:cNvSpPr/>
          <p:nvPr/>
        </p:nvSpPr>
        <p:spPr>
          <a:xfrm rot="17250464">
            <a:off x="3065227" y="2712550"/>
            <a:ext cx="616229" cy="1596835"/>
          </a:xfrm>
          <a:prstGeom prst="arc">
            <a:avLst>
              <a:gd name="adj1" fmla="val 16219812"/>
              <a:gd name="adj2" fmla="val 145097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2"/>
          <p:cNvSpPr/>
          <p:nvPr/>
        </p:nvSpPr>
        <p:spPr>
          <a:xfrm rot="6333416">
            <a:off x="2579860" y="2606961"/>
            <a:ext cx="513471" cy="1536061"/>
          </a:xfrm>
          <a:prstGeom prst="arc">
            <a:avLst>
              <a:gd name="adj1" fmla="val 16219812"/>
              <a:gd name="adj2" fmla="val 145097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23"/>
          <p:cNvSpPr txBox="1"/>
          <p:nvPr/>
        </p:nvSpPr>
        <p:spPr>
          <a:xfrm>
            <a:off x="3736238" y="6187191"/>
            <a:ext cx="1967024" cy="430887"/>
          </a:xfrm>
          <a:prstGeom prst="rect">
            <a:avLst/>
          </a:prstGeom>
          <a:noFill/>
        </p:spPr>
        <p:txBody>
          <a:bodyPr wrap="square" lIns="0" tIns="0" rIns="0" bIns="0" rtlCol="0">
            <a:spAutoFit/>
          </a:bodyPr>
          <a:lstStyle/>
          <a:p>
            <a:r>
              <a:rPr lang="en-US" sz="2800" dirty="0" err="1" smtClean="0">
                <a:solidFill>
                  <a:srgbClr val="C00000"/>
                </a:solidFill>
              </a:rPr>
              <a:t>Threadpool</a:t>
            </a:r>
            <a:endParaRPr lang="en-US" sz="2800" dirty="0" smtClean="0">
              <a:solidFill>
                <a:srgbClr val="C00000"/>
              </a:solidFill>
            </a:endParaRPr>
          </a:p>
        </p:txBody>
      </p:sp>
      <p:sp>
        <p:nvSpPr>
          <p:cNvPr id="38" name="Rectangle 4"/>
          <p:cNvSpPr/>
          <p:nvPr/>
        </p:nvSpPr>
        <p:spPr bwMode="auto">
          <a:xfrm>
            <a:off x="838350" y="3011937"/>
            <a:ext cx="5156792" cy="816367"/>
          </a:xfrm>
          <a:prstGeom prst="rect">
            <a:avLst/>
          </a:prstGeom>
          <a:noFill/>
          <a:ln w="31750">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solidFill>
                <a:schemeClr val="tx1"/>
              </a:solidFill>
              <a:ea typeface="Segoe UI" pitchFamily="34" charset="0"/>
              <a:cs typeface="Segoe UI" pitchFamily="34" charset="0"/>
            </a:endParaRPr>
          </a:p>
        </p:txBody>
      </p:sp>
      <p:pic>
        <p:nvPicPr>
          <p:cNvPr id="39" name="Picture 15" descr="C:\Users\rpatil\AppData\Local\Microsoft\Windows\Temporary Internet Files\Content.IE5\EG6RUOX4\MC900434609[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411" y="1709717"/>
            <a:ext cx="1311275" cy="1936750"/>
          </a:xfrm>
          <a:prstGeom prst="rect">
            <a:avLst/>
          </a:prstGeom>
          <a:noFill/>
          <a:extLst>
            <a:ext uri="{909E8E84-426E-40DD-AFC4-6F175D3DCCD1}">
              <a14:hiddenFill xmlns:a14="http://schemas.microsoft.com/office/drawing/2010/main">
                <a:solidFill>
                  <a:srgbClr val="FFFFFF"/>
                </a:solidFill>
              </a14:hiddenFill>
            </a:ext>
          </a:extLst>
        </p:spPr>
      </p:pic>
      <p:pic>
        <p:nvPicPr>
          <p:cNvPr id="40" name="図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78894">
            <a:off x="5208976" y="1938410"/>
            <a:ext cx="407196" cy="537590"/>
          </a:xfrm>
          <a:prstGeom prst="rect">
            <a:avLst/>
          </a:prstGeom>
        </p:spPr>
      </p:pic>
    </p:spTree>
    <p:extLst>
      <p:ext uri="{BB962C8B-B14F-4D97-AF65-F5344CB8AC3E}">
        <p14:creationId xmlns:p14="http://schemas.microsoft.com/office/powerpoint/2010/main" val="362752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079" y="446192"/>
            <a:ext cx="8549078" cy="6411808"/>
          </a:xfrm>
          <a:prstGeom prst="rect">
            <a:avLst/>
          </a:prstGeom>
        </p:spPr>
      </p:pic>
      <p:sp>
        <p:nvSpPr>
          <p:cNvPr id="9" name="タイトル 8"/>
          <p:cNvSpPr>
            <a:spLocks noGrp="1"/>
          </p:cNvSpPr>
          <p:nvPr>
            <p:ph type="title"/>
          </p:nvPr>
        </p:nvSpPr>
        <p:spPr/>
        <p:txBody>
          <a:bodyPr/>
          <a:lstStyle/>
          <a:p>
            <a:r>
              <a:rPr kumimoji="1" lang="ja-JP" altLang="en-US" dirty="0" smtClean="0"/>
              <a:t>同期処理</a:t>
            </a:r>
            <a:r>
              <a:rPr kumimoji="1" lang="en-US" altLang="ja-JP" dirty="0" smtClean="0"/>
              <a:t>/</a:t>
            </a:r>
            <a:r>
              <a:rPr kumimoji="1" lang="ja-JP" altLang="en-US" dirty="0" smtClean="0"/>
              <a:t>非同期処理について</a:t>
            </a:r>
            <a:endParaRPr kumimoji="1" lang="ja-JP" altLang="en-US" dirty="0"/>
          </a:p>
        </p:txBody>
      </p:sp>
    </p:spTree>
    <p:extLst>
      <p:ext uri="{BB962C8B-B14F-4D97-AF65-F5344CB8AC3E}">
        <p14:creationId xmlns:p14="http://schemas.microsoft.com/office/powerpoint/2010/main" val="161007794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PLAsyncWindows">
  <a:themeElements>
    <a:clrScheme name="DPE">
      <a:dk1>
        <a:srgbClr val="000000"/>
      </a:dk1>
      <a:lt1>
        <a:srgbClr val="FFFFFF"/>
      </a:lt1>
      <a:dk2>
        <a:srgbClr val="00BCF2"/>
      </a:dk2>
      <a:lt2>
        <a:srgbClr val="D2D2D2"/>
      </a:lt2>
      <a:accent1>
        <a:srgbClr val="0072C6"/>
      </a:accent1>
      <a:accent2>
        <a:srgbClr val="BAD80A"/>
      </a:accent2>
      <a:accent3>
        <a:srgbClr val="FF8C00"/>
      </a:accent3>
      <a:accent4>
        <a:srgbClr val="B4009E"/>
      </a:accent4>
      <a:accent5>
        <a:srgbClr val="55D455"/>
      </a:accent5>
      <a:accent6>
        <a:srgbClr val="FFB900"/>
      </a:accent6>
      <a:hlink>
        <a:srgbClr val="008DB5"/>
      </a:hlink>
      <a:folHlink>
        <a:srgbClr val="5EDB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ontrol xmlns="http://schemas.microsoft.com/VisualStudio/2011/storyboarding/control">
  <Id Name="System.Storyboarding.WindowsApps.WindowsAppsButton" Revision="1" Stencil="System.Storyboarding.WindowsApps" StencilVersion="0.1"/>
</Control>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6FFA66F162D9D47BE9EF53D1897E8E6" ma:contentTypeVersion="0" ma:contentTypeDescription="Create a new document." ma:contentTypeScope="" ma:versionID="4ebe2aa92a577ddab9410104299b8a4f">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9703B0-B7E5-41ED-8AD4-3D705F83000A}">
  <ds:schemaRefs>
    <ds:schemaRef ds:uri="http://schemas.microsoft.com/VisualStudio/2011/storyboarding/control"/>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A60972F6-1069-4093-98B3-E13C71A29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PPLAsyncWindows</Template>
  <TotalTime>27583</TotalTime>
  <Words>7094</Words>
  <Application>Microsoft Office PowerPoint</Application>
  <PresentationFormat>ユーザー設定</PresentationFormat>
  <Paragraphs>709</Paragraphs>
  <Slides>67</Slides>
  <Notes>41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67</vt:i4>
      </vt:variant>
    </vt:vector>
  </HeadingPairs>
  <TitlesOfParts>
    <vt:vector size="77" baseType="lpstr">
      <vt:lpstr>AR P丸ゴシック体M</vt:lpstr>
      <vt:lpstr>Meiryo UI</vt:lpstr>
      <vt:lpstr>ＭＳ Ｐゴシック</vt:lpstr>
      <vt:lpstr>Arial</vt:lpstr>
      <vt:lpstr>Calibri</vt:lpstr>
      <vt:lpstr>Consolas</vt:lpstr>
      <vt:lpstr>Segoe UI</vt:lpstr>
      <vt:lpstr>Segoe UI Light</vt:lpstr>
      <vt:lpstr>Wingdings</vt:lpstr>
      <vt:lpstr>PPLAsyncWindows</vt:lpstr>
      <vt:lpstr>VC++まわりの非同期処理</vt:lpstr>
      <vt:lpstr>はじめに</vt:lpstr>
      <vt:lpstr>自己紹介</vt:lpstr>
      <vt:lpstr>本日の目的</vt:lpstr>
      <vt:lpstr>Topics</vt:lpstr>
      <vt:lpstr>1. 非同期って何よ?</vt:lpstr>
      <vt:lpstr>待つか？待たないか？ - 待つ時</vt:lpstr>
      <vt:lpstr>待つか？待たないか？ - 待たない時</vt:lpstr>
      <vt:lpstr>同期処理/非同期処理について</vt:lpstr>
      <vt:lpstr>同期処理 / シングルスレッド</vt:lpstr>
      <vt:lpstr>非同期処理</vt:lpstr>
      <vt:lpstr>マルチスレッド</vt:lpstr>
      <vt:lpstr>非同期処理とマルチスレッドの概念</vt:lpstr>
      <vt:lpstr>PowerPoint プレゼンテーション</vt:lpstr>
      <vt:lpstr>2. プロセス/スレッド</vt:lpstr>
      <vt:lpstr>PowerPoint プレゼンテーション</vt:lpstr>
      <vt:lpstr>プロセスについて</vt:lpstr>
      <vt:lpstr>プロセス (1)</vt:lpstr>
      <vt:lpstr>プロセス (2)</vt:lpstr>
      <vt:lpstr>プロセス (3)</vt:lpstr>
      <vt:lpstr>スレッドについて</vt:lpstr>
      <vt:lpstr>スレッド</vt:lpstr>
      <vt:lpstr>スレッドは処理の流れ</vt:lpstr>
      <vt:lpstr>同時に処理するということ</vt:lpstr>
      <vt:lpstr>シングルスレッド</vt:lpstr>
      <vt:lpstr>マルチスレッド (1)</vt:lpstr>
      <vt:lpstr>マルチスレッド (2)</vt:lpstr>
      <vt:lpstr>どうやって同時に処理するのか</vt:lpstr>
      <vt:lpstr>1CPU-N Core マルチスレッド(マルチコア)</vt:lpstr>
      <vt:lpstr>(余談)</vt:lpstr>
      <vt:lpstr>1CPU シングルCore マルチスレッド</vt:lpstr>
      <vt:lpstr>PowerPoint プレゼンテーション</vt:lpstr>
      <vt:lpstr>PowerPoint プレゼンテーション</vt:lpstr>
      <vt:lpstr>非同期処理とマルチスレッドの概念</vt:lpstr>
      <vt:lpstr>非同期処理とマルチスレッドの目的</vt:lpstr>
      <vt:lpstr>並列と並行 非同期処理の活用</vt:lpstr>
      <vt:lpstr>並列と並行</vt:lpstr>
      <vt:lpstr>非同期処理の活用例</vt:lpstr>
      <vt:lpstr>非同期処理の活用例</vt:lpstr>
      <vt:lpstr>3. VC++非同期処理</vt:lpstr>
      <vt:lpstr>VC++2013では</vt:lpstr>
      <vt:lpstr>C++11 async</vt:lpstr>
      <vt:lpstr>C++11のスレッド事情 </vt:lpstr>
      <vt:lpstr>std::thread sample</vt:lpstr>
      <vt:lpstr>std::async sample</vt:lpstr>
      <vt:lpstr>VC++2012/2013 async</vt:lpstr>
      <vt:lpstr>VC++のスレッド事情</vt:lpstr>
      <vt:lpstr>concurrency::task sample</vt:lpstr>
      <vt:lpstr>.then()を用いたTask のつなげ方 (1)</vt:lpstr>
      <vt:lpstr>.then()を用いたTask のつなげ方 (2)</vt:lpstr>
      <vt:lpstr>VC++2013  November 2013CTP async</vt:lpstr>
      <vt:lpstr>Recently Published: C++11 (2011)</vt:lpstr>
      <vt:lpstr>最新のVC++2013事情</vt:lpstr>
      <vt:lpstr>MSの提案しているVC++async</vt:lpstr>
      <vt:lpstr>resumable/await Sample</vt:lpstr>
      <vt:lpstr>4. C++/CX非同期処理</vt:lpstr>
      <vt:lpstr>C++/CX事情</vt:lpstr>
      <vt:lpstr>C++/CX Sample .then版</vt:lpstr>
      <vt:lpstr>C++/CX Sample resumable/await版</vt:lpstr>
      <vt:lpstr>5. まとめ</vt:lpstr>
      <vt:lpstr>Summry</vt:lpstr>
      <vt:lpstr>6. おまけ</vt:lpstr>
      <vt:lpstr>RM.Friendly.WPFStandardControls</vt:lpstr>
      <vt:lpstr>PowerPoint プレゼンテーション</vt:lpstr>
      <vt:lpstr>PowerPoint プレゼンテーション</vt:lpstr>
      <vt:lpstr>PowerPoint プレゼンテーション</vt:lpstr>
      <vt:lpstr>ありがとうございました</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VC++まわりの非同期</dc:title>
  <dc:creator>owner</dc:creator>
  <dc:description>Template: 
Formatting: Robin E. Warren, Artitudes Design
Event Date: 
Event Location: 
Audience Type:</dc:description>
  <cp:lastModifiedBy>Sao Haruka</cp:lastModifiedBy>
  <cp:revision>495</cp:revision>
  <dcterms:created xsi:type="dcterms:W3CDTF">2012-05-15T04:43:23Z</dcterms:created>
  <dcterms:modified xsi:type="dcterms:W3CDTF">2014-03-22T16:00:42Z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0x01010006FFA66F162D9D47BE9EF53D1897E8E6</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Tfs.IsStoryboard">
    <vt:bool>true</vt:bool>
  </property>
</Properties>
</file>